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0" r:id="rId4"/>
    <p:sldId id="260" r:id="rId5"/>
    <p:sldId id="276" r:id="rId6"/>
    <p:sldId id="263" r:id="rId7"/>
    <p:sldId id="258" r:id="rId8"/>
    <p:sldId id="268" r:id="rId9"/>
    <p:sldId id="261" r:id="rId10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6BE"/>
    <a:srgbClr val="009657"/>
    <a:srgbClr val="F07D00"/>
    <a:srgbClr val="01509F"/>
    <a:srgbClr val="FFB402"/>
    <a:srgbClr val="FF5C25"/>
    <a:srgbClr val="E51859"/>
    <a:srgbClr val="26B7BC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407" autoAdjust="0"/>
  </p:normalViewPr>
  <p:slideViewPr>
    <p:cSldViewPr snapToGrid="0" snapToObjects="1" showGuides="1">
      <p:cViewPr>
        <p:scale>
          <a:sx n="164" d="100"/>
          <a:sy n="164" d="100"/>
        </p:scale>
        <p:origin x="-114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2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08978"/>
            <a:ext cx="8136992" cy="802572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Направление</a:t>
            </a:r>
            <a:r>
              <a:rPr lang="ru-RU" sz="1200" dirty="0"/>
              <a:t>:</a:t>
            </a:r>
            <a:r>
              <a:rPr lang="ru-RU" sz="1200" dirty="0" smtClean="0"/>
              <a:t> </a:t>
            </a:r>
            <a:r>
              <a:rPr lang="ru-RU" sz="1200" b="0" dirty="0" smtClean="0"/>
              <a:t>информационная </a:t>
            </a:r>
            <a:r>
              <a:rPr lang="ru-RU" sz="1200" b="0" dirty="0"/>
              <a:t>кампания по финансовой </a:t>
            </a:r>
            <a:r>
              <a:rPr lang="ru-RU" sz="1200" b="0" dirty="0" smtClean="0"/>
              <a:t>грамотности</a:t>
            </a:r>
            <a:endParaRPr lang="ru-RU" sz="1200" b="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b="0" dirty="0" smtClean="0"/>
              <a:t>Пермский край 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Отделение </a:t>
            </a:r>
            <a:r>
              <a:rPr lang="ru-RU" sz="1200" b="0" dirty="0"/>
              <a:t>по Пермскому краю Уральского главного управления Центрального банка Российской Федерации (Банк России</a:t>
            </a:r>
            <a:r>
              <a:rPr lang="ru-RU" sz="1200" b="0" dirty="0" smtClean="0"/>
              <a:t>)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7" y="1513489"/>
            <a:ext cx="5015709" cy="1046287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ФИНАНСОВАЯ ГРАМОТНОСТЬ </a:t>
            </a:r>
            <a:br>
              <a:rPr lang="ru-RU" sz="1800" dirty="0" smtClean="0"/>
            </a:br>
            <a:r>
              <a:rPr lang="ru-RU" sz="1800" dirty="0" smtClean="0"/>
              <a:t>В РЕГИОНАЛЬНОМ ОБЩЕСТВЕННОМ ТРАНСПОРТЕ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450" cy="10875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СУТЬ ПРОЕКТА</a:t>
            </a:r>
            <a:endParaRPr lang="ru-RU" dirty="0">
              <a:solidFill>
                <a:srgbClr val="26B7B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16" y="790213"/>
            <a:ext cx="8570135" cy="130195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1509F"/>
                </a:solidFill>
              </a:rPr>
              <a:t>Проект </a:t>
            </a:r>
            <a:r>
              <a:rPr lang="ru-RU" sz="1600" b="1" dirty="0" smtClean="0">
                <a:solidFill>
                  <a:srgbClr val="01509F"/>
                </a:solidFill>
              </a:rPr>
              <a:t>реализован при </a:t>
            </a:r>
            <a:r>
              <a:rPr lang="ru-RU" sz="1600" b="1" dirty="0">
                <a:solidFill>
                  <a:srgbClr val="01509F"/>
                </a:solidFill>
              </a:rPr>
              <a:t>поддержке Правительства Пермского края, Министерства территориальной безопасности и Министерства транспорта Пермского края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321617" y="1729294"/>
            <a:ext cx="8469236" cy="125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1600" b="1" dirty="0" smtClean="0">
                <a:solidFill>
                  <a:srgbClr val="01509F"/>
                </a:solidFill>
              </a:rPr>
              <a:t>Значительная часть проекта </a:t>
            </a:r>
            <a:r>
              <a:rPr lang="ru-RU" sz="1600" b="1" dirty="0">
                <a:solidFill>
                  <a:srgbClr val="01509F"/>
                </a:solidFill>
              </a:rPr>
              <a:t>посвящена борьбе с финансовым мошенничеством:  </a:t>
            </a:r>
            <a:r>
              <a:rPr lang="ru-RU" sz="1600" dirty="0" err="1" smtClean="0"/>
              <a:t>кибермошенничеством</a:t>
            </a:r>
            <a:r>
              <a:rPr lang="ru-RU" sz="1600" dirty="0" smtClean="0"/>
              <a:t>, телефонным мошенничеством, </a:t>
            </a:r>
            <a:r>
              <a:rPr lang="ru-RU" sz="1600" dirty="0" err="1" smtClean="0"/>
              <a:t>дропперством</a:t>
            </a:r>
            <a:r>
              <a:rPr lang="ru-RU" sz="1600" dirty="0" smtClean="0"/>
              <a:t>, безопасности </a:t>
            </a:r>
            <a:r>
              <a:rPr lang="ru-RU" sz="1600" dirty="0"/>
              <a:t>совершения онлайн-покупок.</a:t>
            </a:r>
          </a:p>
          <a:p>
            <a:pPr marL="0" indent="0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1600" b="1" dirty="0">
                <a:solidFill>
                  <a:srgbClr val="01509F"/>
                </a:solidFill>
              </a:rPr>
              <a:t>Цель: </a:t>
            </a:r>
            <a:r>
              <a:rPr lang="ru-RU" sz="1600" dirty="0"/>
              <a:t>обеспечить максимальный охват жителей региона информацией о способах хищения денежных </a:t>
            </a:r>
            <a:r>
              <a:rPr lang="ru-RU" sz="1600" dirty="0" smtClean="0"/>
              <a:t>средств, методах борьбы с ними и правилах безопасности.</a:t>
            </a:r>
            <a:endParaRPr lang="ru-RU" sz="16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372066" y="3228892"/>
            <a:ext cx="8469236" cy="1658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1600" b="1" dirty="0" smtClean="0">
                <a:solidFill>
                  <a:srgbClr val="01509F"/>
                </a:solidFill>
              </a:rPr>
              <a:t>А также информирование населения </a:t>
            </a:r>
            <a:r>
              <a:rPr lang="ru-RU" sz="1600" b="1" dirty="0">
                <a:solidFill>
                  <a:srgbClr val="01509F"/>
                </a:solidFill>
              </a:rPr>
              <a:t>о </a:t>
            </a:r>
            <a:r>
              <a:rPr lang="ru-RU" sz="1600" b="1" dirty="0" smtClean="0">
                <a:solidFill>
                  <a:srgbClr val="01509F"/>
                </a:solidFill>
              </a:rPr>
              <a:t>проектах </a:t>
            </a:r>
            <a:r>
              <a:rPr lang="ru-RU" sz="1600" b="1" dirty="0">
                <a:solidFill>
                  <a:srgbClr val="01509F"/>
                </a:solidFill>
              </a:rPr>
              <a:t>Банка России по финансовой грамотности: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Онлайн-уроки </a:t>
            </a:r>
            <a:r>
              <a:rPr lang="ru-RU" sz="1600" dirty="0"/>
              <a:t>по финансовой грамотности </a:t>
            </a:r>
            <a:r>
              <a:rPr lang="ru-RU" sz="1600" dirty="0" smtClean="0"/>
              <a:t>для школьников и студентов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Онлайн-занятия по финансовой грамотности </a:t>
            </a:r>
            <a:r>
              <a:rPr lang="ru-RU" sz="1600" dirty="0" smtClean="0"/>
              <a:t>для студентов и взрослого населения</a:t>
            </a:r>
            <a:endParaRPr lang="ru-RU" sz="1600" dirty="0"/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Онлайн-занятия </a:t>
            </a:r>
            <a:r>
              <a:rPr lang="ru-RU" sz="1600" dirty="0"/>
              <a:t>по финансовой грамотности для старшего поколения 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Другие </a:t>
            </a:r>
            <a:r>
              <a:rPr lang="ru-RU" sz="1600" dirty="0"/>
              <a:t>мероприятия и проекты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189177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07D00"/>
                </a:solidFill>
              </a:rPr>
              <a:t>ЭТАПЫ ПРОЕКТА</a:t>
            </a:r>
            <a:endParaRPr lang="ru-RU" dirty="0">
              <a:solidFill>
                <a:srgbClr val="F07D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25" y="859641"/>
            <a:ext cx="4684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97815" algn="l"/>
              </a:tabLst>
            </a:pPr>
            <a:r>
              <a:rPr lang="ru-RU" sz="1600" b="0" dirty="0" smtClean="0">
                <a:latin typeface="Proxima Nova Rg" panose="02000506030000020004" pitchFamily="2" charset="0"/>
              </a:rPr>
              <a:t>1. </a:t>
            </a:r>
            <a:r>
              <a:rPr lang="ru-RU" sz="1600" b="0" dirty="0">
                <a:latin typeface="Proxima Nova Rg" panose="02000506030000020004" pitchFamily="2" charset="0"/>
              </a:rPr>
              <a:t>	Трансляция видеороликов Банка России по финансовой грамотности на мониторах, установленных в автобусах Перми и межмуниципальных маршрутах Пермского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1825" y="31701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tabLst>
                <a:tab pos="297815" algn="l"/>
              </a:tabLst>
            </a:pPr>
            <a:r>
              <a:rPr lang="ru-RU" sz="1600" b="0" dirty="0" smtClean="0">
                <a:latin typeface="Proxima Nova Rg" panose="02000506030000020004" pitchFamily="2" charset="0"/>
              </a:rPr>
              <a:t>2. </a:t>
            </a:r>
            <a:r>
              <a:rPr lang="ru-RU" sz="1600" b="0" dirty="0" err="1" smtClean="0">
                <a:latin typeface="Proxima Nova Rg" panose="02000506030000020004" pitchFamily="2" charset="0"/>
              </a:rPr>
              <a:t>Курсирование</a:t>
            </a:r>
            <a:r>
              <a:rPr lang="ru-RU" sz="1600" b="0" dirty="0" smtClean="0">
                <a:latin typeface="Proxima Nova Rg" panose="02000506030000020004" pitchFamily="2" charset="0"/>
              </a:rPr>
              <a:t> трамвая </a:t>
            </a:r>
            <a:r>
              <a:rPr lang="ru-RU" sz="1600" b="0" dirty="0">
                <a:latin typeface="Proxima Nova Rg" panose="02000506030000020004" pitchFamily="2" charset="0"/>
              </a:rPr>
              <a:t>финансовой грамотности с оклейкой внутри с краткой информацией </a:t>
            </a:r>
            <a:r>
              <a:rPr lang="ru-RU" sz="1600" b="0" dirty="0" smtClean="0">
                <a:latin typeface="Proxima Nova Rg" panose="02000506030000020004" pitchFamily="2" charset="0"/>
              </a:rPr>
              <a:t>по финансовой грамотности, финансовой безопасности и проектах Банка России по финансовой грамотности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6" y="2362231"/>
            <a:ext cx="3590644" cy="2449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4916"/>
          <a:stretch/>
        </p:blipFill>
        <p:spPr>
          <a:xfrm>
            <a:off x="5205412" y="724513"/>
            <a:ext cx="2404112" cy="21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07D00"/>
                </a:solidFill>
              </a:rPr>
              <a:t>ЭТАПЫ ПРОЕКТА</a:t>
            </a:r>
            <a:endParaRPr lang="ru-RU" dirty="0">
              <a:solidFill>
                <a:srgbClr val="F07D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42" y="71389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tabLst>
                <a:tab pos="297815" algn="l"/>
              </a:tabLst>
            </a:pPr>
            <a:r>
              <a:rPr lang="ru-RU" sz="1600" b="0" dirty="0">
                <a:latin typeface="Proxima Nova Rg" panose="02000506030000020004" pitchFamily="2" charset="0"/>
              </a:rPr>
              <a:t>3. Финансовая грамотность в пригородных электропоездах Пермского </a:t>
            </a:r>
            <a:r>
              <a:rPr lang="ru-RU" sz="1600" b="0" dirty="0" smtClean="0">
                <a:latin typeface="Proxima Nova Rg" panose="02000506030000020004" pitchFamily="2" charset="0"/>
              </a:rPr>
              <a:t>края: вместе </a:t>
            </a:r>
            <a:r>
              <a:rPr lang="ru-RU" sz="1600" b="0" dirty="0">
                <a:latin typeface="Proxima Nova Rg" panose="02000506030000020004" pitchFamily="2" charset="0"/>
              </a:rPr>
              <a:t>с билетами </a:t>
            </a:r>
            <a:r>
              <a:rPr lang="ru-RU" sz="1600" b="0" dirty="0" smtClean="0">
                <a:latin typeface="Proxima Nova Rg" panose="02000506030000020004" pitchFamily="2" charset="0"/>
              </a:rPr>
              <a:t>выдача листовок с информацией, предупреждающей о мошенничестве; трансляция </a:t>
            </a:r>
            <a:r>
              <a:rPr lang="ru-RU" sz="1600" b="0" dirty="0">
                <a:latin typeface="Proxima Nova Rg" panose="02000506030000020004" pitchFamily="2" charset="0"/>
              </a:rPr>
              <a:t>видеороликов на телевизионных </a:t>
            </a:r>
            <a:r>
              <a:rPr lang="ru-RU" sz="1600" b="0" dirty="0" smtClean="0">
                <a:latin typeface="Proxima Nova Rg" panose="02000506030000020004" pitchFamily="2" charset="0"/>
              </a:rPr>
              <a:t>экранах касс; размещение плакатов, направленных на борьбу с мошенничеством, в вагонах </a:t>
            </a:r>
            <a:r>
              <a:rPr lang="ru-RU" sz="1600" b="0" dirty="0">
                <a:latin typeface="Proxima Nova Rg" panose="02000506030000020004" pitchFamily="2" charset="0"/>
              </a:rPr>
              <a:t>подвижного </a:t>
            </a:r>
            <a:r>
              <a:rPr lang="ru-RU" sz="1600" b="0" dirty="0" smtClean="0">
                <a:latin typeface="Proxima Nova Rg" panose="02000506030000020004" pitchFamily="2" charset="0"/>
              </a:rPr>
              <a:t>состава</a:t>
            </a:r>
            <a:endParaRPr lang="ru-RU" sz="1600" b="0" dirty="0">
              <a:latin typeface="Proxima Nova Rg" panose="0200050603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1825" y="304847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tabLst>
                <a:tab pos="297815" algn="l"/>
              </a:tabLst>
            </a:pPr>
            <a:r>
              <a:rPr lang="ru-RU" sz="1600" b="0" dirty="0">
                <a:latin typeface="Proxima Nova Rg" panose="02000506030000020004" pitchFamily="2" charset="0"/>
              </a:rPr>
              <a:t>4</a:t>
            </a:r>
            <a:r>
              <a:rPr lang="ru-RU" sz="1600" b="0" dirty="0" smtClean="0">
                <a:latin typeface="Proxima Nova Rg" panose="02000506030000020004" pitchFamily="2" charset="0"/>
              </a:rPr>
              <a:t>. Финансовая </a:t>
            </a:r>
            <a:r>
              <a:rPr lang="ru-RU" sz="1600" b="0" dirty="0">
                <a:latin typeface="Proxima Nova Rg" panose="02000506030000020004" pitchFamily="2" charset="0"/>
              </a:rPr>
              <a:t>грамотность на речном транспорте Пермского </a:t>
            </a:r>
            <a:r>
              <a:rPr lang="ru-RU" sz="1600" b="0" dirty="0" smtClean="0">
                <a:latin typeface="Proxima Nova Rg" panose="02000506030000020004" pitchFamily="2" charset="0"/>
              </a:rPr>
              <a:t>края: на </a:t>
            </a:r>
            <a:r>
              <a:rPr lang="ru-RU" sz="1600" b="0" dirty="0">
                <a:latin typeface="Proxima Nova Rg" panose="02000506030000020004" pitchFamily="2" charset="0"/>
              </a:rPr>
              <a:t>прогулочных речных </a:t>
            </a:r>
            <a:r>
              <a:rPr lang="ru-RU" sz="1600" b="0" dirty="0" smtClean="0">
                <a:latin typeface="Proxima Nova Rg" panose="02000506030000020004" pitchFamily="2" charset="0"/>
              </a:rPr>
              <a:t>трамвайчиках размещены плакаты о телефонном мошенничестве, </a:t>
            </a:r>
            <a:r>
              <a:rPr lang="ru-RU" sz="1600" b="0" dirty="0" err="1" smtClean="0">
                <a:latin typeface="Proxima Nova Rg" panose="02000506030000020004" pitchFamily="2" charset="0"/>
              </a:rPr>
              <a:t>дропперстве</a:t>
            </a:r>
            <a:r>
              <a:rPr lang="ru-RU" sz="1600" b="0" dirty="0" smtClean="0">
                <a:latin typeface="Proxima Nova Rg" panose="02000506030000020004" pitchFamily="2" charset="0"/>
              </a:rPr>
              <a:t>,  </a:t>
            </a:r>
            <a:r>
              <a:rPr lang="ru-RU" sz="1600" b="0" dirty="0" err="1" smtClean="0">
                <a:latin typeface="Proxima Nova Rg" panose="02000506030000020004" pitchFamily="2" charset="0"/>
              </a:rPr>
              <a:t>кибермошенничестве</a:t>
            </a:r>
            <a:r>
              <a:rPr lang="ru-RU" sz="1600" b="0" dirty="0" smtClean="0">
                <a:latin typeface="Proxima Nova Rg" panose="02000506030000020004" pitchFamily="2" charset="0"/>
              </a:rPr>
              <a:t> </a:t>
            </a:r>
            <a:r>
              <a:rPr lang="ru-RU" sz="1600" b="0" dirty="0">
                <a:latin typeface="Proxima Nova Rg" panose="02000506030000020004" pitchFamily="2" charset="0"/>
              </a:rPr>
              <a:t>и </a:t>
            </a:r>
            <a:r>
              <a:rPr lang="ru-RU" sz="1600" b="0" dirty="0" smtClean="0">
                <a:latin typeface="Proxima Nova Rg" panose="02000506030000020004" pitchFamily="2" charset="0"/>
              </a:rPr>
              <a:t>защите сбережений; на </a:t>
            </a:r>
            <a:r>
              <a:rPr lang="ru-RU" sz="1600" b="0" dirty="0" err="1" smtClean="0">
                <a:latin typeface="Proxima Nova Rg" panose="02000506030000020004" pitchFamily="2" charset="0"/>
              </a:rPr>
              <a:t>медиапанелях</a:t>
            </a:r>
            <a:r>
              <a:rPr lang="ru-RU" sz="1600" b="0" dirty="0" smtClean="0">
                <a:latin typeface="Proxima Nova Rg" panose="02000506030000020004" pitchFamily="2" charset="0"/>
              </a:rPr>
              <a:t> Речного вокзала трансляция видеороликов, направленных </a:t>
            </a:r>
            <a:r>
              <a:rPr lang="ru-RU" sz="1600" b="0" dirty="0">
                <a:latin typeface="Proxima Nova Rg" panose="02000506030000020004" pitchFamily="2" charset="0"/>
              </a:rPr>
              <a:t>на </a:t>
            </a:r>
            <a:r>
              <a:rPr lang="ru-RU" sz="1600" b="0" dirty="0" smtClean="0">
                <a:latin typeface="Proxima Nova Rg" panose="02000506030000020004" pitchFamily="2" charset="0"/>
              </a:rPr>
              <a:t>борьбу с мошенничеством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9" y="3022221"/>
            <a:ext cx="2450305" cy="1837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313325"/>
            <a:ext cx="2031672" cy="27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5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329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07D00"/>
                </a:solidFill>
              </a:rPr>
              <a:t>ДОСТИГНУТЫЕ РЕЗУЛЬТАТЫ</a:t>
            </a:r>
            <a:endParaRPr lang="ru-RU" dirty="0">
              <a:solidFill>
                <a:srgbClr val="F07D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48" y="895608"/>
            <a:ext cx="7034935" cy="9984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009657"/>
                </a:solidFill>
              </a:rPr>
              <a:t>Охват проекта в </a:t>
            </a:r>
            <a:r>
              <a:rPr lang="ru-RU" sz="1500" b="1" dirty="0" smtClean="0">
                <a:solidFill>
                  <a:srgbClr val="009657"/>
                </a:solidFill>
              </a:rPr>
              <a:t>составил: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 smtClean="0">
              <a:solidFill>
                <a:srgbClr val="009657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автобусах г</a:t>
            </a:r>
            <a:r>
              <a:rPr lang="ru-RU" sz="1400" dirty="0" smtClean="0"/>
              <a:t>. Перми </a:t>
            </a:r>
            <a:r>
              <a:rPr lang="ru-RU" sz="1400" dirty="0"/>
              <a:t>более 600 тыс. человек в день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трамвае финансовой грамотности </a:t>
            </a:r>
            <a:r>
              <a:rPr lang="ru-RU" sz="1400" dirty="0" smtClean="0"/>
              <a:t>около </a:t>
            </a:r>
            <a:r>
              <a:rPr lang="ru-RU" sz="1400" dirty="0"/>
              <a:t>1000 </a:t>
            </a:r>
            <a:r>
              <a:rPr lang="ru-RU" sz="1400" dirty="0" smtClean="0"/>
              <a:t>пассажиров </a:t>
            </a:r>
            <a:r>
              <a:rPr lang="ru-RU" sz="1400" dirty="0"/>
              <a:t>в день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38648" y="1894062"/>
            <a:ext cx="4309026" cy="23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400" dirty="0" smtClean="0"/>
              <a:t>В подвижных </a:t>
            </a:r>
            <a:r>
              <a:rPr lang="ru-RU" sz="1400" dirty="0"/>
              <a:t>составах и речных </a:t>
            </a:r>
            <a:r>
              <a:rPr lang="ru-RU" sz="1400" dirty="0" smtClean="0"/>
              <a:t>трамвайчиках размещены информационные плакаты по финансовой грамотности и финансовой безопасности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38648" y="2638607"/>
            <a:ext cx="4134080" cy="23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400" dirty="0" smtClean="0"/>
              <a:t>При продаже билетов пассажирам предоставлено 3200 печатных материалов Банка России по финансовой грамотности и безопасности</a:t>
            </a:r>
          </a:p>
          <a:p>
            <a:pPr hangingPunct="1"/>
            <a:r>
              <a:rPr lang="ru-RU" sz="1400" dirty="0" smtClean="0"/>
              <a:t>На телевизионных экранах вокзала Пермь – 1 и Речном вокзале трансляция видеороликов Банка России по противодействию телефонному мошенничеству</a:t>
            </a:r>
            <a:endParaRPr lang="ru-RU" sz="1400" b="1" dirty="0" smtClean="0">
              <a:solidFill>
                <a:srgbClr val="009657"/>
              </a:solidFill>
            </a:endParaRPr>
          </a:p>
          <a:p>
            <a:pPr marL="0" indent="0" hangingPunct="1">
              <a:buFontTx/>
              <a:buNone/>
            </a:pPr>
            <a:endParaRPr lang="ru-RU" sz="1500" b="1" dirty="0" smtClean="0">
              <a:solidFill>
                <a:srgbClr val="009657"/>
              </a:solidFill>
            </a:endParaRPr>
          </a:p>
          <a:p>
            <a:pPr marL="0" indent="0" hangingPunct="1">
              <a:buFontTx/>
              <a:buNone/>
            </a:pPr>
            <a:endParaRPr lang="ru-RU" sz="1500" b="1" dirty="0" smtClean="0">
              <a:solidFill>
                <a:srgbClr val="009657"/>
              </a:solidFill>
            </a:endParaRPr>
          </a:p>
          <a:p>
            <a:pPr marL="0" indent="0" hangingPunct="1">
              <a:buFontTx/>
              <a:buNone/>
            </a:pPr>
            <a:endParaRPr lang="ru-RU" sz="1500" b="1" dirty="0" smtClean="0">
              <a:solidFill>
                <a:srgbClr val="00965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167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796" y="1807214"/>
            <a:ext cx="299268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Начальник экономического отдела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Ощепков Иван Алексеевич</a:t>
            </a:r>
          </a:p>
          <a:p>
            <a:pPr algn="l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+7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(342)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218-72-56</a:t>
            </a:r>
          </a:p>
          <a:p>
            <a:pPr algn="l"/>
            <a:r>
              <a:rPr lang="en-US" sz="1200" dirty="0" smtClean="0">
                <a:solidFill>
                  <a:srgbClr val="26B6BE"/>
                </a:solidFill>
                <a:latin typeface="Arial" panose="020B0604020202020204" pitchFamily="34" charset="0"/>
              </a:rPr>
              <a:t>57svc_gramota@cbr.ru</a:t>
            </a:r>
            <a:endParaRPr lang="ru-RU" sz="1200" dirty="0">
              <a:solidFill>
                <a:srgbClr val="26B6B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14653" y="1727786"/>
            <a:ext cx="3622948" cy="2314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450" cy="108759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1170574" y="803684"/>
            <a:ext cx="4064693" cy="123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Отделение </a:t>
            </a:r>
            <a:r>
              <a:rPr lang="ru-RU" sz="1600" dirty="0">
                <a:solidFill>
                  <a:srgbClr val="01509F"/>
                </a:solidFill>
              </a:rPr>
              <a:t>по Пермскому краю </a:t>
            </a:r>
            <a:endParaRPr lang="ru-RU" sz="1600" dirty="0" smtClean="0">
              <a:solidFill>
                <a:srgbClr val="01509F"/>
              </a:solidFill>
            </a:endParaRPr>
          </a:p>
          <a:p>
            <a:pPr hangingPunct="1"/>
            <a:r>
              <a:rPr lang="ru-RU" sz="1600" dirty="0">
                <a:solidFill>
                  <a:srgbClr val="01509F"/>
                </a:solidFill>
              </a:rPr>
              <a:t>У</a:t>
            </a:r>
            <a:r>
              <a:rPr lang="ru-RU" sz="1600" dirty="0" smtClean="0">
                <a:solidFill>
                  <a:srgbClr val="01509F"/>
                </a:solidFill>
              </a:rPr>
              <a:t>ральского </a:t>
            </a:r>
            <a:r>
              <a:rPr lang="ru-RU" sz="1600" dirty="0">
                <a:solidFill>
                  <a:srgbClr val="01509F"/>
                </a:solidFill>
              </a:rPr>
              <a:t>главного </a:t>
            </a:r>
            <a:r>
              <a:rPr lang="ru-RU" sz="1600" dirty="0" smtClean="0">
                <a:solidFill>
                  <a:srgbClr val="01509F"/>
                </a:solidFill>
              </a:rPr>
              <a:t>управления</a:t>
            </a:r>
          </a:p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Центрального </a:t>
            </a:r>
            <a:r>
              <a:rPr lang="ru-RU" sz="1600" dirty="0">
                <a:solidFill>
                  <a:srgbClr val="01509F"/>
                </a:solidFill>
              </a:rPr>
              <a:t>банка Российской Федерации </a:t>
            </a:r>
            <a:br>
              <a:rPr lang="ru-RU" sz="1600" dirty="0">
                <a:solidFill>
                  <a:srgbClr val="01509F"/>
                </a:solidFill>
              </a:rPr>
            </a:br>
            <a:r>
              <a:rPr lang="ru-RU" sz="1600" dirty="0">
                <a:solidFill>
                  <a:srgbClr val="01509F"/>
                </a:solidFill>
              </a:rPr>
              <a:t>(Банк России)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352</Words>
  <Application>Microsoft Office PowerPoint</Application>
  <PresentationFormat>Экран (16:9)</PresentationFormat>
  <Paragraphs>38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ФИНАНСОВАЯ ГРАМОТНОСТЬ  В РЕГИОНАЛЬНОМ ОБЩЕСТВЕННОМ ТРАНСПОРТЕ</vt:lpstr>
      <vt:lpstr>О ПРОЕКТЕ</vt:lpstr>
      <vt:lpstr>СУТЬ ПРОЕКТА</vt:lpstr>
      <vt:lpstr>ЭТАПЫ ПРОЕКТА</vt:lpstr>
      <vt:lpstr>ЭТАПЫ ПРОЕКТА</vt:lpstr>
      <vt:lpstr>ДОСТИГНУТЫЕ РЕЗУЛЬТАТЫ</vt:lpstr>
      <vt:lpstr>ДОСТИГНУТЫЕ РЕЗУЛЬТАТЫ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Секлецова Оксана Юрьевна</dc:creator>
  <cp:lastModifiedBy>Денисова Елена Владимировна</cp:lastModifiedBy>
  <cp:revision>150</cp:revision>
  <dcterms:modified xsi:type="dcterms:W3CDTF">2026-04-21T04:06:53Z</dcterms:modified>
</cp:coreProperties>
</file>