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9144000" cy="5143500" type="screen16x9"/>
  <p:notesSz cx="6808788" cy="9940925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20"/>
    <p:restoredTop sz="95407" autoAdjust="0"/>
  </p:normalViewPr>
  <p:slideViewPr>
    <p:cSldViewPr snapToGrid="0" snapToObjects="1" showGuides="1">
      <p:cViewPr varScale="1">
        <p:scale>
          <a:sx n="152" d="100"/>
          <a:sy n="152" d="100"/>
        </p:scale>
        <p:origin x="354" y="138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video.ru/playlist/-143423022_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85749" y="3760470"/>
            <a:ext cx="8576061" cy="1291589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 </a:t>
            </a:r>
            <a:r>
              <a:rPr lang="ru-RU" sz="1200" dirty="0" smtClean="0"/>
              <a:t>: </a:t>
            </a:r>
            <a:r>
              <a:rPr lang="ru-RU" dirty="0" smtClean="0"/>
              <a:t>Специальный </a:t>
            </a:r>
            <a:r>
              <a:rPr lang="ru-RU" dirty="0"/>
              <a:t>проект </a:t>
            </a:r>
            <a:r>
              <a:rPr lang="ru-RU" dirty="0" smtClean="0"/>
              <a:t>совместно с </a:t>
            </a:r>
            <a:r>
              <a:rPr lang="ru-RU" dirty="0"/>
              <a:t>Отделением </a:t>
            </a:r>
            <a:r>
              <a:rPr lang="ru-RU" dirty="0" smtClean="0"/>
              <a:t>по </a:t>
            </a:r>
            <a:r>
              <a:rPr lang="ru-RU" dirty="0"/>
              <a:t>Ивановской области ГУ </a:t>
            </a:r>
            <a:r>
              <a:rPr lang="ru-RU" dirty="0" smtClean="0"/>
              <a:t>Банка России </a:t>
            </a:r>
            <a:r>
              <a:rPr lang="ru-RU" dirty="0"/>
              <a:t>по ЦФО </a:t>
            </a:r>
            <a:endParaRPr lang="ru-RU" sz="1200" dirty="0"/>
          </a:p>
          <a:p>
            <a:r>
              <a:rPr lang="ru-RU" sz="1200" dirty="0"/>
              <a:t>Наименование </a:t>
            </a:r>
            <a:r>
              <a:rPr lang="ru-RU" sz="1200" dirty="0" smtClean="0"/>
              <a:t>субъекта :  </a:t>
            </a:r>
            <a:r>
              <a:rPr lang="ru-RU" dirty="0" smtClean="0"/>
              <a:t>Ивановская область</a:t>
            </a:r>
            <a:endParaRPr lang="ru-RU" dirty="0"/>
          </a:p>
          <a:p>
            <a:r>
              <a:rPr lang="ru-RU" sz="1200" dirty="0"/>
              <a:t>Автор практики: </a:t>
            </a:r>
            <a:r>
              <a:rPr lang="ru-RU" sz="1200" dirty="0" smtClean="0"/>
              <a:t> </a:t>
            </a:r>
            <a:r>
              <a:rPr lang="ru-RU" dirty="0"/>
              <a:t>Начальник информационно-аналитического </a:t>
            </a:r>
            <a:r>
              <a:rPr lang="ru-RU" dirty="0" smtClean="0"/>
              <a:t>отдела </a:t>
            </a:r>
          </a:p>
          <a:p>
            <a:r>
              <a:rPr lang="ru-RU" dirty="0" smtClean="0"/>
              <a:t>ГАУДПО </a:t>
            </a:r>
            <a:r>
              <a:rPr lang="ru-RU" dirty="0"/>
              <a:t>ИО «Университет непрерывного образования и </a:t>
            </a:r>
            <a:r>
              <a:rPr lang="ru-RU" dirty="0" smtClean="0"/>
              <a:t>инноваций» </a:t>
            </a:r>
            <a:r>
              <a:rPr lang="ru-RU" dirty="0" err="1"/>
              <a:t>Лихтарович</a:t>
            </a:r>
            <a:r>
              <a:rPr lang="ru-RU" dirty="0"/>
              <a:t> Елена </a:t>
            </a:r>
            <a:r>
              <a:rPr lang="ru-RU" dirty="0" smtClean="0"/>
              <a:t>Владимировна,</a:t>
            </a:r>
          </a:p>
          <a:p>
            <a:r>
              <a:rPr lang="ru-RU" sz="1200" dirty="0" smtClean="0"/>
              <a:t>Контактное лицо: Лавров С.Л., руководитель РЦФГ, тел. (4932) 52-89-31, </a:t>
            </a:r>
            <a:r>
              <a:rPr lang="en-US" sz="1200" dirty="0" smtClean="0"/>
              <a:t>e:mail  fingramota37@ivreg.ru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07" y="1798743"/>
            <a:ext cx="3984704" cy="813780"/>
          </a:xfrm>
        </p:spPr>
        <p:txBody>
          <a:bodyPr>
            <a:normAutofit/>
          </a:bodyPr>
          <a:lstStyle/>
          <a:p>
            <a:r>
              <a:rPr lang="ru-RU" dirty="0" smtClean="0"/>
              <a:t>7 вопросов о главном: </a:t>
            </a:r>
            <a:br>
              <a:rPr lang="ru-RU" dirty="0" smtClean="0"/>
            </a:br>
            <a:r>
              <a:rPr lang="ru-RU" dirty="0" smtClean="0"/>
              <a:t>в эпицентре образования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907" y="706295"/>
            <a:ext cx="621000" cy="6211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93" y="617244"/>
            <a:ext cx="994411" cy="79749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Региональный открытый </a:t>
            </a:r>
            <a:r>
              <a:rPr lang="ru-RU" dirty="0" err="1">
                <a:solidFill>
                  <a:srgbClr val="0070C0"/>
                </a:solidFill>
              </a:rPr>
              <a:t>медиапроект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</a:t>
            </a:r>
            <a:r>
              <a:rPr lang="ru-RU" dirty="0">
                <a:solidFill>
                  <a:srgbClr val="0070C0"/>
                </a:solidFill>
              </a:rPr>
              <a:t>7 вопросов о главном: в эпицентре </a:t>
            </a:r>
            <a:r>
              <a:rPr lang="ru-RU" dirty="0" smtClean="0">
                <a:solidFill>
                  <a:srgbClr val="0070C0"/>
                </a:solidFill>
              </a:rPr>
              <a:t>образования»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Целевая </a:t>
            </a:r>
            <a:r>
              <a:rPr lang="ru-RU" b="1" dirty="0" smtClean="0">
                <a:solidFill>
                  <a:srgbClr val="7030A0"/>
                </a:solidFill>
              </a:rPr>
              <a:t>аудитория :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взрослое население, пенсионеры и </a:t>
            </a:r>
            <a:r>
              <a:rPr lang="ru-RU" dirty="0" err="1" smtClean="0">
                <a:solidFill>
                  <a:srgbClr val="7030A0"/>
                </a:solidFill>
              </a:rPr>
              <a:t>предпенсионеры</a:t>
            </a:r>
            <a:r>
              <a:rPr lang="ru-RU" dirty="0">
                <a:solidFill>
                  <a:srgbClr val="7030A0"/>
                </a:solidFill>
              </a:rPr>
              <a:t> </a:t>
            </a:r>
            <a:endParaRPr lang="ru-R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Охват </a:t>
            </a:r>
            <a:r>
              <a:rPr lang="ru-RU" b="1" dirty="0" smtClean="0">
                <a:solidFill>
                  <a:srgbClr val="7030A0"/>
                </a:solidFill>
              </a:rPr>
              <a:t>аудитории :</a:t>
            </a:r>
          </a:p>
          <a:p>
            <a:pPr marL="0" lvl="0" indent="0">
              <a:buNone/>
            </a:pPr>
            <a:r>
              <a:rPr lang="ru-RU" dirty="0">
                <a:solidFill>
                  <a:srgbClr val="7030A0"/>
                </a:solidFill>
              </a:rPr>
              <a:t>от 5 000 чел./год и выше</a:t>
            </a:r>
          </a:p>
          <a:p>
            <a:pPr marL="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Формат :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Серия </a:t>
            </a:r>
            <a:r>
              <a:rPr lang="ru-RU" dirty="0" err="1">
                <a:solidFill>
                  <a:srgbClr val="7030A0"/>
                </a:solidFill>
              </a:rPr>
              <a:t>видеоинтервью</a:t>
            </a:r>
            <a:r>
              <a:rPr lang="ru-RU" dirty="0">
                <a:solidFill>
                  <a:srgbClr val="7030A0"/>
                </a:solidFill>
              </a:rPr>
              <a:t> (</a:t>
            </a:r>
            <a:r>
              <a:rPr lang="ru-RU" dirty="0" err="1">
                <a:solidFill>
                  <a:srgbClr val="7030A0"/>
                </a:solidFill>
              </a:rPr>
              <a:t>видеобесед</a:t>
            </a:r>
            <a:r>
              <a:rPr lang="ru-RU" dirty="0">
                <a:solidFill>
                  <a:srgbClr val="7030A0"/>
                </a:solidFill>
              </a:rPr>
              <a:t>) с экспертами на темы финансовой </a:t>
            </a:r>
            <a:r>
              <a:rPr lang="ru-RU" dirty="0" smtClean="0">
                <a:solidFill>
                  <a:srgbClr val="7030A0"/>
                </a:solidFill>
              </a:rPr>
              <a:t>грамотности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Участники проекта :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Сотрудники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Университета </a:t>
            </a:r>
            <a:r>
              <a:rPr lang="ru-RU" dirty="0">
                <a:solidFill>
                  <a:srgbClr val="7030A0"/>
                </a:solidFill>
              </a:rPr>
              <a:t>непрерывного образования и </a:t>
            </a:r>
            <a:r>
              <a:rPr lang="ru-RU" dirty="0" smtClean="0">
                <a:solidFill>
                  <a:srgbClr val="7030A0"/>
                </a:solidFill>
              </a:rPr>
              <a:t>инноваций</a:t>
            </a:r>
            <a:r>
              <a:rPr lang="ru-RU" dirty="0">
                <a:solidFill>
                  <a:srgbClr val="7030A0"/>
                </a:solidFill>
              </a:rPr>
              <a:t> </a:t>
            </a:r>
            <a:r>
              <a:rPr lang="ru-RU" dirty="0" smtClean="0">
                <a:solidFill>
                  <a:srgbClr val="7030A0"/>
                </a:solidFill>
              </a:rPr>
              <a:t>и Отделения </a:t>
            </a:r>
            <a:r>
              <a:rPr lang="ru-RU" dirty="0">
                <a:solidFill>
                  <a:srgbClr val="7030A0"/>
                </a:solidFill>
              </a:rPr>
              <a:t>Банка России по Ивановской </a:t>
            </a:r>
            <a:r>
              <a:rPr lang="ru-RU" dirty="0" smtClean="0">
                <a:solidFill>
                  <a:srgbClr val="7030A0"/>
                </a:solidFill>
              </a:rPr>
              <a:t>области</a:t>
            </a:r>
            <a:r>
              <a:rPr lang="ru-RU" dirty="0">
                <a:solidFill>
                  <a:srgbClr val="7030A0"/>
                </a:solidFill>
              </a:rPr>
              <a:t> 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Региональный открытый </a:t>
            </a:r>
            <a:r>
              <a:rPr lang="ru-RU" dirty="0" err="1">
                <a:solidFill>
                  <a:srgbClr val="0070C0"/>
                </a:solidFill>
              </a:rPr>
              <a:t>медиапроект</a:t>
            </a:r>
            <a:r>
              <a:rPr lang="ru-RU" dirty="0">
                <a:solidFill>
                  <a:srgbClr val="0070C0"/>
                </a:solidFill>
              </a:rPr>
              <a:t>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«7 вопросов о главном: в эпицентре образования»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413" y="1239181"/>
            <a:ext cx="7110609" cy="304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Региональный открытый </a:t>
            </a:r>
            <a:r>
              <a:rPr lang="ru-RU" dirty="0" err="1">
                <a:solidFill>
                  <a:srgbClr val="0070C0"/>
                </a:solidFill>
              </a:rPr>
              <a:t>медиапроект</a:t>
            </a:r>
            <a:r>
              <a:rPr lang="ru-RU" dirty="0">
                <a:solidFill>
                  <a:srgbClr val="0070C0"/>
                </a:solidFill>
              </a:rPr>
              <a:t>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«7 вопросов о главном: в эпицентре образования»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Рассматриваемые </a:t>
            </a:r>
            <a:r>
              <a:rPr lang="ru-RU" sz="1600" dirty="0">
                <a:solidFill>
                  <a:srgbClr val="7030A0"/>
                </a:solidFill>
              </a:rPr>
              <a:t>темы </a:t>
            </a:r>
            <a:r>
              <a:rPr lang="ru-RU" sz="1600" dirty="0" smtClean="0">
                <a:solidFill>
                  <a:srgbClr val="7030A0"/>
                </a:solidFill>
              </a:rPr>
              <a:t>:</a:t>
            </a:r>
            <a:endParaRPr lang="ru-RU" sz="1600" dirty="0">
              <a:solidFill>
                <a:srgbClr val="7030A0"/>
              </a:solidFill>
            </a:endParaRPr>
          </a:p>
          <a:p>
            <a:r>
              <a:rPr lang="ru-RU" sz="1600" dirty="0" smtClean="0">
                <a:solidFill>
                  <a:srgbClr val="7030A0"/>
                </a:solidFill>
              </a:rPr>
              <a:t>актуальные </a:t>
            </a:r>
            <a:r>
              <a:rPr lang="ru-RU" sz="1600" dirty="0">
                <a:solidFill>
                  <a:srgbClr val="7030A0"/>
                </a:solidFill>
              </a:rPr>
              <a:t>вопросы кредитования;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об </a:t>
            </a:r>
            <a:r>
              <a:rPr lang="ru-RU" sz="1600" dirty="0">
                <a:solidFill>
                  <a:srgbClr val="7030A0"/>
                </a:solidFill>
              </a:rPr>
              <a:t>инфляции;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использование </a:t>
            </a:r>
            <a:r>
              <a:rPr lang="ru-RU" sz="1600" dirty="0">
                <a:solidFill>
                  <a:srgbClr val="7030A0"/>
                </a:solidFill>
              </a:rPr>
              <a:t>банковских карт;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о цифровом рубле;</a:t>
            </a:r>
            <a:endParaRPr lang="ru-RU" sz="1600" dirty="0">
              <a:solidFill>
                <a:srgbClr val="7030A0"/>
              </a:solidFill>
            </a:endParaRPr>
          </a:p>
          <a:p>
            <a:r>
              <a:rPr lang="ru-RU" sz="1600" dirty="0" smtClean="0">
                <a:solidFill>
                  <a:srgbClr val="7030A0"/>
                </a:solidFill>
              </a:rPr>
              <a:t>программа </a:t>
            </a:r>
            <a:r>
              <a:rPr lang="ru-RU" sz="1600" dirty="0">
                <a:solidFill>
                  <a:srgbClr val="7030A0"/>
                </a:solidFill>
              </a:rPr>
              <a:t>долгосрочных сбережений.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4864" y="2663191"/>
            <a:ext cx="4205726" cy="17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Региональный открытый </a:t>
            </a:r>
            <a:r>
              <a:rPr lang="ru-RU" dirty="0" err="1">
                <a:solidFill>
                  <a:srgbClr val="0070C0"/>
                </a:solidFill>
              </a:rPr>
              <a:t>медиапроект</a:t>
            </a:r>
            <a:r>
              <a:rPr lang="ru-RU" dirty="0">
                <a:solidFill>
                  <a:srgbClr val="0070C0"/>
                </a:solidFill>
              </a:rPr>
              <a:t>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«7 вопросов о главном: в эпицентре образования»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6196749" y="1155569"/>
            <a:ext cx="2649855" cy="14351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0345" y="1359564"/>
            <a:ext cx="494758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1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Достоинства проекта:</a:t>
            </a:r>
          </a:p>
          <a:p>
            <a:pPr algn="l"/>
            <a:r>
              <a:rPr lang="ru-RU" sz="11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1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Актуальные темы подобраны сотрудниками Банка России на основании реальных </a:t>
            </a:r>
            <a:r>
              <a:rPr lang="ru-RU" sz="11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обращений </a:t>
            </a:r>
            <a:r>
              <a:rPr lang="ru-RU" sz="11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граждан;</a:t>
            </a: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1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 подготовлены экспертами Банка России на некоммерческой основе;</a:t>
            </a: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1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1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коротко и ёмко, </a:t>
            </a:r>
            <a:r>
              <a:rPr lang="ru-RU" sz="11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спокойно и обстоятельно отвечают ответственные сотрудники Банка России, имеющие значительный опыт работы в банковской и финансовой сферах;</a:t>
            </a: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1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Имеется возможность тиражирования проекта и продолжения его путем подбора для освещения новых тем </a:t>
            </a:r>
            <a:r>
              <a:rPr lang="ru-RU" sz="11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финансовой грамотности и </a:t>
            </a:r>
            <a:r>
              <a:rPr lang="ru-RU" sz="11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новых вопросов;</a:t>
            </a: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1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Добавление субтитров позволит расширить охват аудитории за счёт привлечения к просмотрам лиц, имеющих ограниченные возможности здоровья (глухих и слабослышащих)</a:t>
            </a:r>
          </a:p>
        </p:txBody>
      </p:sp>
    </p:spTree>
    <p:extLst>
      <p:ext uri="{BB962C8B-B14F-4D97-AF65-F5344CB8AC3E}">
        <p14:creationId xmlns:p14="http://schemas.microsoft.com/office/powerpoint/2010/main" val="290178419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Региональный открытый </a:t>
            </a:r>
            <a:r>
              <a:rPr lang="ru-RU" dirty="0" err="1">
                <a:solidFill>
                  <a:srgbClr val="0070C0"/>
                </a:solidFill>
              </a:rPr>
              <a:t>медиапроект</a:t>
            </a:r>
            <a:r>
              <a:rPr lang="ru-RU" dirty="0">
                <a:solidFill>
                  <a:srgbClr val="0070C0"/>
                </a:solidFill>
              </a:rPr>
              <a:t>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«7 вопросов о главном: в эпицентре образования»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3411" y="1138532"/>
            <a:ext cx="71421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200" dirty="0">
                <a:solidFill>
                  <a:srgbClr val="7030A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Результаты проекта:</a:t>
            </a: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7030A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Выпущено 5 видеороликов средней продолжительностью около 16 </a:t>
            </a:r>
            <a:r>
              <a:rPr lang="ru-RU" sz="1200" dirty="0" smtClean="0">
                <a:solidFill>
                  <a:srgbClr val="7030A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минут;</a:t>
            </a:r>
            <a:endParaRPr lang="ru-RU" sz="1200" dirty="0">
              <a:solidFill>
                <a:srgbClr val="7030A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7030A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Количество просмотров </a:t>
            </a:r>
            <a:r>
              <a:rPr lang="ru-RU" sz="1200" dirty="0" smtClean="0">
                <a:solidFill>
                  <a:srgbClr val="7030A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каждого видеоролика от 7,7 </a:t>
            </a:r>
            <a:r>
              <a:rPr lang="ru-RU" sz="1200" dirty="0">
                <a:solidFill>
                  <a:srgbClr val="7030A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тыс. до 19,2 </a:t>
            </a:r>
            <a:r>
              <a:rPr lang="ru-RU" sz="1200" dirty="0" smtClean="0">
                <a:solidFill>
                  <a:srgbClr val="7030A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тыс.;</a:t>
            </a: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ru-RU" sz="1200" dirty="0" smtClean="0">
                <a:solidFill>
                  <a:srgbClr val="7030A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За </a:t>
            </a:r>
            <a:r>
              <a:rPr lang="ru-RU" sz="1200" dirty="0">
                <a:solidFill>
                  <a:srgbClr val="7030A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время существования проекта 63,5 тыс. граждан, или более 7 % населения Ивановской области получили ответы на непростые вопросы в финансовой сфере.</a:t>
            </a:r>
          </a:p>
        </p:txBody>
      </p:sp>
      <p:pic>
        <p:nvPicPr>
          <p:cNvPr id="16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864" y="2663191"/>
            <a:ext cx="4205726" cy="1799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24096" y="2571750"/>
            <a:ext cx="33289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7030A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Возможности и инструменты для тиражирования </a:t>
            </a:r>
            <a:endParaRPr lang="ru-RU" sz="1000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3411" y="2979475"/>
            <a:ext cx="3219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000" dirty="0" smtClean="0">
                <a:solidFill>
                  <a:srgbClr val="7030A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Видеостудия</a:t>
            </a:r>
            <a:endParaRPr lang="ru-RU" sz="10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1000" dirty="0">
                <a:solidFill>
                  <a:srgbClr val="7030A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Видеоальбом выпусков: </a:t>
            </a:r>
            <a:endParaRPr lang="ru-RU" sz="10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1000" u="sng" dirty="0">
                <a:solidFill>
                  <a:srgbClr val="0563C1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https://vkvideo.ru/playlist/-143423022_1</a:t>
            </a:r>
            <a:r>
              <a:rPr lang="ru-RU" sz="1000" dirty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200" dirty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08368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Региональный открытый </a:t>
            </a:r>
            <a:r>
              <a:rPr lang="ru-RU" dirty="0" err="1">
                <a:solidFill>
                  <a:srgbClr val="0070C0"/>
                </a:solidFill>
              </a:rPr>
              <a:t>медиапроект</a:t>
            </a:r>
            <a:r>
              <a:rPr lang="ru-RU" dirty="0">
                <a:solidFill>
                  <a:srgbClr val="0070C0"/>
                </a:solidFill>
              </a:rPr>
              <a:t>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«7 вопросов о главном: в эпицентре образования»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4946" y="2263457"/>
            <a:ext cx="5830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200" dirty="0" smtClean="0">
                <a:solidFill>
                  <a:srgbClr val="7030A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Контакты:</a:t>
            </a:r>
          </a:p>
          <a:p>
            <a:pPr algn="l"/>
            <a:r>
              <a:rPr lang="ru-RU" sz="1200" dirty="0" smtClean="0">
                <a:solidFill>
                  <a:srgbClr val="7030A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Региональный центр финансовой грамотности </a:t>
            </a:r>
          </a:p>
          <a:p>
            <a:pPr algn="l"/>
            <a:r>
              <a:rPr lang="ru-RU" sz="1200" dirty="0" smtClean="0">
                <a:solidFill>
                  <a:srgbClr val="7030A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ГАУДПО ИО «Университет непрерывного образования и инноваций» 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1129018"/>
            <a:ext cx="963841" cy="9640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4946" y="3080134"/>
            <a:ext cx="30492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7030A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(4932) 52-89-31, </a:t>
            </a:r>
            <a:r>
              <a:rPr lang="en-US" sz="1200" u="sng" dirty="0">
                <a:solidFill>
                  <a:schemeClr val="accent5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fingramota37@ivreg.ru</a:t>
            </a:r>
            <a:endParaRPr lang="ru-RU" u="sng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547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157</Words>
  <Application>Microsoft Office PowerPoint</Application>
  <PresentationFormat>Экран (16:9)</PresentationFormat>
  <Paragraphs>48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Calibri</vt:lpstr>
      <vt:lpstr>Helvetica Neue</vt:lpstr>
      <vt:lpstr>Helvetica Neue Light</vt:lpstr>
      <vt:lpstr>Helvetica Neue Medium</vt:lpstr>
      <vt:lpstr>Proxima Nova Rg</vt:lpstr>
      <vt:lpstr>Raleway Medium</vt:lpstr>
      <vt:lpstr>Symbol</vt:lpstr>
      <vt:lpstr>Tahoma</vt:lpstr>
      <vt:lpstr>Times New Roman</vt:lpstr>
      <vt:lpstr>White</vt:lpstr>
      <vt:lpstr>7 вопросов о главном:  в эпицентре образования</vt:lpstr>
      <vt:lpstr>Региональный открытый медиапроект  «7 вопросов о главном: в эпицентре образования»</vt:lpstr>
      <vt:lpstr>Региональный открытый медиапроект  «7 вопросов о главном: в эпицентре образования»</vt:lpstr>
      <vt:lpstr>Региональный открытый медиапроект  «7 вопросов о главном: в эпицентре образования»</vt:lpstr>
      <vt:lpstr>Региональный открытый медиапроект  «7 вопросов о главном: в эпицентре образования»</vt:lpstr>
      <vt:lpstr>Региональный открытый медиапроект  «7 вопросов о главном: в эпицентре образования»</vt:lpstr>
      <vt:lpstr>Региональный открытый медиапроект  «7 вопросов о главном: в эпицентре образования»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Насибуллина София Хаммятовна</dc:creator>
  <cp:lastModifiedBy>Лавров С.Л.</cp:lastModifiedBy>
  <cp:revision>72</cp:revision>
  <cp:lastPrinted>2026-03-26T14:26:31Z</cp:lastPrinted>
  <dcterms:modified xsi:type="dcterms:W3CDTF">2026-04-20T09:20:57Z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1433657159</vt:i4>
  </property>
  <property fmtid="{D5CDD505-2E9C-101B-9397-08002B2CF9AE}" pid="3" name="_NewReviewCycle">
    <vt:lpwstr/>
  </property>
  <property fmtid="{D5CDD505-2E9C-101B-9397-08002B2CF9AE}" pid="4" name="_EmailSubject">
    <vt:lpwstr>Пописанное письмо</vt:lpwstr>
  </property>
  <property fmtid="{D5CDD505-2E9C-101B-9397-08002B2CF9AE}" pid="5" name="_AuthorEmail">
    <vt:lpwstr>Kuznetsova@nifi.ru</vt:lpwstr>
  </property>
  <property fmtid="{D5CDD505-2E9C-101B-9397-08002B2CF9AE}" pid="6" name="_AuthorEmailDisplayName">
    <vt:lpwstr>Кузнецова Мария Геннадьевна</vt:lpwstr>
  </property>
</Properties>
</file>