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61" r:id="rId4"/>
    <p:sldId id="262" r:id="rId5"/>
    <p:sldId id="263" r:id="rId6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>
        <p:scale>
          <a:sx n="161" d="100"/>
          <a:sy n="161" d="100"/>
        </p:scale>
        <p:origin x="-138" y="-7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8771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en-US" dirty="0"/>
              <a:t>C</a:t>
            </a:r>
            <a:r>
              <a:rPr lang="ru-RU" dirty="0" err="1"/>
              <a:t>пециальные</a:t>
            </a:r>
            <a:r>
              <a:rPr lang="ru-RU" dirty="0"/>
              <a:t> проекты для </a:t>
            </a:r>
            <a:r>
              <a:rPr lang="ru-RU" dirty="0" err="1"/>
              <a:t>людеи</a:t>
            </a:r>
            <a:r>
              <a:rPr lang="ru-RU" dirty="0"/>
              <a:t>̆ с ОВЗ </a:t>
            </a:r>
            <a:endParaRPr lang="en-US" dirty="0"/>
          </a:p>
          <a:p>
            <a:r>
              <a:rPr lang="ru-RU" sz="1200" dirty="0"/>
              <a:t>Ярославская область</a:t>
            </a:r>
          </a:p>
          <a:p>
            <a:r>
              <a:rPr lang="ru-RU" sz="1200" dirty="0"/>
              <a:t>Автор практики: ЯРООИ «Поверь в себя», </a:t>
            </a:r>
            <a:r>
              <a:rPr lang="ru-RU" sz="1200" dirty="0" err="1"/>
              <a:t>Кузнечихина</a:t>
            </a:r>
            <a:r>
              <a:rPr lang="ru-RU" sz="1200" dirty="0"/>
              <a:t> Надежда Евгеньевна, 89022260584, </a:t>
            </a:r>
            <a:r>
              <a:rPr lang="en-US" sz="1200" dirty="0"/>
              <a:t>pover76@yandex.ru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Финансовая независимость для всех: инклюзивный курс практической грамотности </a:t>
            </a:r>
          </a:p>
        </p:txBody>
      </p:sp>
      <p:pic>
        <p:nvPicPr>
          <p:cNvPr id="6" name="Рисунок 5" descr="gerb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249631"/>
            <a:ext cx="749158" cy="128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-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71" y="1099425"/>
            <a:ext cx="4134529" cy="2708729"/>
          </a:xfrm>
        </p:spPr>
        <p:txBody>
          <a:bodyPr/>
          <a:lstStyle/>
          <a:p>
            <a:r>
              <a:rPr lang="ru-RU" b="1" dirty="0"/>
              <a:t>Финансовая уязвимость людей с ОВЗ — реальность</a:t>
            </a:r>
            <a:endParaRPr lang="ru-RU" dirty="0"/>
          </a:p>
          <a:p>
            <a:r>
              <a:rPr lang="ru-RU" dirty="0"/>
              <a:t>Низкая вовлечённость в финансовые инструменты </a:t>
            </a:r>
          </a:p>
          <a:p>
            <a:r>
              <a:rPr lang="ru-RU" dirty="0"/>
              <a:t>Высокий уровень тревожности при принятии решений </a:t>
            </a:r>
          </a:p>
          <a:p>
            <a:r>
              <a:rPr lang="ru-RU" dirty="0"/>
              <a:t>Ограниченный доступ к понятному обучению </a:t>
            </a:r>
          </a:p>
          <a:p>
            <a:r>
              <a:rPr lang="ru-RU" dirty="0"/>
              <a:t>Стереотип: «финансы — это не для нас» </a:t>
            </a:r>
          </a:p>
          <a:p>
            <a:r>
              <a:rPr lang="ru-RU" dirty="0"/>
              <a:t>👉 Вывод: знания есть, навыков и уверенности — нет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5558C546-D85C-4B42-AA44-E27A64C4D5A8}"/>
              </a:ext>
            </a:extLst>
          </p:cNvPr>
          <p:cNvSpPr txBox="1">
            <a:spLocks/>
          </p:cNvSpPr>
          <p:nvPr/>
        </p:nvSpPr>
        <p:spPr>
          <a:xfrm>
            <a:off x="5009471" y="1932183"/>
            <a:ext cx="4134529" cy="270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b="1" dirty="0"/>
              <a:t>Мы создали практику, где:</a:t>
            </a:r>
          </a:p>
          <a:p>
            <a:r>
              <a:rPr lang="ru-RU" dirty="0"/>
              <a:t>обучают простым и понятным языком </a:t>
            </a:r>
          </a:p>
          <a:p>
            <a:r>
              <a:rPr lang="ru-RU" dirty="0"/>
              <a:t>дают не теорию, а </a:t>
            </a:r>
            <a:r>
              <a:rPr lang="ru-RU" b="1" dirty="0"/>
              <a:t>навыки</a:t>
            </a:r>
            <a:r>
              <a:rPr lang="ru-RU" dirty="0"/>
              <a:t> </a:t>
            </a:r>
          </a:p>
          <a:p>
            <a:r>
              <a:rPr lang="ru-RU" dirty="0"/>
              <a:t>работают с мышлением, а не только с цифрами </a:t>
            </a:r>
          </a:p>
          <a:p>
            <a:r>
              <a:rPr lang="ru-RU" dirty="0"/>
              <a:t>закрепляют через игру и реальные кейсы </a:t>
            </a:r>
          </a:p>
          <a:p>
            <a:r>
              <a:rPr lang="ru-RU" dirty="0"/>
              <a:t>👉 Не «лекции», а изменение поведения</a:t>
            </a:r>
          </a:p>
          <a:p>
            <a:pPr hangingPunct="1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8C6569-E268-4CC5-B883-B7E31F695B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7" b="51464"/>
          <a:stretch/>
        </p:blipFill>
        <p:spPr>
          <a:xfrm>
            <a:off x="1682070" y="3062515"/>
            <a:ext cx="1848529" cy="18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И КАК РАБОТАЕТ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994229"/>
            <a:ext cx="7877175" cy="367302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Почему это работает</a:t>
            </a:r>
            <a:endParaRPr lang="ru-RU" dirty="0"/>
          </a:p>
          <a:p>
            <a:r>
              <a:rPr lang="ru-RU" dirty="0"/>
              <a:t>3 ключевых компонента:</a:t>
            </a:r>
          </a:p>
          <a:p>
            <a:r>
              <a:rPr lang="ru-RU" dirty="0"/>
              <a:t>💰 Финансы — знания и инструменты</a:t>
            </a:r>
            <a:br>
              <a:rPr lang="ru-RU" dirty="0"/>
            </a:br>
            <a:r>
              <a:rPr lang="ru-RU" dirty="0"/>
              <a:t>🧠 Психология — работа с установками</a:t>
            </a:r>
            <a:br>
              <a:rPr lang="ru-RU" dirty="0"/>
            </a:br>
            <a:r>
              <a:rPr lang="ru-RU" dirty="0"/>
              <a:t>🎲 Игры — отработка решений</a:t>
            </a:r>
          </a:p>
          <a:p>
            <a:r>
              <a:rPr lang="ru-RU" dirty="0"/>
              <a:t>👉 Такой комбинации почти нет в классическом </a:t>
            </a:r>
            <a:r>
              <a:rPr lang="ru-RU" dirty="0" err="1"/>
              <a:t>финпросвещении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Как устроена практика</a:t>
            </a:r>
            <a:endParaRPr lang="ru-RU" dirty="0"/>
          </a:p>
          <a:p>
            <a:r>
              <a:rPr lang="ru-RU" dirty="0"/>
              <a:t>Диагностика → выявление барьеров </a:t>
            </a:r>
          </a:p>
          <a:p>
            <a:r>
              <a:rPr lang="ru-RU" dirty="0"/>
              <a:t>Обучение → теория + практика </a:t>
            </a:r>
          </a:p>
          <a:p>
            <a:r>
              <a:rPr lang="ru-RU" dirty="0"/>
              <a:t>Психология → снижение тревожности </a:t>
            </a:r>
          </a:p>
          <a:p>
            <a:r>
              <a:rPr lang="ru-RU" dirty="0"/>
              <a:t>Игры → закрепление навыков </a:t>
            </a:r>
          </a:p>
          <a:p>
            <a:r>
              <a:rPr lang="ru-RU" dirty="0"/>
              <a:t>Фестиваль → проверка в действии </a:t>
            </a:r>
          </a:p>
          <a:p>
            <a:r>
              <a:rPr lang="ru-RU" dirty="0"/>
              <a:t>👉 Модель легко повторяется в любом регионе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BD41D7-3702-4DCC-84F5-BF4056B7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6" r="50658"/>
          <a:stretch/>
        </p:blipFill>
        <p:spPr>
          <a:xfrm>
            <a:off x="5158859" y="2528146"/>
            <a:ext cx="3056227" cy="20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/>
              <a:t>Уже достигнутые результаты</a:t>
            </a:r>
          </a:p>
          <a:p>
            <a:r>
              <a:rPr lang="ru-RU" sz="1200" dirty="0"/>
              <a:t>4 семинара в разных районах </a:t>
            </a:r>
          </a:p>
          <a:p>
            <a:r>
              <a:rPr lang="ru-RU" sz="1200" dirty="0"/>
              <a:t>3 финансовые игры </a:t>
            </a:r>
          </a:p>
          <a:p>
            <a:r>
              <a:rPr lang="ru-RU" sz="1200" dirty="0"/>
              <a:t>2 психологических тренинга </a:t>
            </a:r>
          </a:p>
          <a:p>
            <a:r>
              <a:rPr lang="ru-RU" sz="1200" dirty="0"/>
              <a:t>66 участников </a:t>
            </a:r>
          </a:p>
          <a:p>
            <a:r>
              <a:rPr lang="ru-RU" sz="1200" dirty="0"/>
              <a:t>👉 География + живая вовлечённость</a:t>
            </a:r>
          </a:p>
          <a:p>
            <a:pPr marL="0" indent="0">
              <a:buNone/>
            </a:pPr>
            <a:r>
              <a:rPr lang="ru-RU" sz="1200" b="1" dirty="0"/>
              <a:t>Итог проекта (прогноз)</a:t>
            </a:r>
          </a:p>
          <a:p>
            <a:r>
              <a:rPr lang="ru-RU" sz="1200" dirty="0"/>
              <a:t>≥100 участников </a:t>
            </a:r>
          </a:p>
          <a:p>
            <a:r>
              <a:rPr lang="ru-RU" sz="1200" dirty="0"/>
              <a:t>итоговый семинар по инвестициям </a:t>
            </a:r>
          </a:p>
          <a:p>
            <a:r>
              <a:rPr lang="ru-RU" sz="1200" dirty="0"/>
              <a:t>завершённый цикл тренингов </a:t>
            </a:r>
          </a:p>
          <a:p>
            <a:r>
              <a:rPr lang="ru-RU" sz="1200" dirty="0"/>
              <a:t>Финансовый фестиваль инклюзии </a:t>
            </a:r>
          </a:p>
          <a:p>
            <a:r>
              <a:rPr lang="ru-RU" sz="1200" dirty="0"/>
              <a:t>👉 Переход от обучения к самостоятельным действиям</a:t>
            </a:r>
          </a:p>
          <a:p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1F591503-8082-4A01-942C-185527E614A9}"/>
              </a:ext>
            </a:extLst>
          </p:cNvPr>
          <p:cNvSpPr txBox="1">
            <a:spLocks/>
          </p:cNvSpPr>
          <p:nvPr/>
        </p:nvSpPr>
        <p:spPr>
          <a:xfrm>
            <a:off x="6288769" y="1890484"/>
            <a:ext cx="3180852" cy="2304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200" b="1" dirty="0"/>
              <a:t>Социальный эффект</a:t>
            </a:r>
          </a:p>
          <a:p>
            <a:r>
              <a:rPr lang="ru-RU" sz="1200" dirty="0"/>
              <a:t>снижение финансовой тревожности </a:t>
            </a:r>
          </a:p>
          <a:p>
            <a:r>
              <a:rPr lang="ru-RU" sz="1200" dirty="0"/>
              <a:t>рост самостоятельности </a:t>
            </a:r>
          </a:p>
          <a:p>
            <a:r>
              <a:rPr lang="ru-RU" sz="1200" dirty="0"/>
              <a:t>повышение качества жизни </a:t>
            </a:r>
          </a:p>
          <a:p>
            <a:r>
              <a:rPr lang="ru-RU" sz="1200" dirty="0"/>
              <a:t>вовлечение волонтёров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0AB856-3D32-4614-B8D6-F4905C7DB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1" r="33821" b="51040"/>
          <a:stretch/>
        </p:blipFill>
        <p:spPr>
          <a:xfrm>
            <a:off x="3668032" y="1312635"/>
            <a:ext cx="2496458" cy="25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МАСШТАБИРОВАНИЕ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b="1" dirty="0"/>
          </a:p>
          <a:p>
            <a:r>
              <a:rPr lang="ru-RU" sz="1200" b="1" dirty="0"/>
              <a:t>Практика легко масштабируется:</a:t>
            </a:r>
            <a:endParaRPr lang="ru-RU" sz="1200" dirty="0"/>
          </a:p>
          <a:p>
            <a:r>
              <a:rPr lang="ru-RU" sz="1200" dirty="0"/>
              <a:t>📍 Регион — через учреждения и выездные команды</a:t>
            </a:r>
            <a:br>
              <a:rPr lang="ru-RU" sz="1200" dirty="0"/>
            </a:br>
            <a:r>
              <a:rPr lang="ru-RU" sz="1200" dirty="0"/>
              <a:t>🌍 Округ — через обучение НКО</a:t>
            </a:r>
            <a:br>
              <a:rPr lang="ru-RU" sz="1200" dirty="0"/>
            </a:br>
            <a:r>
              <a:rPr lang="ru-RU" sz="1200" dirty="0"/>
              <a:t>🇷🇺 Россия — через онлайн-курс и методический пакет</a:t>
            </a:r>
          </a:p>
          <a:p>
            <a:r>
              <a:rPr lang="ru-RU" sz="1200" dirty="0"/>
              <a:t>👉 Готова к тиражированию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DDD821-0CD6-42D8-A90D-099D5973DF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56" y="1390650"/>
            <a:ext cx="385217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2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193</Words>
  <Application>Microsoft Office PowerPoint</Application>
  <PresentationFormat>Экран (16:9)</PresentationFormat>
  <Paragraphs>53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Финансовая независимость для всех: инклюзивный курс практической грамотности </vt:lpstr>
      <vt:lpstr>ПРОБЛЕМА - РЕШЕНИЕ</vt:lpstr>
      <vt:lpstr>ПОЧЕМУ И КАК РАБОТАЕТ </vt:lpstr>
      <vt:lpstr>ИТОГИ</vt:lpstr>
      <vt:lpstr>МАСШТАБИРОВАНИЕ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Веретельник Александр Сергеевич</cp:lastModifiedBy>
  <cp:revision>62</cp:revision>
  <cp:lastPrinted>2026-03-26T14:26:31Z</cp:lastPrinted>
  <dcterms:modified xsi:type="dcterms:W3CDTF">2026-04-28T11:46:11Z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</Properties>
</file>