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3" r:id="rId3"/>
    <p:sldId id="259" r:id="rId4"/>
    <p:sldId id="294" r:id="rId5"/>
    <p:sldId id="295" r:id="rId6"/>
    <p:sldId id="292" r:id="rId7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0"/>
    <p:restoredTop sz="95407" autoAdjust="0"/>
  </p:normalViewPr>
  <p:slideViewPr>
    <p:cSldViewPr snapToGrid="0" snapToObjects="1" showGuides="1">
      <p:cViewPr>
        <p:scale>
          <a:sx n="166" d="100"/>
          <a:sy n="166" d="100"/>
        </p:scale>
        <p:origin x="-54" y="29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1296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B92E74-B6AC-8227-5237-0DC132D5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0EFC5B-5966-BF49-F0C1-C349C0738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5942C-45AA-CFCA-C9E5-808804C4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DBAC-1F70-8F44-B316-E270ABEC78CC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0321AF-8D62-9C72-0337-8CFEBEF4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617F43-2048-47FD-7CDA-7AA3CB99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6E82-2615-2646-8BEB-C0B70A6CE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69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638172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427357"/>
            <a:ext cx="5480453" cy="1185166"/>
          </a:xfrm>
        </p:spPr>
        <p:txBody>
          <a:bodyPr>
            <a:normAutofit/>
          </a:bodyPr>
          <a:lstStyle/>
          <a:p>
            <a:r>
              <a:rPr lang="ru-RU" dirty="0"/>
              <a:t>«Добрые финансы: повышение финансовой грамотности лиц с ОВЗ»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A6142C3-A947-49C5-B9A9-51EE33237FDD}"/>
              </a:ext>
            </a:extLst>
          </p:cNvPr>
          <p:cNvSpPr txBox="1">
            <a:spLocks/>
          </p:cNvSpPr>
          <p:nvPr/>
        </p:nvSpPr>
        <p:spPr>
          <a:xfrm>
            <a:off x="273511" y="3871883"/>
            <a:ext cx="8721476" cy="11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sz="1600" dirty="0"/>
              <a:t>Специальные проекты для людей с ОВЗ</a:t>
            </a:r>
          </a:p>
          <a:p>
            <a:pPr hangingPunct="1"/>
            <a:r>
              <a:rPr lang="ru-RU" sz="1600" dirty="0"/>
              <a:t>Ростовская область</a:t>
            </a:r>
          </a:p>
          <a:p>
            <a:pPr hangingPunct="1"/>
            <a:r>
              <a:rPr lang="ru-RU" sz="1450" dirty="0"/>
              <a:t>Автор практики: РЦФГ «</a:t>
            </a:r>
            <a:r>
              <a:rPr lang="ru-RU" sz="1450" dirty="0" err="1"/>
              <a:t>Финикум</a:t>
            </a:r>
            <a:r>
              <a:rPr lang="ru-RU" sz="1450" dirty="0"/>
              <a:t>» ФГБОУ ВО «РГЭУ (РИНХ)», (+7909-400-5780, </a:t>
            </a:r>
            <a:r>
              <a:rPr lang="en-US" sz="1450" dirty="0"/>
              <a:t>m.s88@bk.ru)</a:t>
            </a:r>
            <a:endParaRPr lang="ru-RU" sz="145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C7853F79-944C-475B-AEB9-DD6F34CD2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6"/>
          <a:stretch/>
        </p:blipFill>
        <p:spPr bwMode="auto">
          <a:xfrm>
            <a:off x="273511" y="359818"/>
            <a:ext cx="1319107" cy="15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2140373" y="202801"/>
            <a:ext cx="5381304" cy="46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800" dirty="0"/>
              <a:t>Цель</a:t>
            </a:r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3815035" y="1068197"/>
            <a:ext cx="4732912" cy="3498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«Добрые финансы» ориентирован на повышение финансовой грамотности лиц с ограниченными возможностями здоровья (ОВЗ) через доступные и адаптированные форматы обучения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/просвещения (упрощенные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тексты/материалы для лиц с ментальными нарушениями,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аудиоформат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представления информации и др.)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A39A5C6-DFD7-4183-8B6A-5EDF1F2C6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"/>
          <a:stretch/>
        </p:blipFill>
        <p:spPr>
          <a:xfrm>
            <a:off x="237066" y="354785"/>
            <a:ext cx="3393440" cy="44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81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1" y="2711669"/>
            <a:ext cx="5410549" cy="517109"/>
          </a:xfrm>
        </p:spPr>
        <p:txBody>
          <a:bodyPr/>
          <a:lstStyle/>
          <a:p>
            <a:r>
              <a:rPr lang="ru-RU" sz="2800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1" y="3228778"/>
            <a:ext cx="4108857" cy="157024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люди с ОВЗ;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школьники;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студенты;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взрослое население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описание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CA5B85C-9F9B-4D5E-8511-3D76D3F6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1" y="907626"/>
            <a:ext cx="4551680" cy="3852724"/>
          </a:xfrm>
        </p:spPr>
        <p:txBody>
          <a:bodyPr/>
          <a:lstStyle/>
          <a:p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проекта на систематической основе проводятся выездные и онлайн-мастер-классы, семинары-тренинги по финансовой грамотности для лиц с ОВЗ, их родителей/законных представителей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Выпущен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аудиосборник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сказок по финансовой грамотности.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Аудиоформат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сказок позволяет всем желающим погрузиться в увлекательный мир финансовых знаний, научит, как умело распоряжаться своим и семейным бюджетом и не попадать в сети финансовых мошенников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A91804-1AA3-4FD9-A68A-4DE162F419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 r="19479"/>
          <a:stretch/>
        </p:blipFill>
        <p:spPr>
          <a:xfrm>
            <a:off x="5059680" y="812799"/>
            <a:ext cx="3630506" cy="324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DAF078-54CC-4679-BE4E-E5E369766325}"/>
              </a:ext>
            </a:extLst>
          </p:cNvPr>
          <p:cNvSpPr txBox="1"/>
          <p:nvPr/>
        </p:nvSpPr>
        <p:spPr>
          <a:xfrm>
            <a:off x="5113867" y="4149175"/>
            <a:ext cx="368469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«Голос» 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аудиосборника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сказок «Добрые финансы» Ирина Борисова</a:t>
            </a:r>
          </a:p>
        </p:txBody>
      </p:sp>
    </p:spTree>
    <p:extLst>
      <p:ext uri="{BB962C8B-B14F-4D97-AF65-F5344CB8AC3E}">
        <p14:creationId xmlns:p14="http://schemas.microsoft.com/office/powerpoint/2010/main" val="19190952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описание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CA5B85C-9F9B-4D5E-8511-3D76D3F6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1" y="907626"/>
            <a:ext cx="4551680" cy="3852724"/>
          </a:xfrm>
        </p:spPr>
        <p:txBody>
          <a:bodyPr/>
          <a:lstStyle/>
          <a:p>
            <a:r>
              <a:rPr lang="ru-RU" sz="17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Выпущен адаптированный </a:t>
            </a:r>
            <a:r>
              <a:rPr lang="ru-RU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сборник сказок по финансовой грамотности «Добрые финансы» (для лиц с ОВЗ с ментальными нарушениями).</a:t>
            </a:r>
          </a:p>
          <a:p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Эта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книга — не просто набор историй. Это волшебный ключ к миру финансовой грамотности, написанный специально для детей с особыми потребностями. Через сказочные сюжеты и яркие образы маленькие читатели учатся разумно обращаться с деньгами, планировать свои расходы и ценить сбережения.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sun2-17.userapi.com/s/v1/ig2/gZ6k5aSWyOFZY-Ji2F6666STy997szcHi1emeAKpC07f04PmEYi0PS-yoroadWksMf7Cyk6qdZQzRZ7PKlOEqJVD.jpg?quality=95&amp;as=32x21,48x32,72x48,108x72,160x107,240x160,360x240,480x320,540x360,640x427,720x480,1080x720,1280x853,1440x960,1968x1312&amp;from=bu&amp;u=BJ25pX_9ksxsj3C5YiFdJCN9UunABLteVcQ9SXP9wxA&amp;cs=1968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un2-17.userapi.com/s/v1/ig2/gZ6k5aSWyOFZY-Ji2F6666STy997szcHi1emeAKpC07f04PmEYi0PS-yoroadWksMf7Cyk6qdZQzRZ7PKlOEqJVD.jpg?quality=95&amp;as=32x21,48x32,72x48,108x72,160x107,240x160,360x240,480x320,540x360,640x427,720x480,1080x720,1280x853,1440x960,1968x1312&amp;from=bu&amp;u=BJ25pX_9ksxsj3C5YiFdJCN9UunABLteVcQ9SXP9wxA&amp;cs=1968x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i.oneme.ru/i?r=BTE2sh_eZW7g8kugOdIm2NotHBBTeiQc455aawkb0NW2UxWGYLkiikqBAUczejptFL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.oneme.ru/i?r=BTE2sh_eZW7g8kugOdIm2NotHBBTeiQc455aawkb0NW2UxWGYLkiikqBAUczejptFL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basic\Downloads\344431f9-1fee-4aa2-b52d-d0e2bfb5548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t="23824" r="24473"/>
          <a:stretch/>
        </p:blipFill>
        <p:spPr bwMode="auto">
          <a:xfrm>
            <a:off x="5640653" y="1221152"/>
            <a:ext cx="3107969" cy="240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389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01DAC385-B2BE-2880-EB68-EFA1FA842F9C}"/>
              </a:ext>
            </a:extLst>
          </p:cNvPr>
          <p:cNvSpPr txBox="1">
            <a:spLocks/>
          </p:cNvSpPr>
          <p:nvPr/>
        </p:nvSpPr>
        <p:spPr>
          <a:xfrm>
            <a:off x="395837" y="290509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400" dirty="0"/>
              <a:t>Основные достигнутые результаты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1A0AD733-90BA-A275-E1EB-031379D67078}"/>
              </a:ext>
            </a:extLst>
          </p:cNvPr>
          <p:cNvGrpSpPr/>
          <p:nvPr/>
        </p:nvGrpSpPr>
        <p:grpSpPr>
          <a:xfrm>
            <a:off x="606957" y="1218276"/>
            <a:ext cx="7930085" cy="3278547"/>
            <a:chOff x="938212" y="1125735"/>
            <a:chExt cx="7930085" cy="3044431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31C7072B-691F-E863-89F6-00061DC4D322}"/>
                </a:ext>
              </a:extLst>
            </p:cNvPr>
            <p:cNvGrpSpPr/>
            <p:nvPr/>
          </p:nvGrpSpPr>
          <p:grpSpPr>
            <a:xfrm>
              <a:off x="5082109" y="2665740"/>
              <a:ext cx="3786188" cy="1480012"/>
              <a:chOff x="785812" y="2483292"/>
              <a:chExt cx="3943112" cy="1654877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785812" y="2483292"/>
                <a:ext cx="3943112" cy="1654877"/>
              </a:xfrm>
              <a:prstGeom prst="roundRect">
                <a:avLst>
                  <a:gd name="adj" fmla="val 5715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78"/>
              </a:p>
            </p:txBody>
          </p:sp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xmlns="" id="{1095A221-2B4D-2F73-9808-05A22B699163}"/>
                  </a:ext>
                </a:extLst>
              </p:cNvPr>
              <p:cNvGrpSpPr/>
              <p:nvPr/>
            </p:nvGrpSpPr>
            <p:grpSpPr>
              <a:xfrm>
                <a:off x="801216" y="2628881"/>
                <a:ext cx="3872817" cy="1179300"/>
                <a:chOff x="1385888" y="1889021"/>
                <a:chExt cx="3598352" cy="1829873"/>
              </a:xfrm>
            </p:grpSpPr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xmlns="" id="{636F9AB4-DC4F-E8B1-BC80-5503B50B26F8}"/>
                    </a:ext>
                  </a:extLst>
                </p:cNvPr>
                <p:cNvSpPr/>
                <p:nvPr/>
              </p:nvSpPr>
              <p:spPr>
                <a:xfrm>
                  <a:off x="1385888" y="1889021"/>
                  <a:ext cx="3551701" cy="178455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78" dirty="0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A78704E0-379B-4924-90F6-DA0DEE43DFAE}"/>
                    </a:ext>
                  </a:extLst>
                </p:cNvPr>
                <p:cNvSpPr txBox="1"/>
                <p:nvPr/>
              </p:nvSpPr>
              <p:spPr>
                <a:xfrm>
                  <a:off x="1385888" y="2305700"/>
                  <a:ext cx="3598352" cy="14131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700" dirty="0">
                      <a:solidFill>
                        <a:schemeClr val="bg1"/>
                      </a:solidFill>
                      <a:latin typeface="Montserrat" pitchFamily="2" charset="-52"/>
                    </a:rPr>
                    <a:t>Более </a:t>
                  </a:r>
                  <a:r>
                    <a:rPr lang="ru-RU" sz="1700" dirty="0" smtClean="0">
                      <a:solidFill>
                        <a:schemeClr val="bg1"/>
                      </a:solidFill>
                      <a:latin typeface="Montserrat" pitchFamily="2" charset="-52"/>
                    </a:rPr>
                    <a:t>1000 </a:t>
                  </a:r>
                  <a:r>
                    <a:rPr lang="ru-RU" sz="1700" dirty="0">
                      <a:solidFill>
                        <a:schemeClr val="bg1"/>
                      </a:solidFill>
                      <a:latin typeface="Montserrat" pitchFamily="2" charset="-52"/>
                    </a:rPr>
                    <a:t>скачиваний (</a:t>
                  </a:r>
                  <a:r>
                    <a:rPr lang="ru-RU" sz="1700" dirty="0" err="1">
                      <a:solidFill>
                        <a:schemeClr val="bg1"/>
                      </a:solidFill>
                      <a:latin typeface="Montserrat" pitchFamily="2" charset="-52"/>
                    </a:rPr>
                    <a:t>Яндекс.Диск</a:t>
                  </a:r>
                  <a:r>
                    <a:rPr lang="ru-RU" sz="1700" dirty="0" smtClean="0">
                      <a:solidFill>
                        <a:schemeClr val="bg1"/>
                      </a:solidFill>
                      <a:latin typeface="Montserrat" pitchFamily="2" charset="-52"/>
                    </a:rPr>
                    <a:t>)</a:t>
                  </a:r>
                </a:p>
                <a:p>
                  <a:pPr algn="ctr"/>
                  <a:r>
                    <a:rPr lang="ru-RU" sz="1700" smtClean="0">
                      <a:solidFill>
                        <a:schemeClr val="bg1"/>
                      </a:solidFill>
                      <a:latin typeface="Montserrat" pitchFamily="2" charset="-52"/>
                    </a:rPr>
                    <a:t>Тираж книги 500 экз.</a:t>
                  </a:r>
                  <a:endParaRPr lang="ru-RU" sz="1700" dirty="0">
                    <a:solidFill>
                      <a:schemeClr val="bg1"/>
                    </a:solidFill>
                    <a:latin typeface="Montserrat" pitchFamily="2" charset="-52"/>
                  </a:endParaRPr>
                </a:p>
              </p:txBody>
            </p:sp>
          </p:grpSp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xmlns="" id="{5DEF83CE-7DF0-A50D-9977-9C2B6A2AFEAF}"/>
                </a:ext>
              </a:extLst>
            </p:cNvPr>
            <p:cNvGrpSpPr/>
            <p:nvPr/>
          </p:nvGrpSpPr>
          <p:grpSpPr>
            <a:xfrm>
              <a:off x="938212" y="1125735"/>
              <a:ext cx="6474912" cy="3044431"/>
              <a:chOff x="938212" y="1125735"/>
              <a:chExt cx="6474912" cy="3044431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xmlns="" id="{2BE92ABD-8C1A-97A3-524D-63F26DA6C1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714" t="70730" r="35628" b="18396"/>
              <a:stretch/>
            </p:blipFill>
            <p:spPr>
              <a:xfrm rot="5400000">
                <a:off x="2223755" y="1611491"/>
                <a:ext cx="1017984" cy="1016795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xmlns="" id="{9666F571-C382-5909-5030-56D85E7CAF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714" t="70730" r="35628" b="18396"/>
              <a:stretch/>
            </p:blipFill>
            <p:spPr>
              <a:xfrm rot="5400000">
                <a:off x="5957813" y="1641672"/>
                <a:ext cx="1017984" cy="1016795"/>
              </a:xfrm>
              <a:prstGeom prst="rect">
                <a:avLst/>
              </a:prstGeom>
            </p:spPr>
          </p:pic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xmlns="" id="{6BEF788B-D22D-5BD0-2E61-E437C17E0BFA}"/>
                  </a:ext>
                </a:extLst>
              </p:cNvPr>
              <p:cNvGrpSpPr/>
              <p:nvPr/>
            </p:nvGrpSpPr>
            <p:grpSpPr>
              <a:xfrm>
                <a:off x="1817158" y="1125735"/>
                <a:ext cx="1831181" cy="530915"/>
                <a:chOff x="1164830" y="4969443"/>
                <a:chExt cx="2441574" cy="707886"/>
              </a:xfrm>
            </p:grpSpPr>
            <p:sp>
              <p:nvSpPr>
                <p:cNvPr id="28" name="Скругленный прямоугольник 27">
                  <a:extLst>
                    <a:ext uri="{FF2B5EF4-FFF2-40B4-BE49-F238E27FC236}">
                      <a16:creationId xmlns:a16="http://schemas.microsoft.com/office/drawing/2014/main" xmlns="" id="{3F6AA007-1741-20D8-6470-DE20B1F4AA40}"/>
                    </a:ext>
                  </a:extLst>
                </p:cNvPr>
                <p:cNvSpPr/>
                <p:nvPr/>
              </p:nvSpPr>
              <p:spPr>
                <a:xfrm>
                  <a:off x="1164830" y="4969443"/>
                  <a:ext cx="2441574" cy="707886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78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23E047B5-9CEB-EE57-B012-78AECA5D0E77}"/>
                    </a:ext>
                  </a:extLst>
                </p:cNvPr>
                <p:cNvSpPr txBox="1"/>
                <p:nvPr/>
              </p:nvSpPr>
              <p:spPr>
                <a:xfrm>
                  <a:off x="1243954" y="5129662"/>
                  <a:ext cx="2261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Montserrat" pitchFamily="2" charset="-52"/>
                    </a:rPr>
                    <a:t>КАЧЕСТВЕННЫЕ</a:t>
                  </a:r>
                </a:p>
              </p:txBody>
            </p:sp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xmlns="" id="{E5112C66-378F-D762-4858-19F09EF91B34}"/>
                  </a:ext>
                </a:extLst>
              </p:cNvPr>
              <p:cNvGrpSpPr/>
              <p:nvPr/>
            </p:nvGrpSpPr>
            <p:grpSpPr>
              <a:xfrm>
                <a:off x="5495660" y="1125737"/>
                <a:ext cx="1917464" cy="530915"/>
                <a:chOff x="9053120" y="4969443"/>
                <a:chExt cx="2556619" cy="707886"/>
              </a:xfrm>
            </p:grpSpPr>
            <p:sp>
              <p:nvSpPr>
                <p:cNvPr id="22" name="Скругленный прямоугольник 21">
                  <a:extLst>
                    <a:ext uri="{FF2B5EF4-FFF2-40B4-BE49-F238E27FC236}">
                      <a16:creationId xmlns:a16="http://schemas.microsoft.com/office/drawing/2014/main" xmlns="" id="{6C82E86A-45C4-FE50-6B2F-1E8E3DB7AE76}"/>
                    </a:ext>
                  </a:extLst>
                </p:cNvPr>
                <p:cNvSpPr/>
                <p:nvPr/>
              </p:nvSpPr>
              <p:spPr>
                <a:xfrm>
                  <a:off x="9053121" y="4969443"/>
                  <a:ext cx="2556618" cy="707886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78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F9B3BDAF-8331-C7EA-B985-9008E04330B2}"/>
                    </a:ext>
                  </a:extLst>
                </p:cNvPr>
                <p:cNvSpPr txBox="1"/>
                <p:nvPr/>
              </p:nvSpPr>
              <p:spPr>
                <a:xfrm>
                  <a:off x="9053120" y="5138719"/>
                  <a:ext cx="25566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Montserrat" pitchFamily="2" charset="-52"/>
                    </a:rPr>
                    <a:t>КОЛИЧЕСТВЕННЫЕ</a:t>
                  </a:r>
                </a:p>
              </p:txBody>
            </p:sp>
          </p:grpSp>
          <p:grpSp>
            <p:nvGrpSpPr>
              <p:cNvPr id="38" name="Группа 37">
                <a:extLst>
                  <a:ext uri="{FF2B5EF4-FFF2-40B4-BE49-F238E27FC236}">
                    <a16:creationId xmlns:a16="http://schemas.microsoft.com/office/drawing/2014/main" xmlns="" id="{64B7A66E-6960-6263-614F-784159399432}"/>
                  </a:ext>
                </a:extLst>
              </p:cNvPr>
              <p:cNvGrpSpPr/>
              <p:nvPr/>
            </p:nvGrpSpPr>
            <p:grpSpPr>
              <a:xfrm>
                <a:off x="938212" y="2690154"/>
                <a:ext cx="3786188" cy="1480012"/>
                <a:chOff x="785812" y="2483292"/>
                <a:chExt cx="3943112" cy="1654877"/>
              </a:xfrm>
            </p:grpSpPr>
            <p:sp>
              <p:nvSpPr>
                <p:cNvPr id="39" name="Скругленный прямоугольник 38">
                  <a:extLst>
                    <a:ext uri="{FF2B5EF4-FFF2-40B4-BE49-F238E27FC236}">
                      <a16:creationId xmlns:a16="http://schemas.microsoft.com/office/drawing/2014/main" xmlns="" id="{53ED6341-E84B-0529-1198-47CD3F9372D3}"/>
                    </a:ext>
                  </a:extLst>
                </p:cNvPr>
                <p:cNvSpPr/>
                <p:nvPr/>
              </p:nvSpPr>
              <p:spPr>
                <a:xfrm>
                  <a:off x="785812" y="2483292"/>
                  <a:ext cx="3943112" cy="1654877"/>
                </a:xfrm>
                <a:prstGeom prst="roundRect">
                  <a:avLst>
                    <a:gd name="adj" fmla="val 5715"/>
                  </a:avLst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78"/>
                </a:p>
              </p:txBody>
            </p:sp>
            <p:grpSp>
              <p:nvGrpSpPr>
                <p:cNvPr id="40" name="Группа 39">
                  <a:extLst>
                    <a:ext uri="{FF2B5EF4-FFF2-40B4-BE49-F238E27FC236}">
                      <a16:creationId xmlns:a16="http://schemas.microsoft.com/office/drawing/2014/main" xmlns="" id="{56A1D554-ADAD-38CB-BBFA-D053D1BCB8F5}"/>
                    </a:ext>
                  </a:extLst>
                </p:cNvPr>
                <p:cNvGrpSpPr/>
                <p:nvPr/>
              </p:nvGrpSpPr>
              <p:grpSpPr>
                <a:xfrm>
                  <a:off x="785812" y="2581975"/>
                  <a:ext cx="3872817" cy="1374133"/>
                  <a:chOff x="1371576" y="1816240"/>
                  <a:chExt cx="3598352" cy="2132189"/>
                </a:xfrm>
              </p:grpSpPr>
              <p:sp>
                <p:nvSpPr>
                  <p:cNvPr id="41" name="Прямоугольник 40">
                    <a:extLst>
                      <a:ext uri="{FF2B5EF4-FFF2-40B4-BE49-F238E27FC236}">
                        <a16:creationId xmlns:a16="http://schemas.microsoft.com/office/drawing/2014/main" xmlns="" id="{519FB06C-0E73-D676-A9BF-0D389E14D69C}"/>
                      </a:ext>
                    </a:extLst>
                  </p:cNvPr>
                  <p:cNvSpPr/>
                  <p:nvPr/>
                </p:nvSpPr>
                <p:spPr>
                  <a:xfrm>
                    <a:off x="1385888" y="1889021"/>
                    <a:ext cx="3551701" cy="1784555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878" dirty="0"/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xmlns="" id="{1DE6FB7E-5F3B-43EC-3DA4-39BECE73B8CE}"/>
                      </a:ext>
                    </a:extLst>
                  </p:cNvPr>
                  <p:cNvSpPr txBox="1"/>
                  <p:nvPr/>
                </p:nvSpPr>
                <p:spPr>
                  <a:xfrm>
                    <a:off x="1371576" y="1816240"/>
                    <a:ext cx="3598352" cy="213218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600" dirty="0" err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аудиосборник</a:t>
                    </a:r>
                    <a:r>
                      <a: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сказок по финансовой грамотности для лиц с ОВЗ (с нарушениями зрения) размещен на официальных ресурсах организаций, работающих с людьми с ОВЗ</a:t>
                    </a:r>
                    <a:endParaRPr lang="ru-RU" sz="1200" dirty="0">
                      <a:solidFill>
                        <a:schemeClr val="bg1"/>
                      </a:solidFill>
                      <a:latin typeface="Montserra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7523218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272</Words>
  <Application>Microsoft Office PowerPoint</Application>
  <PresentationFormat>Экран (16:9)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«Добрые финансы: повышение финансовой грамотности лиц с ОВЗ»</vt:lpstr>
      <vt:lpstr>Презентация PowerPoint</vt:lpstr>
      <vt:lpstr>ЦЕЛЕВАЯ АУДИТОРИЯ</vt:lpstr>
      <vt:lpstr>Краткое описание </vt:lpstr>
      <vt:lpstr>Краткое описание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basic</cp:lastModifiedBy>
  <cp:revision>67</cp:revision>
  <cp:lastPrinted>2026-03-26T14:26:31Z</cp:lastPrinted>
  <dcterms:modified xsi:type="dcterms:W3CDTF">2026-04-27T10:30:49Z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</Properties>
</file>