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61" r:id="rId4"/>
    <p:sldId id="262" r:id="rId5"/>
    <p:sldId id="263" r:id="rId6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87" autoAdjust="0"/>
    <p:restoredTop sz="95407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-402" y="-96"/>
      </p:cViewPr>
      <p:guideLst>
        <p:guide orient="horz" pos="166"/>
        <p:guide pos="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829434"/>
            <a:ext cx="6350680" cy="1196698"/>
          </a:xfrm>
        </p:spPr>
        <p:txBody>
          <a:bodyPr>
            <a:noAutofit/>
          </a:bodyPr>
          <a:lstStyle/>
          <a:p>
            <a:r>
              <a:rPr lang="ru-RU" sz="1100" dirty="0" smtClean="0"/>
              <a:t>Наименование практики: специальные проекты для людей старшего возраста </a:t>
            </a:r>
          </a:p>
          <a:p>
            <a:r>
              <a:rPr lang="ru-RU" sz="1100" dirty="0" smtClean="0"/>
              <a:t>Наименование субъекта: Ростовская область  </a:t>
            </a:r>
          </a:p>
          <a:p>
            <a:r>
              <a:rPr lang="ru-RU" sz="1100" dirty="0" smtClean="0"/>
              <a:t>Автор практики: Муниципальное бюджетное учреждение Каменского района «Центр социального обслуживания граждан пожилого возраста и инвалидов </a:t>
            </a:r>
          </a:p>
          <a:p>
            <a:r>
              <a:rPr lang="ru-RU" sz="1100" dirty="0" smtClean="0"/>
              <a:t> Жолобова Маргарита Юрьевна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smtClean="0"/>
              <a:t>заместитель директора МБУ КР «ЦСО»</a:t>
            </a:r>
          </a:p>
          <a:p>
            <a:r>
              <a:rPr lang="ru-RU" sz="1100" dirty="0" smtClean="0"/>
              <a:t>тел.: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8-909-410-83-46,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trud_rita@mail.ru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7" y="981906"/>
            <a:ext cx="3984704" cy="163061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Путь к уверенности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ZAM\Desktop\gerb_Rostovskaya_oblast_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7919" y="259926"/>
            <a:ext cx="992874" cy="10296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7919" y="981906"/>
            <a:ext cx="900889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    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kumimoji="0" lang="ru-RU" sz="700" i="1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МБУ КР «ЦСО»</a:t>
            </a:r>
            <a:endParaRPr kumimoji="0" lang="ru-RU" sz="700" i="1" u="none" strike="noStrike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Преодоление цифрового разрыва </a:t>
            </a:r>
            <a:r>
              <a:rPr lang="ru-RU" sz="2000" dirty="0" smtClean="0"/>
              <a:t>в </a:t>
            </a:r>
            <a:r>
              <a:rPr lang="ru-RU" sz="2000" dirty="0" smtClean="0"/>
              <a:t>финансовой </a:t>
            </a:r>
            <a:r>
              <a:rPr lang="ru-RU" sz="2000" dirty="0" smtClean="0"/>
              <a:t>сфере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/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822346"/>
            <a:ext cx="4540005" cy="3844903"/>
          </a:xfrm>
        </p:spPr>
        <p:txBody>
          <a:bodyPr/>
          <a:lstStyle/>
          <a:p>
            <a:pPr>
              <a:buNone/>
            </a:pPr>
            <a:r>
              <a:rPr lang="ru-RU" sz="1150" dirty="0" smtClean="0"/>
              <a:t>	Старшее </a:t>
            </a:r>
            <a:r>
              <a:rPr lang="ru-RU" sz="1150" dirty="0" smtClean="0"/>
              <a:t>поколение заметно отстало от новых технологий </a:t>
            </a:r>
            <a:r>
              <a:rPr lang="ru-RU" sz="1150" dirty="0" smtClean="0"/>
              <a:t>и имеет </a:t>
            </a:r>
            <a:r>
              <a:rPr lang="ru-RU" sz="1150" dirty="0" smtClean="0"/>
              <a:t>более низкие цифровые компетенции, чем молодое поколение. </a:t>
            </a:r>
            <a:endParaRPr lang="ru-RU" sz="1150" dirty="0" smtClean="0"/>
          </a:p>
          <a:p>
            <a:pPr>
              <a:buFont typeface="Wingdings" pitchFamily="2" charset="2"/>
              <a:buChar char="ü"/>
            </a:pPr>
            <a:r>
              <a:rPr lang="ru-RU" sz="1150" b="1" dirty="0" smtClean="0"/>
              <a:t>Непривычные </a:t>
            </a:r>
            <a:r>
              <a:rPr lang="ru-RU" sz="1150" b="1" dirty="0" smtClean="0"/>
              <a:t>термины</a:t>
            </a:r>
            <a:r>
              <a:rPr lang="ru-RU" sz="1150" dirty="0" smtClean="0"/>
              <a:t>. Большинство слов, описывающих взаимодействие с </a:t>
            </a:r>
            <a:r>
              <a:rPr lang="ru-RU" sz="1150" dirty="0" err="1" smtClean="0"/>
              <a:t>гаджетами</a:t>
            </a:r>
            <a:r>
              <a:rPr lang="ru-RU" sz="1150" dirty="0" smtClean="0"/>
              <a:t>, заимствовано из английского, который многие представители старшего поколения не изучали в школе.</a:t>
            </a:r>
          </a:p>
          <a:p>
            <a:pPr>
              <a:buFont typeface="Wingdings" pitchFamily="2" charset="2"/>
              <a:buChar char="ü"/>
            </a:pPr>
            <a:r>
              <a:rPr lang="ru-RU" sz="1150" b="1" dirty="0" smtClean="0"/>
              <a:t>Взаимодействие с устройствами</a:t>
            </a:r>
            <a:r>
              <a:rPr lang="ru-RU" sz="1150" dirty="0" smtClean="0"/>
              <a:t>. Примерно четверть людей старше 65 лет не могут самостоятельно запустить устройство или даже найти кнопку включения.</a:t>
            </a:r>
          </a:p>
          <a:p>
            <a:pPr>
              <a:buFont typeface="Wingdings" pitchFamily="2" charset="2"/>
              <a:buChar char="ü"/>
            </a:pPr>
            <a:r>
              <a:rPr lang="ru-RU" sz="1150" b="1" dirty="0" smtClean="0"/>
              <a:t>Программное обеспечение и интернет</a:t>
            </a:r>
            <a:r>
              <a:rPr lang="ru-RU" sz="1150" dirty="0" smtClean="0"/>
              <a:t>. Люди старшего возраста зачастую не понимают принципов работы интернета и программного обеспечения.</a:t>
            </a:r>
          </a:p>
          <a:p>
            <a:pPr>
              <a:buFont typeface="Wingdings" pitchFamily="2" charset="2"/>
              <a:buChar char="ü"/>
            </a:pPr>
            <a:r>
              <a:rPr lang="ru-RU" sz="1150" b="1" dirty="0" smtClean="0"/>
              <a:t>Регулярное обновление программ и операционной системы</a:t>
            </a:r>
            <a:r>
              <a:rPr lang="ru-RU" sz="1150" dirty="0" smtClean="0"/>
              <a:t>. Многие не понимают, что обновления важны для безопасного функционирования устройства, и игнорируют их.</a:t>
            </a:r>
          </a:p>
          <a:p>
            <a:pPr>
              <a:buClr>
                <a:schemeClr val="accent3"/>
              </a:buClr>
              <a:buSzPct val="140000"/>
              <a:buFont typeface="Wingdings" pitchFamily="2" charset="2"/>
              <a:buChar char="Ø"/>
            </a:pPr>
            <a:r>
              <a:rPr lang="ru-RU" sz="1150" dirty="0" smtClean="0"/>
              <a:t>	</a:t>
            </a:r>
            <a:r>
              <a:rPr lang="ru-RU" sz="1150" dirty="0" smtClean="0"/>
              <a:t> Цель проекта - помощь старшему поколению стать более информированными и уверенными в </a:t>
            </a:r>
            <a:r>
              <a:rPr lang="ru-RU" sz="1150" dirty="0" smtClean="0"/>
              <a:t>цифровых и финансовых </a:t>
            </a:r>
            <a:r>
              <a:rPr lang="ru-RU" sz="1150" dirty="0" smtClean="0"/>
              <a:t>вопросах в современном мире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08b8497a-37a4-5b36-829b-5b36109909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2954" y="926674"/>
            <a:ext cx="4002770" cy="362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3914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57750"/>
            <a:ext cx="6888265" cy="808127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финансовой компетентности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757575"/>
            <a:ext cx="3766754" cy="1309157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	Для умения пользоваться самим и дальнейшей передачи опыта и знаний получателям социальных услуг, заведующие </a:t>
            </a:r>
            <a:r>
              <a:rPr lang="ru-RU" dirty="0" smtClean="0"/>
              <a:t>отделениями и специалисты по социальной </a:t>
            </a:r>
            <a:r>
              <a:rPr lang="ru-RU" dirty="0" smtClean="0"/>
              <a:t>работе МБУ КР «ЦСО» регулярно принимают участие в </a:t>
            </a:r>
            <a:r>
              <a:rPr lang="ru-RU" dirty="0" err="1" smtClean="0"/>
              <a:t>онлайн-проектах</a:t>
            </a:r>
            <a:r>
              <a:rPr lang="ru-RU" dirty="0" smtClean="0"/>
              <a:t> Банка России по финансовой грамотности </a:t>
            </a:r>
          </a:p>
          <a:p>
            <a:pPr lvl="0">
              <a:buNone/>
            </a:pPr>
            <a:endParaRPr lang="ru-RU" dirty="0" smtClean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 txBox="1">
            <a:spLocks/>
          </p:cNvSpPr>
          <p:nvPr/>
        </p:nvSpPr>
        <p:spPr>
          <a:xfrm>
            <a:off x="3549047" y="2516100"/>
            <a:ext cx="4705703" cy="1063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marL="214313" marR="0" lvl="0" indent="-214313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rPr>
              <a:t>	Участвуют в подробных разборах практических ситуаций и реальных случаях с сотрудниками банков</a:t>
            </a:r>
          </a:p>
        </p:txBody>
      </p:sp>
      <p:pic>
        <p:nvPicPr>
          <p:cNvPr id="6" name="Рисунок 5" descr="3a59226a-9102-4f2d-bd99-edb8c8a68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13" y="2066732"/>
            <a:ext cx="2799034" cy="151246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 txBox="1">
            <a:spLocks/>
          </p:cNvSpPr>
          <p:nvPr/>
        </p:nvSpPr>
        <p:spPr>
          <a:xfrm>
            <a:off x="750013" y="4038089"/>
            <a:ext cx="4466362" cy="952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marL="214313" marR="0" lvl="0" indent="-214313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rPr>
              <a:t>	На планёрных совещаниях заведующие отделений </a:t>
            </a:r>
            <a:r>
              <a:rPr lang="ru-RU" sz="1200" b="0" dirty="0" smtClean="0">
                <a:latin typeface="Proxima Nova Rg" panose="02000506030000020004" pitchFamily="2" charset="0"/>
              </a:rPr>
              <a:t>социального обслуживания на дому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rPr>
              <a:t>передают раздаточный материал и свои знания социальным работникам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Rg" panose="02000506030000020004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Рисунок 7" descr="ba0a9a6a-e8c4-44d7-85aa-c6461e4ba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224" y="3227131"/>
            <a:ext cx="2840632" cy="1603386"/>
          </a:xfrm>
          <a:prstGeom prst="rect">
            <a:avLst/>
          </a:prstGeom>
        </p:spPr>
      </p:pic>
      <p:pic>
        <p:nvPicPr>
          <p:cNvPr id="9" name="Рисунок 8" descr="9f5a686a-972c-4fd3-80fe-414d81afe4d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2982" y="642381"/>
            <a:ext cx="2763920" cy="14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1991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Новые знания через игру и общение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882" y="2117235"/>
            <a:ext cx="3349442" cy="2448628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з</a:t>
            </a:r>
            <a:r>
              <a:rPr lang="ru-RU" sz="1200" dirty="0" smtClean="0">
                <a:solidFill>
                  <a:schemeClr val="tx1"/>
                </a:solidFill>
              </a:rPr>
              <a:t>аведующие социально-реабилитационными отделениями проводят занятия в игровой форме </a:t>
            </a:r>
            <a:r>
              <a:rPr lang="ru-RU" sz="1200" dirty="0" smtClean="0">
                <a:solidFill>
                  <a:schemeClr val="tx1"/>
                </a:solidFill>
              </a:rPr>
              <a:t>с получателями социальных услуг, временно </a:t>
            </a:r>
            <a:r>
              <a:rPr lang="ru-RU" sz="1200" dirty="0" smtClean="0">
                <a:solidFill>
                  <a:schemeClr val="tx1"/>
                </a:solidFill>
              </a:rPr>
              <a:t>проживающими </a:t>
            </a:r>
            <a:r>
              <a:rPr lang="ru-RU" sz="1200" dirty="0" smtClean="0">
                <a:solidFill>
                  <a:schemeClr val="tx1"/>
                </a:solidFill>
              </a:rPr>
              <a:t>в </a:t>
            </a:r>
            <a:r>
              <a:rPr lang="ru-RU" sz="1200" dirty="0" smtClean="0">
                <a:solidFill>
                  <a:schemeClr val="tx1"/>
                </a:solidFill>
              </a:rPr>
              <a:t>отделениях;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социальные работники раздают памятки и проводят дружеские беседы с получателями </a:t>
            </a:r>
            <a:r>
              <a:rPr lang="ru-RU" sz="1200" dirty="0" smtClean="0"/>
              <a:t>социальных </a:t>
            </a:r>
            <a:r>
              <a:rPr lang="ru-RU" sz="1200" dirty="0" smtClean="0"/>
              <a:t>услуг на дому;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специалисты по социальной работе проводят уроки по финансовой грамотности в рамках работы «Университета третьего возраста</a:t>
            </a:r>
            <a:r>
              <a:rPr lang="ru-RU" sz="1200" dirty="0" smtClean="0"/>
              <a:t>».</a:t>
            </a:r>
            <a:endParaRPr lang="ru-RU" sz="1200" dirty="0" smtClean="0"/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lvl="0">
              <a:buClr>
                <a:schemeClr val="tx1"/>
              </a:buClr>
              <a:buFont typeface="Arial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 txBox="1">
            <a:spLocks/>
          </p:cNvSpPr>
          <p:nvPr/>
        </p:nvSpPr>
        <p:spPr>
          <a:xfrm>
            <a:off x="527773" y="790666"/>
            <a:ext cx="6683099" cy="792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pPr marL="214313" lvl="0" indent="-214313" algn="l" defTabSz="278607" hangingPunct="1">
              <a:spcBef>
                <a:spcPts val="400"/>
              </a:spcBef>
              <a:spcAft>
                <a:spcPts val="400"/>
              </a:spcAft>
              <a:buSzPct val="125000"/>
            </a:pPr>
            <a:r>
              <a:rPr kumimoji="0" lang="ru-RU" sz="162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rPr>
              <a:t>	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Просветительские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мероприятия 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проводимые в привычных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социальных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пространствах  воспринимаются гораздо лучше. </a:t>
            </a:r>
          </a:p>
          <a:p>
            <a:pPr marL="214313" lvl="0" indent="-214313" algn="l" defTabSz="278607" hangingPunct="1">
              <a:spcBef>
                <a:spcPts val="400"/>
              </a:spcBef>
              <a:spcAft>
                <a:spcPts val="400"/>
              </a:spcAft>
              <a:buSzPct val="125000"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сочетать обучение с живым общением и практикой, чтобы формировать цифровую уверенность и разбирать конкретные проблемы, с которыми сталкиваются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люди старшего поколения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Rg" panose="02000506030000020004" pitchFamily="2" charset="0"/>
              <a:sym typeface="Helvetica Neue"/>
            </a:endParaRPr>
          </a:p>
        </p:txBody>
      </p:sp>
      <p:pic>
        <p:nvPicPr>
          <p:cNvPr id="5" name="Рисунок 4" descr="IMG-20251211-WA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4932" y="1065878"/>
            <a:ext cx="2103048" cy="2795330"/>
          </a:xfrm>
          <a:prstGeom prst="rect">
            <a:avLst/>
          </a:prstGeom>
        </p:spPr>
      </p:pic>
      <p:pic>
        <p:nvPicPr>
          <p:cNvPr id="8" name="Рисунок 7" descr="d277d4d9-1c42-4ab3-bee7-d3f711a45e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7241" y="1921907"/>
            <a:ext cx="2442492" cy="27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3761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0488" y="846742"/>
            <a:ext cx="4191512" cy="938947"/>
          </a:xfrm>
        </p:spPr>
        <p:txBody>
          <a:bodyPr/>
          <a:lstStyle/>
          <a:p>
            <a:r>
              <a:rPr lang="ru-RU" b="0" dirty="0" smtClean="0"/>
              <a:t>Пенсионеры успешно осваивают банковские продукты и современные </a:t>
            </a:r>
            <a:r>
              <a:rPr lang="ru-RU" b="0" dirty="0" smtClean="0"/>
              <a:t>сервисы</a:t>
            </a:r>
            <a:endParaRPr lang="ru-RU" dirty="0"/>
          </a:p>
        </p:txBody>
      </p:sp>
      <p:pic>
        <p:nvPicPr>
          <p:cNvPr id="6" name="Содержимое 5" descr="istockphoto-1093009526-1024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22810" y="1316216"/>
            <a:ext cx="2486662" cy="2451848"/>
          </a:xfr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 txBox="1">
            <a:spLocks/>
          </p:cNvSpPr>
          <p:nvPr/>
        </p:nvSpPr>
        <p:spPr>
          <a:xfrm>
            <a:off x="288435" y="2117235"/>
            <a:ext cx="3772889" cy="2448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pPr marL="214313" indent="-214313" algn="l" defTabSz="278607" hangingPunct="1"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</a:pP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Достигнутые цели:</a:t>
            </a:r>
          </a:p>
          <a:p>
            <a:pPr marL="214313" indent="-214313" algn="l" defTabSz="278607" hangingPunct="1"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принципов работы </a:t>
            </a: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интернета;</a:t>
            </a:r>
          </a:p>
          <a:p>
            <a:pPr marL="214313" indent="-214313" algn="l" defTabSz="278607" hangingPunct="1"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информированности и готовности к предотвращению мошеннических действий;</a:t>
            </a:r>
          </a:p>
          <a:p>
            <a:pPr marL="214313" indent="-214313" algn="l" defTabSz="278607" hangingPunct="1"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банковских продуктов и современных </a:t>
            </a:r>
            <a:r>
              <a:rPr lang="ru-RU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сервисов.</a:t>
            </a:r>
            <a:endParaRPr lang="ru-RU" sz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14313" marR="0" lvl="0" indent="-214313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 typeface="Wingdings" pitchFamily="2" charset="2"/>
              <a:buChar char="ü"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xima Nova Rg" panose="02000506030000020004" pitchFamily="2" charset="0"/>
              <a:ea typeface="Helvetica Neue"/>
              <a:cs typeface="Helvetica Neue"/>
              <a:sym typeface="Helvetica Neue"/>
            </a:endParaRPr>
          </a:p>
          <a:p>
            <a:pPr marL="214313" marR="0" lvl="0" indent="-214313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xima Nova Rg" panose="02000506030000020004" pitchFamily="2" charset="0"/>
              <a:ea typeface="Helvetica Neue"/>
              <a:cs typeface="Helvetica Neue"/>
              <a:sym typeface="Helvetica Neue"/>
            </a:endParaRPr>
          </a:p>
          <a:p>
            <a:pPr marL="214313" marR="0" lvl="0" indent="-214313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xima Nova Rg" panose="02000506030000020004" pitchFamily="2" charset="0"/>
              <a:ea typeface="Helvetica Neue"/>
              <a:cs typeface="Helvetica Neue"/>
              <a:sym typeface="Helvetica Neue"/>
            </a:endParaRPr>
          </a:p>
          <a:p>
            <a:pPr marL="214313" marR="0" lvl="0" indent="-214313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xima Nova Rg" panose="02000506030000020004" pitchFamily="2" charset="0"/>
              <a:ea typeface="Helvetica Neue"/>
              <a:cs typeface="Helvetica Neue"/>
              <a:sym typeface="Helvetica Neue"/>
            </a:endParaRPr>
          </a:p>
          <a:p>
            <a:pPr marL="214313" marR="0" lvl="0" indent="-214313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xima Nova Rg" panose="02000506030000020004" pitchFamily="2" charset="0"/>
              <a:ea typeface="Helvetica Neue"/>
              <a:cs typeface="Helvetica Neue"/>
              <a:sym typeface="Helvetica Neue"/>
            </a:endParaRPr>
          </a:p>
          <a:p>
            <a:pPr marL="214313" marR="0" lvl="0" indent="-214313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xima Nova Rg" panose="02000506030000020004" pitchFamily="2" charset="0"/>
              <a:ea typeface="Helvetica Neue"/>
              <a:cs typeface="Helvetica Neue"/>
              <a:sym typeface="Helvetica Neue"/>
            </a:endParaRPr>
          </a:p>
          <a:p>
            <a:pPr marL="214313" marR="0" lvl="0" indent="-214313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xima Nova Rg" panose="02000506030000020004" pitchFamily="2" charset="0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92</Words>
  <Application>Microsoft Office PowerPoint</Application>
  <PresentationFormat>Экран (16:9)</PresentationFormat>
  <Paragraphs>40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White</vt:lpstr>
      <vt:lpstr>Путь к уверенности </vt:lpstr>
      <vt:lpstr>Преодоление цифрового разрыва в финансовой сфере   </vt:lpstr>
      <vt:lpstr>Повышение финансовой компетентности  </vt:lpstr>
      <vt:lpstr>Новые знания через игру и общение</vt:lpstr>
      <vt:lpstr>Пенсионеры успешно осваивают банковские продукты и современные сервисы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ZAM</cp:lastModifiedBy>
  <cp:revision>86</cp:revision>
  <cp:lastPrinted>2026-03-26T14:26:31Z</cp:lastPrinted>
  <dcterms:modified xsi:type="dcterms:W3CDTF">2026-04-02T11:58:51Z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1433657159</vt:i4>
  </property>
  <property fmtid="{D5CDD505-2E9C-101B-9397-08002B2CF9AE}" pid="3" name="_NewReviewCycle">
    <vt:lpwstr/>
  </property>
  <property fmtid="{D5CDD505-2E9C-101B-9397-08002B2CF9AE}" pid="4" name="_EmailSubject">
    <vt:lpwstr>Пописанное письмо</vt:lpwstr>
  </property>
  <property fmtid="{D5CDD505-2E9C-101B-9397-08002B2CF9AE}" pid="5" name="_AuthorEmail">
    <vt:lpwstr>Kuznetsova@nifi.ru</vt:lpwstr>
  </property>
  <property fmtid="{D5CDD505-2E9C-101B-9397-08002B2CF9AE}" pid="6" name="_AuthorEmailDisplayName">
    <vt:lpwstr>Кузнецова Мария Геннадьевна</vt:lpwstr>
  </property>
</Properties>
</file>