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0" r:id="rId4"/>
    <p:sldId id="261" r:id="rId5"/>
    <p:sldId id="262" r:id="rId6"/>
    <p:sldId id="264" r:id="rId7"/>
    <p:sldId id="265" r:id="rId8"/>
    <p:sldId id="266" r:id="rId9"/>
    <p:sldId id="267" r:id="rId10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0066CC"/>
    <a:srgbClr val="0033CC"/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0"/>
    <p:restoredTop sz="95407" autoAdjust="0"/>
  </p:normalViewPr>
  <p:slideViewPr>
    <p:cSldViewPr snapToGrid="0" snapToObjects="1" showGuides="1">
      <p:cViewPr>
        <p:scale>
          <a:sx n="80" d="100"/>
          <a:sy n="80" d="100"/>
        </p:scale>
        <p:origin x="-2430" y="-1218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92"/>
    </p:cViewPr>
  </p:sorter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43559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82518" y="3740922"/>
            <a:ext cx="8736081" cy="1212078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практики </a:t>
            </a:r>
            <a:r>
              <a:rPr lang="ru-RU" sz="1200" dirty="0" smtClean="0"/>
              <a:t>- </a:t>
            </a:r>
            <a:r>
              <a:rPr lang="ru-RU" sz="1200" dirty="0" smtClean="0"/>
              <a:t>финансовое </a:t>
            </a:r>
            <a:r>
              <a:rPr lang="ru-RU" sz="1200" dirty="0"/>
              <a:t>просвещение детей и молодежи</a:t>
            </a:r>
          </a:p>
          <a:p>
            <a:r>
              <a:rPr lang="ru-RU" sz="1200" dirty="0" smtClean="0"/>
              <a:t>Наименование </a:t>
            </a:r>
            <a:r>
              <a:rPr lang="ru-RU" sz="1200" dirty="0"/>
              <a:t>субъекта  </a:t>
            </a:r>
            <a:r>
              <a:rPr lang="ru-RU" sz="1200" dirty="0" smtClean="0"/>
              <a:t>- Республика </a:t>
            </a:r>
            <a:r>
              <a:rPr lang="ru-RU" sz="1200" dirty="0"/>
              <a:t>М</a:t>
            </a:r>
            <a:r>
              <a:rPr lang="ru-RU" sz="1200" dirty="0" smtClean="0"/>
              <a:t>арий Эл</a:t>
            </a:r>
            <a:endParaRPr lang="ru-RU" sz="1200" dirty="0"/>
          </a:p>
          <a:p>
            <a:r>
              <a:rPr lang="ru-RU" sz="1200" dirty="0"/>
              <a:t>Автор практики: </a:t>
            </a:r>
            <a:r>
              <a:rPr lang="ru-RU" sz="1200" dirty="0"/>
              <a:t>Горник Лариса Валериевна, учитель </a:t>
            </a:r>
            <a:r>
              <a:rPr lang="ru-RU" sz="1200" dirty="0" smtClean="0"/>
              <a:t>МОУ </a:t>
            </a:r>
            <a:r>
              <a:rPr lang="ru-RU" sz="1200" dirty="0"/>
              <a:t>«Оршанская средняя общеобразовательная школа» Оршанского района Республики Марий </a:t>
            </a:r>
            <a:r>
              <a:rPr lang="ru-RU" sz="1200" dirty="0" smtClean="0"/>
              <a:t>Эл</a:t>
            </a:r>
          </a:p>
          <a:p>
            <a:r>
              <a:rPr lang="ru-RU" sz="1200" dirty="0" smtClean="0"/>
              <a:t>Контактные </a:t>
            </a:r>
            <a:r>
              <a:rPr lang="ru-RU" sz="1200" dirty="0" smtClean="0"/>
              <a:t>данные</a:t>
            </a:r>
            <a:r>
              <a:rPr lang="en-US" sz="1200" dirty="0" smtClean="0"/>
              <a:t> </a:t>
            </a:r>
            <a:r>
              <a:rPr lang="ru-RU" sz="1200" dirty="0" smtClean="0"/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89027436743,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larisagrnik@rambler.ru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679" y="1367982"/>
            <a:ext cx="4828858" cy="1185166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/>
              <a:t>УРОК </a:t>
            </a:r>
            <a:r>
              <a:rPr lang="ru-RU" sz="1600" dirty="0"/>
              <a:t>ПО ФИНАНСОВОЙ ГРАМОТНОСТИ</a:t>
            </a:r>
            <a:br>
              <a:rPr lang="ru-RU" sz="1600" dirty="0"/>
            </a:br>
            <a:r>
              <a:rPr lang="ru-RU" sz="2800" dirty="0" smtClean="0"/>
              <a:t>ЧТО </a:t>
            </a:r>
            <a:r>
              <a:rPr lang="ru-RU" sz="2800" dirty="0"/>
              <a:t>ТАКОЕ ДЕНЬГИ </a:t>
            </a:r>
            <a:r>
              <a:rPr lang="ru-RU" sz="2800" dirty="0" smtClean="0"/>
              <a:t>? </a:t>
            </a:r>
            <a:r>
              <a:rPr lang="ru-RU" sz="2800" dirty="0"/>
              <a:t>ЗАЧЕМ ОНИ </a:t>
            </a:r>
            <a:r>
              <a:rPr lang="ru-RU" sz="2800" dirty="0" smtClean="0"/>
              <a:t>НУЖНЫ ?</a:t>
            </a:r>
            <a:endParaRPr lang="ru-RU" sz="280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7134"/>
            <a:ext cx="2016125" cy="132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all" dirty="0" smtClean="0">
                <a:solidFill>
                  <a:srgbClr val="002060"/>
                </a:solidFill>
              </a:rPr>
              <a:t>Актуальность</a:t>
            </a:r>
            <a:endParaRPr lang="ru-RU" sz="3200" cap="all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02789" y="1038600"/>
            <a:ext cx="8546208" cy="3486150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 smtClean="0"/>
              <a:t>Почему </a:t>
            </a:r>
            <a:r>
              <a:rPr lang="ru-RU" sz="1800" b="1" dirty="0"/>
              <a:t>финансовая грамотность в начальной </a:t>
            </a:r>
            <a:r>
              <a:rPr lang="ru-RU" sz="1800" b="1" dirty="0" smtClean="0"/>
              <a:t>школе?</a:t>
            </a:r>
            <a:endParaRPr lang="ru-RU" sz="1800" dirty="0"/>
          </a:p>
          <a:p>
            <a:pPr algn="r"/>
            <a:r>
              <a:rPr lang="ru-RU" sz="1800" dirty="0" smtClean="0"/>
              <a:t>Дети </a:t>
            </a:r>
            <a:r>
              <a:rPr lang="ru-RU" sz="1800" dirty="0"/>
              <a:t>сталкиваются с деньгами уже в 5–7 лет</a:t>
            </a:r>
          </a:p>
          <a:p>
            <a:pPr algn="r"/>
            <a:r>
              <a:rPr lang="ru-RU" sz="1800" dirty="0"/>
              <a:t>Важно сформировать </a:t>
            </a:r>
            <a:r>
              <a:rPr lang="ru-RU" sz="1800" b="1" dirty="0"/>
              <a:t>бережное отношение</a:t>
            </a:r>
            <a:r>
              <a:rPr lang="ru-RU" sz="1800" dirty="0"/>
              <a:t> к деньгам и труду</a:t>
            </a:r>
          </a:p>
          <a:p>
            <a:pPr algn="r"/>
            <a:r>
              <a:rPr lang="ru-RU" sz="1800" dirty="0"/>
              <a:t>Финансовая грамотность → жизненная компетенция XXI века</a:t>
            </a:r>
          </a:p>
          <a:p>
            <a:pPr marL="0" indent="0">
              <a:buNone/>
            </a:pPr>
            <a:r>
              <a:rPr lang="ru-RU" sz="1800" b="1" dirty="0" smtClean="0"/>
              <a:t>Проблема: </a:t>
            </a:r>
          </a:p>
          <a:p>
            <a:pPr marL="0" indent="0">
              <a:buNone/>
            </a:pPr>
            <a:r>
              <a:rPr lang="ru-RU" sz="1800" dirty="0" smtClean="0"/>
              <a:t>Младшие </a:t>
            </a:r>
            <a:r>
              <a:rPr lang="ru-RU" sz="1800" dirty="0"/>
              <a:t>школьники часто не понимают, 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i="1" dirty="0" smtClean="0"/>
              <a:t>откуда </a:t>
            </a:r>
            <a:r>
              <a:rPr lang="ru-RU" sz="1800" i="1" dirty="0"/>
              <a:t>берутся деньги</a:t>
            </a:r>
            <a:r>
              <a:rPr lang="ru-RU" sz="1800" dirty="0"/>
              <a:t> и </a:t>
            </a:r>
            <a:r>
              <a:rPr lang="ru-RU" sz="1800" i="1" dirty="0"/>
              <a:t>почему их нельзя </a:t>
            </a:r>
            <a:endParaRPr lang="ru-RU" sz="1800" i="1" dirty="0" smtClean="0"/>
          </a:p>
          <a:p>
            <a:pPr marL="0" indent="0">
              <a:buNone/>
            </a:pPr>
            <a:r>
              <a:rPr lang="ru-RU" sz="1800" i="1" dirty="0" smtClean="0"/>
              <a:t>тратить бездумно.</a:t>
            </a:r>
            <a:endParaRPr lang="ru-RU" sz="1800" dirty="0"/>
          </a:p>
          <a:p>
            <a:endParaRPr lang="ru-RU" sz="180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9"/>
          <a:stretch/>
        </p:blipFill>
        <p:spPr bwMode="auto">
          <a:xfrm>
            <a:off x="4726379" y="2608313"/>
            <a:ext cx="4235536" cy="237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72090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all" dirty="0">
                <a:solidFill>
                  <a:srgbClr val="002060"/>
                </a:solidFill>
              </a:rPr>
              <a:t>Цель и задачи </a:t>
            </a:r>
            <a:r>
              <a:rPr lang="ru-RU" sz="3200" cap="all" dirty="0">
                <a:solidFill>
                  <a:srgbClr val="002060"/>
                </a:solidFill>
              </a:rPr>
              <a:t>практики</a:t>
            </a:r>
            <a:endParaRPr lang="ru-RU" sz="3200" cap="all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100" y="967350"/>
            <a:ext cx="5498770" cy="1478967"/>
          </a:xfrm>
        </p:spPr>
        <p:txBody>
          <a:bodyPr/>
          <a:lstStyle/>
          <a:p>
            <a:r>
              <a:rPr lang="ru-RU" sz="1400" b="1" dirty="0"/>
              <a:t>Тип занятия:</a:t>
            </a:r>
            <a:r>
              <a:rPr lang="ru-RU" sz="1400" dirty="0"/>
              <a:t> Урок открытия новых знаний</a:t>
            </a:r>
          </a:p>
          <a:p>
            <a:r>
              <a:rPr lang="ru-RU" sz="1400" b="1" dirty="0"/>
              <a:t>Форма проведения:</a:t>
            </a:r>
            <a:r>
              <a:rPr lang="ru-RU" sz="1400" dirty="0"/>
              <a:t> Интерактивное занятие с элементами игры</a:t>
            </a:r>
          </a:p>
          <a:p>
            <a:r>
              <a:rPr lang="ru-RU" sz="1400" b="1" dirty="0"/>
              <a:t>Продолжительность:</a:t>
            </a:r>
            <a:r>
              <a:rPr lang="ru-RU" sz="1400" dirty="0"/>
              <a:t> 40 минут</a:t>
            </a:r>
          </a:p>
          <a:p>
            <a:pPr algn="just"/>
            <a:r>
              <a:rPr lang="ru-RU" sz="1400" b="1" dirty="0"/>
              <a:t>Цель: </a:t>
            </a:r>
            <a:r>
              <a:rPr lang="ru-RU" sz="1400" dirty="0"/>
              <a:t>сформировать у учащихся начальные представления о деньгах, их назначении и роли в жизни человека; развивать умение осознанно относиться к деньгам и понимать их связь с трудом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" y="943600"/>
            <a:ext cx="2982913" cy="1894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86288" y="2654219"/>
            <a:ext cx="857958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278607" hangingPunct="1">
              <a:buClr>
                <a:srgbClr val="004E9E"/>
              </a:buClr>
              <a:buSzPct val="125000"/>
            </a:pPr>
            <a:r>
              <a:rPr lang="ru-RU" sz="1400" dirty="0">
                <a:latin typeface="Proxima Nova Rg" panose="02000506030000020004" pitchFamily="2" charset="0"/>
              </a:rPr>
              <a:t>Задачи: </a:t>
            </a:r>
          </a:p>
          <a:p>
            <a:pPr lvl="0" algn="l" defTabSz="278607" hangingPunct="1">
              <a:buClr>
                <a:srgbClr val="004E9E"/>
              </a:buClr>
              <a:buSzPct val="125000"/>
            </a:pPr>
            <a:r>
              <a:rPr lang="ru-RU" sz="1400" dirty="0">
                <a:latin typeface="Proxima Nova Rg" panose="02000506030000020004" pitchFamily="2" charset="0"/>
              </a:rPr>
              <a:t>Образовательные:</a:t>
            </a:r>
          </a:p>
          <a:p>
            <a:pPr marL="214313" lvl="0" indent="-214313" algn="l" defTabSz="278607" hangingPunct="1">
              <a:buClr>
                <a:srgbClr val="004E9E"/>
              </a:buClr>
              <a:buSzPct val="125000"/>
              <a:buFontTx/>
              <a:buChar char="•"/>
            </a:pPr>
            <a:r>
              <a:rPr lang="ru-RU" sz="1400" b="0" dirty="0">
                <a:latin typeface="Proxima Nova Rg" panose="02000506030000020004" pitchFamily="2" charset="0"/>
              </a:rPr>
              <a:t>Познакомить детей с понятием «деньги» и их функциями;</a:t>
            </a:r>
          </a:p>
          <a:p>
            <a:pPr marL="214313" lvl="0" indent="-214313" algn="l" defTabSz="278607" hangingPunct="1">
              <a:buClr>
                <a:srgbClr val="004E9E"/>
              </a:buClr>
              <a:buSzPct val="125000"/>
              <a:buFontTx/>
              <a:buChar char="•"/>
            </a:pPr>
            <a:r>
              <a:rPr lang="ru-RU" sz="1400" b="0" dirty="0">
                <a:latin typeface="Proxima Nova Rg" panose="02000506030000020004" pitchFamily="2" charset="0"/>
              </a:rPr>
              <a:t>Объяснить, как появились деньги и почему они нужны людям;</a:t>
            </a:r>
          </a:p>
          <a:p>
            <a:pPr marL="214313" lvl="0" indent="-214313" algn="l" defTabSz="278607" hangingPunct="1">
              <a:buClr>
                <a:srgbClr val="004E9E"/>
              </a:buClr>
              <a:buSzPct val="125000"/>
              <a:buFontTx/>
              <a:buChar char="•"/>
            </a:pPr>
            <a:r>
              <a:rPr lang="ru-RU" sz="1400" b="0" dirty="0">
                <a:latin typeface="Proxima Nova Rg" panose="02000506030000020004" pitchFamily="2" charset="0"/>
              </a:rPr>
              <a:t>Показать, что деньги зарабатываются трудом.</a:t>
            </a:r>
          </a:p>
          <a:p>
            <a:pPr lvl="0" algn="l" defTabSz="278607" hangingPunct="1">
              <a:buClr>
                <a:srgbClr val="004E9E"/>
              </a:buClr>
              <a:buSzPct val="125000"/>
            </a:pPr>
            <a:r>
              <a:rPr lang="ru-RU" sz="1400" dirty="0">
                <a:latin typeface="Proxima Nova Rg" panose="02000506030000020004" pitchFamily="2" charset="0"/>
              </a:rPr>
              <a:t>Развивающие:</a:t>
            </a:r>
          </a:p>
          <a:p>
            <a:pPr marL="214313" lvl="0" indent="-214313" algn="l" defTabSz="278607" hangingPunct="1">
              <a:buClr>
                <a:srgbClr val="004E9E"/>
              </a:buClr>
              <a:buSzPct val="125000"/>
              <a:buFontTx/>
              <a:buChar char="•"/>
            </a:pPr>
            <a:r>
              <a:rPr lang="ru-RU" sz="1400" b="0" dirty="0">
                <a:latin typeface="Proxima Nova Rg" panose="02000506030000020004" pitchFamily="2" charset="0"/>
              </a:rPr>
              <a:t>Развивать логическое и критическое мышление, умение рассуждать и делать выводы;</a:t>
            </a:r>
          </a:p>
          <a:p>
            <a:pPr marL="214313" lvl="0" indent="-214313" algn="l" defTabSz="278607" hangingPunct="1">
              <a:buClr>
                <a:srgbClr val="004E9E"/>
              </a:buClr>
              <a:buSzPct val="125000"/>
              <a:buFontTx/>
              <a:buChar char="•"/>
            </a:pPr>
            <a:r>
              <a:rPr lang="ru-RU" sz="1400" b="0" dirty="0">
                <a:latin typeface="Proxima Nova Rg" panose="02000506030000020004" pitchFamily="2" charset="0"/>
              </a:rPr>
              <a:t>Развивать коммуникативные умения через групповую работу и обсуждение.</a:t>
            </a:r>
          </a:p>
          <a:p>
            <a:pPr lvl="0" algn="l" defTabSz="278607" hangingPunct="1">
              <a:buClr>
                <a:srgbClr val="004E9E"/>
              </a:buClr>
              <a:buSzPct val="125000"/>
            </a:pPr>
            <a:r>
              <a:rPr lang="ru-RU" sz="1400" dirty="0">
                <a:latin typeface="Proxima Nova Rg" panose="02000506030000020004" pitchFamily="2" charset="0"/>
              </a:rPr>
              <a:t>Воспитательные:</a:t>
            </a:r>
          </a:p>
          <a:p>
            <a:pPr marL="214313" lvl="0" indent="-214313" algn="l" defTabSz="278607" hangingPunct="1">
              <a:buClr>
                <a:srgbClr val="004E9E"/>
              </a:buClr>
              <a:buSzPct val="125000"/>
              <a:buFontTx/>
              <a:buChar char="•"/>
            </a:pPr>
            <a:r>
              <a:rPr lang="ru-RU" sz="1400" b="0" dirty="0">
                <a:latin typeface="Proxima Nova Rg" panose="02000506030000020004" pitchFamily="2" charset="0"/>
              </a:rPr>
              <a:t>Воспитывать уважительное отношение к труду и бережное отношение к деньгам;</a:t>
            </a:r>
          </a:p>
          <a:p>
            <a:pPr marL="214313" lvl="0" indent="-214313" algn="l" defTabSz="278607" hangingPunct="1">
              <a:buClr>
                <a:srgbClr val="004E9E"/>
              </a:buClr>
              <a:buSzPct val="125000"/>
              <a:buFontTx/>
              <a:buChar char="•"/>
            </a:pPr>
            <a:r>
              <a:rPr lang="ru-RU" sz="1400" b="0" dirty="0">
                <a:latin typeface="Proxima Nova Rg" panose="02000506030000020004" pitchFamily="2" charset="0"/>
              </a:rPr>
              <a:t>Формировать ценностное восприятие честного заработка.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901" y="2838209"/>
            <a:ext cx="1608967" cy="162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cap="all" dirty="0">
                <a:solidFill>
                  <a:srgbClr val="002060"/>
                </a:solidFill>
              </a:rPr>
              <a:t>Ключевая идея </a:t>
            </a:r>
            <a:r>
              <a:rPr lang="ru-RU" sz="2400" cap="all" dirty="0" smtClean="0">
                <a:solidFill>
                  <a:srgbClr val="002060"/>
                </a:solidFill>
              </a:rPr>
              <a:t> </a:t>
            </a:r>
            <a:br>
              <a:rPr lang="ru-RU" sz="2400" cap="all" dirty="0" smtClean="0">
                <a:solidFill>
                  <a:srgbClr val="002060"/>
                </a:solidFill>
              </a:rPr>
            </a:br>
            <a:r>
              <a:rPr lang="ru-RU" sz="2400" cap="all" dirty="0" smtClean="0">
                <a:solidFill>
                  <a:srgbClr val="002060"/>
                </a:solidFill>
              </a:rPr>
              <a:t>системно-</a:t>
            </a:r>
            <a:r>
              <a:rPr lang="ru-RU" sz="2400" cap="all" dirty="0" err="1" smtClean="0">
                <a:solidFill>
                  <a:srgbClr val="002060"/>
                </a:solidFill>
              </a:rPr>
              <a:t>деятельностный</a:t>
            </a:r>
            <a:r>
              <a:rPr lang="ru-RU" sz="2400" cap="all" dirty="0" smtClean="0">
                <a:solidFill>
                  <a:srgbClr val="002060"/>
                </a:solidFill>
              </a:rPr>
              <a:t> </a:t>
            </a:r>
            <a:r>
              <a:rPr lang="ru-RU" sz="2400" cap="all" dirty="0">
                <a:solidFill>
                  <a:srgbClr val="002060"/>
                </a:solidFill>
              </a:rPr>
              <a:t>подход </a:t>
            </a:r>
            <a:endParaRPr lang="ru-RU" sz="2400" cap="all" dirty="0">
              <a:solidFill>
                <a:srgbClr val="002060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390228"/>
              </p:ext>
            </p:extLst>
          </p:nvPr>
        </p:nvGraphicFramePr>
        <p:xfrm>
          <a:off x="151072" y="1504545"/>
          <a:ext cx="4420928" cy="1954259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210464"/>
                <a:gridCol w="2210464"/>
              </a:tblGrid>
              <a:tr h="46835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</a:rPr>
                        <a:t>Традиционный подход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quote-cjk-patch"/>
                      </a:endParaRP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effectLst/>
                        </a:rPr>
                        <a:t>Подход практики</a:t>
                      </a:r>
                      <a:r>
                        <a:rPr lang="ru-RU" sz="1200" b="1" baseline="0" dirty="0" smtClean="0">
                          <a:effectLst/>
                        </a:rPr>
                        <a:t> 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/>
                </a:tc>
              </a:tr>
              <a:tr h="265007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Учитель рассказывает</a:t>
                      </a:r>
                      <a:endParaRPr lang="ru-RU" sz="1200" b="0" dirty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Дети проживают ситуацию</a:t>
                      </a:r>
                      <a:endParaRPr lang="ru-RU" sz="1200" b="0" dirty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/>
                </a:tc>
              </a:tr>
              <a:tr h="257387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Деньги — абстракция</a:t>
                      </a:r>
                      <a:endParaRPr lang="ru-RU" sz="1200" b="0" dirty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Деньги зарабатывают и тратят в игре</a:t>
                      </a:r>
                      <a:endParaRPr lang="ru-RU" sz="1200" b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/>
                </a:tc>
              </a:tr>
              <a:tr h="281572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Индивидуальные ответы</a:t>
                      </a:r>
                      <a:endParaRPr lang="ru-RU" sz="1200" b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Групповая работа + обсуждение</a:t>
                      </a:r>
                      <a:endParaRPr lang="ru-RU" sz="1200" b="0" dirty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85518" y="3845337"/>
            <a:ext cx="7887694" cy="830997"/>
          </a:xfrm>
          <a:prstGeom prst="rect">
            <a:avLst/>
          </a:prstGeom>
          <a:gradFill flip="none" rotWithShape="1">
            <a:gsLst>
              <a:gs pos="0">
                <a:srgbClr val="006699">
                  <a:tint val="66000"/>
                  <a:satMod val="160000"/>
                </a:srgbClr>
              </a:gs>
              <a:gs pos="50000">
                <a:srgbClr val="006699">
                  <a:tint val="44500"/>
                  <a:satMod val="160000"/>
                </a:srgbClr>
              </a:gs>
              <a:gs pos="100000">
                <a:srgbClr val="006699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Формула практики: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800" b="0" dirty="0">
                <a:solidFill>
                  <a:schemeClr val="bg1"/>
                </a:solidFill>
              </a:rPr>
              <a:t>Узнал → Попробовал → Сделал вывод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05483" y="1429388"/>
            <a:ext cx="2266967" cy="272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Структура урока (в цифрах)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45710" y="1770099"/>
            <a:ext cx="3741089" cy="17127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>
            <a:spAutoFit/>
          </a:bodyPr>
          <a:lstStyle/>
          <a:p>
            <a:pPr algn="l"/>
            <a:r>
              <a:rPr lang="ru-RU" dirty="0"/>
              <a:t>40 минут = 7 логических этапов</a:t>
            </a:r>
            <a:endParaRPr lang="ru-RU" b="0" dirty="0"/>
          </a:p>
          <a:p>
            <a:pPr algn="l"/>
            <a:r>
              <a:rPr lang="ru-RU" b="0" dirty="0"/>
              <a:t>3 мин — </a:t>
            </a:r>
            <a:r>
              <a:rPr lang="ru-RU" b="0" dirty="0" err="1"/>
              <a:t>Оргмомент</a:t>
            </a:r>
            <a:r>
              <a:rPr lang="ru-RU" b="0" dirty="0"/>
              <a:t> (звук монет, сундук)</a:t>
            </a:r>
          </a:p>
          <a:p>
            <a:pPr algn="l"/>
            <a:r>
              <a:rPr lang="ru-RU" b="0" dirty="0"/>
              <a:t>5 мин — Мотивация и тема</a:t>
            </a:r>
          </a:p>
          <a:p>
            <a:pPr algn="l"/>
            <a:r>
              <a:rPr lang="ru-RU" b="0" dirty="0"/>
              <a:t>10–15 мин — Новый материал (сценка + рассказ + игра)</a:t>
            </a:r>
          </a:p>
          <a:p>
            <a:pPr algn="l"/>
            <a:r>
              <a:rPr lang="ru-RU" b="0" dirty="0"/>
              <a:t>15 мин — Практика («Магазин»)</a:t>
            </a:r>
          </a:p>
          <a:p>
            <a:pPr algn="l"/>
            <a:r>
              <a:rPr lang="ru-RU" b="0" dirty="0"/>
              <a:t>5 мин — Игра «Капсула мудрости»</a:t>
            </a:r>
          </a:p>
          <a:p>
            <a:pPr algn="l"/>
            <a:r>
              <a:rPr lang="ru-RU" b="0" dirty="0"/>
              <a:t>5 мин — Рефлексия («Монетка впечатлений»)</a:t>
            </a:r>
          </a:p>
          <a:p>
            <a:pPr algn="l"/>
            <a:r>
              <a:rPr lang="ru-RU" b="0" dirty="0"/>
              <a:t>2 мин — Итог</a:t>
            </a:r>
          </a:p>
        </p:txBody>
      </p:sp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cap="all" dirty="0">
                <a:solidFill>
                  <a:srgbClr val="002060"/>
                </a:solidFill>
              </a:rPr>
              <a:t>Яркие методические </a:t>
            </a:r>
            <a:r>
              <a:rPr lang="ru-RU" sz="2400" cap="all" dirty="0" smtClean="0">
                <a:solidFill>
                  <a:srgbClr val="002060"/>
                </a:solidFill>
              </a:rPr>
              <a:t>приёмы</a:t>
            </a:r>
            <a:endParaRPr lang="ru-RU" sz="2400" cap="all" dirty="0">
              <a:solidFill>
                <a:srgbClr val="00206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270" y="948373"/>
            <a:ext cx="3221941" cy="279670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/>
              <a:t>1. Звуковой эффект «звон монет»</a:t>
            </a:r>
            <a:r>
              <a:rPr lang="ru-RU" dirty="0"/>
              <a:t> → эмоциональное включение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2. Мини-сценка «Как жили без денег»</a:t>
            </a:r>
            <a:r>
              <a:rPr lang="ru-RU" dirty="0"/>
              <a:t> → бартер своими руками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3. Игра «Магазин» с лимитом</a:t>
            </a:r>
            <a:r>
              <a:rPr lang="ru-RU" dirty="0"/>
              <a:t> → осознанное планирование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4. «Капсула мудрости»</a:t>
            </a:r>
            <a:r>
              <a:rPr lang="ru-RU" dirty="0"/>
              <a:t> → народные пословицы о деньгах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5. Рефлексия с монетками</a:t>
            </a:r>
            <a:r>
              <a:rPr lang="ru-RU" dirty="0"/>
              <a:t> → выбор + самооценка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260" y="773308"/>
            <a:ext cx="5575253" cy="337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3"/>
          <a:stretch/>
        </p:blipFill>
        <p:spPr bwMode="auto">
          <a:xfrm>
            <a:off x="4222173" y="4128771"/>
            <a:ext cx="4818340" cy="89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092" y="268186"/>
            <a:ext cx="7309939" cy="682727"/>
          </a:xfrm>
        </p:spPr>
        <p:txBody>
          <a:bodyPr/>
          <a:lstStyle/>
          <a:p>
            <a:r>
              <a:rPr lang="ru-RU" sz="2400" cap="all" dirty="0">
                <a:solidFill>
                  <a:srgbClr val="002060"/>
                </a:solidFill>
              </a:rPr>
              <a:t>Практическая часть — «Магазин</a:t>
            </a:r>
            <a:r>
              <a:rPr lang="ru-RU" sz="2400" cap="all" dirty="0" smtClean="0">
                <a:solidFill>
                  <a:srgbClr val="002060"/>
                </a:solidFill>
              </a:rPr>
              <a:t>»</a:t>
            </a:r>
            <a:endParaRPr lang="ru-RU" sz="2400" cap="all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6092" y="926658"/>
            <a:ext cx="4224833" cy="348615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Как </a:t>
            </a:r>
            <a:r>
              <a:rPr lang="ru-RU" b="1" dirty="0"/>
              <a:t>это работает:</a:t>
            </a:r>
            <a:endParaRPr lang="ru-RU" dirty="0"/>
          </a:p>
          <a:p>
            <a:r>
              <a:rPr lang="ru-RU" dirty="0"/>
              <a:t>Класс делится на группы (4–5 человек)</a:t>
            </a:r>
          </a:p>
          <a:p>
            <a:r>
              <a:rPr lang="ru-RU" dirty="0"/>
              <a:t>Каждая получает «кошелёк» с условными деньгами</a:t>
            </a:r>
          </a:p>
          <a:p>
            <a:r>
              <a:rPr lang="ru-RU" dirty="0"/>
              <a:t>Задача: купить товары на сумму </a:t>
            </a:r>
            <a:r>
              <a:rPr lang="ru-RU" b="1" dirty="0"/>
              <a:t>не больше</a:t>
            </a:r>
            <a:r>
              <a:rPr lang="ru-RU" dirty="0"/>
              <a:t> лимита (100 руб.)</a:t>
            </a:r>
          </a:p>
          <a:p>
            <a:pPr marL="0" indent="0">
              <a:buNone/>
            </a:pPr>
            <a:r>
              <a:rPr lang="ru-RU" b="1" dirty="0"/>
              <a:t>После игры — обсуждение:</a:t>
            </a:r>
            <a:endParaRPr lang="ru-RU" dirty="0"/>
          </a:p>
          <a:p>
            <a:r>
              <a:rPr lang="ru-RU" dirty="0"/>
              <a:t>Что купили и почему?</a:t>
            </a:r>
          </a:p>
          <a:p>
            <a:r>
              <a:rPr lang="ru-RU" dirty="0"/>
              <a:t>Остались ли деньги?</a:t>
            </a:r>
          </a:p>
          <a:p>
            <a:r>
              <a:rPr lang="ru-RU" dirty="0"/>
              <a:t>Что было трудным?</a:t>
            </a:r>
          </a:p>
          <a:p>
            <a:pPr marL="0" indent="0">
              <a:buNone/>
            </a:pPr>
            <a:r>
              <a:rPr lang="ru-RU" b="1" dirty="0"/>
              <a:t>Вывод детей:</a:t>
            </a:r>
            <a:r>
              <a:rPr lang="ru-RU" dirty="0"/>
              <a:t> деньги нужно тратить с умом</a:t>
            </a:r>
          </a:p>
          <a:p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239" y="926658"/>
            <a:ext cx="4388382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912866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cap="all" dirty="0">
                <a:solidFill>
                  <a:srgbClr val="002060"/>
                </a:solidFill>
              </a:rPr>
              <a:t>Планируемые результаты</a:t>
            </a:r>
            <a:endParaRPr lang="ru-RU" sz="2400" cap="all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7654" y="942561"/>
            <a:ext cx="4153271" cy="348615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Предметные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Различают монеты, купюры, безналичные деньги</a:t>
            </a:r>
          </a:p>
          <a:p>
            <a:r>
              <a:rPr lang="ru-RU" dirty="0"/>
              <a:t>Понимают: деньги = средство обмена</a:t>
            </a:r>
          </a:p>
          <a:p>
            <a:pPr marL="0" indent="0">
              <a:buNone/>
            </a:pPr>
            <a:r>
              <a:rPr lang="ru-RU" b="1" dirty="0" err="1"/>
              <a:t>Метапредметные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Планируют «покупки» в игре</a:t>
            </a:r>
          </a:p>
          <a:p>
            <a:r>
              <a:rPr lang="ru-RU" dirty="0"/>
              <a:t>Работают в группе, договариваются</a:t>
            </a:r>
          </a:p>
          <a:p>
            <a:pPr marL="0" indent="0">
              <a:buNone/>
            </a:pPr>
            <a:r>
              <a:rPr lang="ru-RU" b="1" dirty="0"/>
              <a:t>Личностные:</a:t>
            </a:r>
            <a:endParaRPr lang="ru-RU" dirty="0"/>
          </a:p>
          <a:p>
            <a:r>
              <a:rPr lang="ru-RU" dirty="0"/>
              <a:t>Осознают ценность труда</a:t>
            </a:r>
          </a:p>
          <a:p>
            <a:r>
              <a:rPr lang="ru-RU" dirty="0"/>
              <a:t>Формируют </a:t>
            </a:r>
            <a:r>
              <a:rPr lang="ru-RU" dirty="0" smtClean="0"/>
              <a:t>бережливость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865380"/>
              </p:ext>
            </p:extLst>
          </p:nvPr>
        </p:nvGraphicFramePr>
        <p:xfrm>
          <a:off x="4039263" y="2984489"/>
          <a:ext cx="4969564" cy="1859280"/>
        </p:xfrm>
        <a:graphic>
          <a:graphicData uri="http://schemas.openxmlformats.org/drawingml/2006/table">
            <a:tbl>
              <a:tblPr/>
              <a:tblGrid>
                <a:gridCol w="2484782"/>
                <a:gridCol w="2484782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278607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i="0" u="none" strike="noStrike" cap="none" spc="0" baseline="0" dirty="0">
                          <a:solidFill>
                            <a:srgbClr val="00206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Критерий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6699">
                            <a:tint val="66000"/>
                            <a:satMod val="160000"/>
                          </a:srgbClr>
                        </a:gs>
                        <a:gs pos="50000">
                          <a:srgbClr val="006699">
                            <a:tint val="44500"/>
                            <a:satMod val="160000"/>
                          </a:srgbClr>
                        </a:gs>
                        <a:gs pos="100000">
                          <a:srgbClr val="006699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278607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i="0" u="none" strike="noStrike" cap="none" spc="0" baseline="0" dirty="0">
                          <a:solidFill>
                            <a:srgbClr val="00206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Проявляется в…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6699">
                            <a:tint val="66000"/>
                            <a:satMod val="160000"/>
                          </a:srgbClr>
                        </a:gs>
                        <a:gs pos="50000">
                          <a:srgbClr val="006699">
                            <a:tint val="44500"/>
                            <a:satMod val="160000"/>
                          </a:srgbClr>
                        </a:gs>
                        <a:gs pos="100000">
                          <a:srgbClr val="006699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22206">
                <a:tc>
                  <a:txBody>
                    <a:bodyPr/>
                    <a:lstStyle/>
                    <a:p>
                      <a:pPr marL="0" marR="0" indent="0" algn="ctr" defTabSz="278607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0" i="0" u="none" strike="noStrike" cap="none" spc="0" baseline="0" dirty="0">
                          <a:solidFill>
                            <a:srgbClr val="00206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Понимание связи </a:t>
                      </a:r>
                      <a:r>
                        <a:rPr lang="ru-RU" sz="1200" b="0" i="0" u="none" strike="noStrike" cap="none" spc="0" baseline="0" dirty="0" err="1">
                          <a:solidFill>
                            <a:srgbClr val="00206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труд→деньги</a:t>
                      </a:r>
                      <a:endParaRPr lang="ru-RU" sz="1200" b="0" i="0" u="none" strike="noStrike" cap="none" spc="0" baseline="0" dirty="0">
                        <a:solidFill>
                          <a:srgbClr val="002060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6699">
                            <a:tint val="66000"/>
                            <a:satMod val="160000"/>
                          </a:srgbClr>
                        </a:gs>
                        <a:gs pos="50000">
                          <a:srgbClr val="006699">
                            <a:tint val="44500"/>
                            <a:satMod val="160000"/>
                          </a:srgbClr>
                        </a:gs>
                        <a:gs pos="100000">
                          <a:srgbClr val="006699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278607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0" i="0" u="none" strike="noStrike" cap="none" spc="0" baseline="0" dirty="0">
                          <a:solidFill>
                            <a:srgbClr val="00206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Обсуждение пословиц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6699">
                            <a:tint val="66000"/>
                            <a:satMod val="160000"/>
                          </a:srgbClr>
                        </a:gs>
                        <a:gs pos="50000">
                          <a:srgbClr val="006699">
                            <a:tint val="44500"/>
                            <a:satMod val="160000"/>
                          </a:srgbClr>
                        </a:gs>
                        <a:gs pos="100000">
                          <a:srgbClr val="006699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278607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0" i="0" u="none" strike="noStrike" cap="none" spc="0" baseline="0" dirty="0">
                          <a:solidFill>
                            <a:srgbClr val="00206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Умение различать виды денег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6699">
                            <a:tint val="66000"/>
                            <a:satMod val="160000"/>
                          </a:srgbClr>
                        </a:gs>
                        <a:gs pos="50000">
                          <a:srgbClr val="006699">
                            <a:tint val="44500"/>
                            <a:satMod val="160000"/>
                          </a:srgbClr>
                        </a:gs>
                        <a:gs pos="100000">
                          <a:srgbClr val="006699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278607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0" i="0" u="none" strike="noStrike" cap="none" spc="0" baseline="0" dirty="0">
                          <a:solidFill>
                            <a:srgbClr val="00206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Ответы в игре «Верно—неверно»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6699">
                            <a:tint val="66000"/>
                            <a:satMod val="160000"/>
                          </a:srgbClr>
                        </a:gs>
                        <a:gs pos="50000">
                          <a:srgbClr val="006699">
                            <a:tint val="44500"/>
                            <a:satMod val="160000"/>
                          </a:srgbClr>
                        </a:gs>
                        <a:gs pos="100000">
                          <a:srgbClr val="006699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278607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0" i="0" u="none" strike="noStrike" cap="none" spc="0" baseline="0" dirty="0">
                          <a:solidFill>
                            <a:srgbClr val="00206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Осознанное отношение к тратам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6699">
                            <a:tint val="66000"/>
                            <a:satMod val="160000"/>
                          </a:srgbClr>
                        </a:gs>
                        <a:gs pos="50000">
                          <a:srgbClr val="006699">
                            <a:tint val="44500"/>
                            <a:satMod val="160000"/>
                          </a:srgbClr>
                        </a:gs>
                        <a:gs pos="100000">
                          <a:srgbClr val="006699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278607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0" i="0" u="none" strike="noStrike" cap="none" spc="0" baseline="0" dirty="0">
                          <a:solidFill>
                            <a:srgbClr val="00206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Выбор товаров в «Магазине»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rgbClr val="006699">
                            <a:tint val="66000"/>
                            <a:satMod val="160000"/>
                          </a:srgbClr>
                        </a:gs>
                        <a:gs pos="50000">
                          <a:srgbClr val="006699">
                            <a:tint val="44500"/>
                            <a:satMod val="160000"/>
                          </a:srgbClr>
                        </a:gs>
                        <a:gs pos="100000">
                          <a:srgbClr val="006699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227367" y="2628224"/>
            <a:ext cx="24833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Диагностика усвоения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598" y="715847"/>
            <a:ext cx="3128209" cy="190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348530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cap="all" dirty="0">
                <a:solidFill>
                  <a:srgbClr val="002060"/>
                </a:solidFill>
              </a:rPr>
              <a:t>Адресность и </a:t>
            </a:r>
            <a:r>
              <a:rPr lang="ru-RU" sz="2400" cap="all" dirty="0">
                <a:solidFill>
                  <a:srgbClr val="002060"/>
                </a:solidFill>
              </a:rPr>
              <a:t>масштабируемость</a:t>
            </a:r>
            <a:endParaRPr lang="ru-RU" sz="2400" cap="all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15740" y="874508"/>
            <a:ext cx="4928260" cy="3486150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Кому подходит практика</a:t>
            </a:r>
            <a:r>
              <a:rPr lang="ru-RU" dirty="0"/>
              <a:t>?</a:t>
            </a:r>
          </a:p>
          <a:p>
            <a:pPr>
              <a:buFont typeface="Arial"/>
              <a:buChar char="•"/>
            </a:pPr>
            <a:r>
              <a:rPr lang="ru-RU" dirty="0"/>
              <a:t>Учителям начальных классов</a:t>
            </a:r>
          </a:p>
          <a:p>
            <a:pPr>
              <a:buFont typeface="Arial"/>
              <a:buChar char="•"/>
            </a:pPr>
            <a:r>
              <a:rPr lang="ru-RU" dirty="0"/>
              <a:t>Педагогам внеурочной деятельности</a:t>
            </a:r>
          </a:p>
          <a:p>
            <a:pPr>
              <a:buFont typeface="Arial"/>
              <a:buChar char="•"/>
            </a:pPr>
            <a:r>
              <a:rPr lang="ru-RU" dirty="0"/>
              <a:t>Воспитателям ГПД </a:t>
            </a:r>
            <a:r>
              <a:rPr lang="ru-RU" dirty="0"/>
              <a:t>(группа продлённого дня)</a:t>
            </a:r>
          </a:p>
          <a:p>
            <a:pPr marL="0" indent="0">
              <a:buNone/>
            </a:pPr>
            <a:r>
              <a:rPr lang="ru-RU" b="1" dirty="0"/>
              <a:t>Что нужно для проведения:</a:t>
            </a:r>
          </a:p>
          <a:p>
            <a:pPr>
              <a:buFont typeface="Arial"/>
              <a:buChar char="•"/>
            </a:pPr>
            <a:r>
              <a:rPr lang="ru-RU" dirty="0"/>
              <a:t>Игровые деньги (печатные)</a:t>
            </a:r>
          </a:p>
          <a:p>
            <a:pPr>
              <a:buFont typeface="Arial"/>
              <a:buChar char="•"/>
            </a:pPr>
            <a:r>
              <a:rPr lang="ru-RU" dirty="0"/>
              <a:t>Карточки товаров</a:t>
            </a:r>
          </a:p>
          <a:p>
            <a:pPr>
              <a:buFont typeface="Arial"/>
              <a:buChar char="•"/>
            </a:pPr>
            <a:r>
              <a:rPr lang="ru-RU" dirty="0"/>
              <a:t>Сундук/коробка</a:t>
            </a:r>
          </a:p>
          <a:p>
            <a:pPr>
              <a:buFont typeface="Arial"/>
              <a:buChar char="•"/>
            </a:pPr>
            <a:r>
              <a:rPr lang="ru-RU" dirty="0"/>
              <a:t>Проектор (по желанию)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/>
              <a:t>Масштабирование:       </a:t>
            </a:r>
            <a:r>
              <a:rPr lang="ru-RU" dirty="0" smtClean="0"/>
              <a:t>уроки </a:t>
            </a:r>
            <a:r>
              <a:rPr lang="ru-RU" dirty="0"/>
              <a:t>«Семейный бюджет», </a:t>
            </a:r>
            <a:r>
              <a:rPr lang="ru-RU" dirty="0" smtClean="0"/>
              <a:t>«</a:t>
            </a:r>
            <a:r>
              <a:rPr lang="ru-RU" dirty="0"/>
              <a:t>Копилка», «Планирование покупок»</a:t>
            </a:r>
          </a:p>
          <a:p>
            <a:endParaRPr lang="ru-RU" dirty="0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08" y="912238"/>
            <a:ext cx="3763961" cy="376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0462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cap="all" dirty="0">
                <a:solidFill>
                  <a:srgbClr val="002060"/>
                </a:solidFill>
              </a:rPr>
              <a:t>Почему практика работает?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1266" y="831243"/>
            <a:ext cx="6053631" cy="3184166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✅ </a:t>
            </a: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Учитывает возраст (7–8 лет) — игра + наглядность</a:t>
            </a:r>
            <a:b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✅ Реализует системно-</a:t>
            </a:r>
            <a:r>
              <a:rPr lang="ru-RU" sz="1800" dirty="0" err="1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 подход</a:t>
            </a:r>
            <a:b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✅ Формирует не только знания, но и </a:t>
            </a:r>
            <a:r>
              <a:rPr lang="ru-RU" sz="1800" b="1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финансовые привычки</a:t>
            </a: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✅ Не требует дорогих материалов</a:t>
            </a:r>
            <a:b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✅ Даёт быстрый образовательный и воспитательный эффект</a:t>
            </a:r>
          </a:p>
          <a:p>
            <a:pPr marL="0" indent="0" algn="ctr">
              <a:buNone/>
            </a:pPr>
            <a:endParaRPr lang="ru-RU" sz="2800" b="1" cap="all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  <a:sym typeface="Helvetica Neue Medium"/>
            </a:endParaRPr>
          </a:p>
          <a:p>
            <a:pPr marL="0" indent="0" algn="ctr">
              <a:buNone/>
            </a:pPr>
            <a:r>
              <a:rPr lang="ru-RU" sz="2800" b="1" cap="all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Helvetica Neue Medium"/>
              </a:rPr>
              <a:t>Главный </a:t>
            </a:r>
            <a:r>
              <a:rPr lang="ru-RU" sz="2800" b="1" cap="all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Helvetica Neue Medium"/>
              </a:rPr>
              <a:t>результат</a:t>
            </a:r>
            <a:r>
              <a:rPr lang="ru-RU" sz="2800" b="1" cap="all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sym typeface="Helvetica Neue Medium"/>
              </a:rPr>
              <a:t>:</a:t>
            </a:r>
          </a:p>
          <a:p>
            <a:pPr marL="0" indent="0" algn="ctr">
              <a:buNone/>
            </a:pPr>
            <a:endParaRPr lang="ru-RU" sz="2800" b="1" cap="all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  <a:sym typeface="Helvetica Neue Medium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начинают </a:t>
            </a:r>
            <a:r>
              <a:rPr lang="ru-RU" sz="1800" i="1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осознанно</a:t>
            </a: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 относиться к деньгам и понимать, </a:t>
            </a:r>
            <a:endParaRPr lang="ru-RU" sz="1800" dirty="0" smtClean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800" dirty="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за ними стоит труд.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https://sun9-6.userapi.com/s/v1/ig2/tpRSY5_wVpmxeJVqWPre850VYfvFUuVMzC3oT_qgDl52Ms5VyM7pAirZZBgG81w_f53f5KzIOlfXRZ5vOYzg7cqp.jpg?quality=95&amp;as=32x57,48x86,72x128,108x192,160x285,240x428,360x641,480x855,540x962,640x1140,720x1283,1080x1924,1280x2280,1437x2560&amp;from=bu&amp;cs=1437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679" y="688739"/>
            <a:ext cx="2439226" cy="434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08168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447</Words>
  <Application>Microsoft Office PowerPoint</Application>
  <PresentationFormat>Экран (16:9)</PresentationFormat>
  <Paragraphs>98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White</vt:lpstr>
      <vt:lpstr>УРОК ПО ФИНАНСОВОЙ ГРАМОТНОСТИ ЧТО ТАКОЕ ДЕНЬГИ ? ЗАЧЕМ ОНИ НУЖНЫ ?</vt:lpstr>
      <vt:lpstr>Актуальность</vt:lpstr>
      <vt:lpstr>Цель и задачи практики</vt:lpstr>
      <vt:lpstr>Ключевая идея   системно-деятельностный подход </vt:lpstr>
      <vt:lpstr>Яркие методические приёмы</vt:lpstr>
      <vt:lpstr>Практическая часть — «Магазин»</vt:lpstr>
      <vt:lpstr>Планируемые результаты</vt:lpstr>
      <vt:lpstr>Адресность и масштабируемость</vt:lpstr>
      <vt:lpstr>Почему практика работает?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Лариса Горник</cp:lastModifiedBy>
  <cp:revision>68</cp:revision>
  <cp:lastPrinted>2026-03-26T14:26:31Z</cp:lastPrinted>
  <dcterms:modified xsi:type="dcterms:W3CDTF">2026-04-02T10:15:33Z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