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6" r:id="rId5"/>
    <p:sldId id="267" r:id="rId6"/>
    <p:sldId id="272" r:id="rId7"/>
    <p:sldId id="271" r:id="rId8"/>
    <p:sldId id="261" r:id="rId9"/>
    <p:sldId id="262" r:id="rId10"/>
    <p:sldId id="268" r:id="rId11"/>
    <p:sldId id="273" r:id="rId12"/>
    <p:sldId id="269" r:id="rId13"/>
    <p:sldId id="270" r:id="rId14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7"/>
    <p:restoredTop sz="95407" autoAdjust="0"/>
  </p:normalViewPr>
  <p:slideViewPr>
    <p:cSldViewPr snapToGrid="0" snapToObjects="1" showGuides="1">
      <p:cViewPr varScale="1">
        <p:scale>
          <a:sx n="155" d="100"/>
          <a:sy n="155" d="100"/>
        </p:scale>
        <p:origin x="-354" y="-96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735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9130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=""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721960"/>
            <a:ext cx="6367532" cy="1173959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 </a:t>
            </a:r>
            <a:r>
              <a:rPr lang="ru-RU" dirty="0"/>
              <a:t>специальные проекты для </a:t>
            </a:r>
            <a:r>
              <a:rPr lang="ru-RU" dirty="0" smtClean="0"/>
              <a:t>людей </a:t>
            </a:r>
            <a:r>
              <a:rPr lang="ru-RU" dirty="0"/>
              <a:t>старшего возраста </a:t>
            </a:r>
            <a:endParaRPr lang="ru-RU" sz="1200" dirty="0"/>
          </a:p>
          <a:p>
            <a:r>
              <a:rPr lang="ru-RU" sz="1200" dirty="0"/>
              <a:t>Наименование </a:t>
            </a:r>
            <a:r>
              <a:rPr lang="ru-RU" sz="1200" dirty="0" smtClean="0"/>
              <a:t>субъекта:  Республика Марий Эл</a:t>
            </a:r>
            <a:endParaRPr lang="ru-RU" sz="1200" dirty="0"/>
          </a:p>
          <a:p>
            <a:r>
              <a:rPr lang="ru-RU" sz="1200" dirty="0"/>
              <a:t>Автор </a:t>
            </a:r>
            <a:r>
              <a:rPr lang="ru-RU" sz="1200" dirty="0" smtClean="0"/>
              <a:t>практики: Государственное </a:t>
            </a:r>
            <a:r>
              <a:rPr lang="ru-RU" sz="1200" dirty="0"/>
              <a:t>бюджетное учреждение культуры Республики Марий Эл «Национальная библиотека имени С.Г. </a:t>
            </a:r>
            <a:r>
              <a:rPr lang="ru-RU" sz="1200" dirty="0" err="1"/>
              <a:t>Чавайна</a:t>
            </a:r>
            <a:r>
              <a:rPr lang="ru-RU" sz="1200" dirty="0" smtClean="0"/>
              <a:t>», Щеглова Ирина Витальевна</a:t>
            </a:r>
          </a:p>
          <a:p>
            <a:r>
              <a:rPr lang="ru-RU" sz="1200" dirty="0" smtClean="0"/>
              <a:t>(</a:t>
            </a:r>
            <a:r>
              <a:rPr lang="ru-RU" sz="1200" dirty="0"/>
              <a:t>88362 64-15-99</a:t>
            </a:r>
            <a:r>
              <a:rPr lang="ru-RU" sz="1200" dirty="0" smtClean="0"/>
              <a:t>, nbmariel12@mari-el.gov.ru)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072" y="1104900"/>
            <a:ext cx="3984704" cy="1634623"/>
          </a:xfrm>
        </p:spPr>
        <p:txBody>
          <a:bodyPr>
            <a:noAutofit/>
          </a:bodyPr>
          <a:lstStyle/>
          <a:p>
            <a:r>
              <a:rPr lang="ru-RU" sz="2000" dirty="0"/>
              <a:t>Просветительский проект «Новый старт</a:t>
            </a:r>
            <a:r>
              <a:rPr lang="ru-RU" sz="2000" dirty="0" smtClean="0"/>
              <a:t>. 55</a:t>
            </a:r>
            <a:r>
              <a:rPr lang="ru-RU" sz="2000" dirty="0"/>
              <a:t>+» как инструмент формирования финансовой грамотности пожилых</a:t>
            </a:r>
          </a:p>
        </p:txBody>
      </p:sp>
      <p:pic>
        <p:nvPicPr>
          <p:cNvPr id="1026" name="Picture 2" descr="C:\Users\vinogradova\Desktop\фоны\Брендбук НБ Чавайна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472" y="187325"/>
            <a:ext cx="1371600" cy="1390650"/>
          </a:xfrm>
          <a:prstGeom prst="rect">
            <a:avLst/>
          </a:prstGeom>
          <a:noFill/>
        </p:spPr>
      </p:pic>
      <p:pic>
        <p:nvPicPr>
          <p:cNvPr id="9" name="Picture 2" descr="C:\Users\vinogradova\Desktop\Лучшая практика_Фин.просвещение\novyj-start-55-plyus-1024x6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6739" y="1059924"/>
            <a:ext cx="2605923" cy="167959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262" y="158750"/>
            <a:ext cx="5410549" cy="868334"/>
          </a:xfrm>
        </p:spPr>
        <p:txBody>
          <a:bodyPr/>
          <a:lstStyle/>
          <a:p>
            <a:r>
              <a:rPr lang="ru-RU" dirty="0" smtClean="0"/>
              <a:t>Новым направлением в финансовом просвещении лиц старшего поколения стало привлечение новых партнеров.</a:t>
            </a:r>
            <a:br>
              <a:rPr lang="ru-RU" dirty="0" smtClean="0"/>
            </a:br>
            <a:r>
              <a:rPr lang="ru-RU" dirty="0" smtClean="0"/>
              <a:t>Так, с 2025 года активно привлекаются лекторы регионального отделения Российского общество «Знание»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90512" y="2647950"/>
            <a:ext cx="6027738" cy="86833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ea typeface="+mn-ea"/>
                <a:cs typeface="+mn-cs"/>
                <a:sym typeface="Helvetica Neue Medium"/>
              </a:rPr>
              <a:t>Темы лекций:</a:t>
            </a:r>
          </a:p>
          <a:p>
            <a:pPr>
              <a:buNone/>
            </a:pPr>
            <a:r>
              <a:rPr lang="ru-RU" sz="2400" dirty="0" smtClean="0"/>
              <a:t>«Современные виды мошенничества: основные схемы и методы защиты»</a:t>
            </a:r>
          </a:p>
          <a:p>
            <a:pPr>
              <a:buNone/>
            </a:pPr>
            <a:r>
              <a:rPr lang="ru-RU" sz="2400" dirty="0" smtClean="0">
                <a:sym typeface="Helvetica Neue Medium"/>
              </a:rPr>
              <a:t>«Ответственное потребление»</a:t>
            </a:r>
          </a:p>
          <a:p>
            <a:pPr>
              <a:buNone/>
            </a:pPr>
            <a:r>
              <a:rPr lang="ru-RU" sz="2400" dirty="0" smtClean="0">
                <a:sym typeface="Helvetica Neue Medium"/>
              </a:rPr>
              <a:t>«Управление личными финансами: как сохранить деньги в условиях кризиса» и др.</a:t>
            </a:r>
          </a:p>
          <a:p>
            <a:pPr>
              <a:buNone/>
            </a:pPr>
            <a:endParaRPr lang="ru-RU" sz="2400" b="1" dirty="0" smtClean="0">
              <a:ea typeface="+mn-ea"/>
              <a:cs typeface="+mn-cs"/>
              <a:sym typeface="Helvetica Neue Medium"/>
            </a:endParaRPr>
          </a:p>
        </p:txBody>
      </p:sp>
      <p:pic>
        <p:nvPicPr>
          <p:cNvPr id="6" name="Содержимое 6" descr="5WBEgvWwkHodK1N7llRhez5bqKhZab1ht6kjjOKVlZCpNhoBEmlnmyoUZc_HklOzvZ7dIa8hwkFFtcr6za1b1bL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3079" y="557184"/>
            <a:ext cx="3076632" cy="1538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7" name="Picture 2" descr="\\Alex\фотографии\!2026\Лекция Знание 18.03.2026\IMG20260318150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8184" y="2355850"/>
            <a:ext cx="3451527" cy="1941484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\\Alex\фотографии\!2026\Производственная учеба 25.03.2026\IMG20260325100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149" y="260350"/>
            <a:ext cx="4978401" cy="2800350"/>
          </a:xfrm>
          <a:prstGeom prst="rect">
            <a:avLst/>
          </a:prstGeom>
          <a:noFill/>
        </p:spPr>
      </p:pic>
      <p:pic>
        <p:nvPicPr>
          <p:cNvPr id="9" name="Picture 2" descr="\\Alex\фотографии\!2026\Производственная учеба 25.03.2026\IMG20260325100725.jpg"/>
          <p:cNvPicPr>
            <a:picLocks noChangeAspect="1" noChangeArrowheads="1"/>
          </p:cNvPicPr>
          <p:nvPr/>
        </p:nvPicPr>
        <p:blipFill>
          <a:blip r:embed="rId3" cstate="print"/>
          <a:srcRect t="34244"/>
          <a:stretch>
            <a:fillRect/>
          </a:stretch>
        </p:blipFill>
        <p:spPr bwMode="auto">
          <a:xfrm>
            <a:off x="2647244" y="2501900"/>
            <a:ext cx="6197600" cy="229235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 txBox="1">
            <a:spLocks/>
          </p:cNvSpPr>
          <p:nvPr/>
        </p:nvSpPr>
        <p:spPr>
          <a:xfrm>
            <a:off x="5321300" y="1312709"/>
            <a:ext cx="3523544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lvl="0" algn="l" defTabSz="278607" hangingPunct="1"/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Лекция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 </a:t>
            </a:r>
            <a:r>
              <a:rPr lang="ru-RU" sz="1400" b="0" dirty="0" smtClean="0"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«Современные виды мошенничества: основные схемы и методы защиты»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(совместно с РО «Знание» , март 2026 г.)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Достижения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87365" y="825500"/>
            <a:ext cx="3823249" cy="3746500"/>
          </a:xfrm>
        </p:spPr>
        <p:txBody>
          <a:bodyPr/>
          <a:lstStyle/>
          <a:p>
            <a:r>
              <a:rPr lang="ru-RU" dirty="0" smtClean="0"/>
              <a:t>В </a:t>
            </a:r>
            <a:r>
              <a:rPr lang="ru-RU" sz="1600" dirty="0" smtClean="0"/>
              <a:t>2025</a:t>
            </a:r>
            <a:r>
              <a:rPr lang="ru-RU" dirty="0" smtClean="0"/>
              <a:t> году Национальный банк по Республике Марий Эл Волго-Вятского главного управления Центрального банка Российской Федерации организовал турнир по повышению уровня финансовой грамотности «Серебряная лига» для граждан старшего возраста. </a:t>
            </a:r>
          </a:p>
          <a:p>
            <a:r>
              <a:rPr lang="ru-RU" dirty="0" smtClean="0"/>
              <a:t>В нём приняли участие участники проекта «Новый старт. 55+». Турнир проходил в два этапа.</a:t>
            </a:r>
            <a:br>
              <a:rPr lang="ru-RU" dirty="0" smtClean="0"/>
            </a:br>
            <a:r>
              <a:rPr lang="ru-RU" dirty="0" smtClean="0"/>
              <a:t>1 этап – </a:t>
            </a:r>
            <a:r>
              <a:rPr lang="ru-RU" dirty="0" err="1" smtClean="0"/>
              <a:t>онлайн-викторина</a:t>
            </a:r>
            <a:r>
              <a:rPr lang="ru-RU" dirty="0" smtClean="0"/>
              <a:t>. Участники, набравшие 16 и более баллов, могли получить сертификат об успешном прохождении </a:t>
            </a:r>
            <a:r>
              <a:rPr lang="ru-RU" dirty="0" err="1" smtClean="0"/>
              <a:t>онлайн-викторины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2 этап – творческий конкурс. Было предусмотрено 3 номинации: «Финансовые рифмы», «Сам себе режиссёр» и «Финансовый кроссворд/</a:t>
            </a:r>
            <a:r>
              <a:rPr lang="ru-RU" dirty="0" err="1" smtClean="0"/>
              <a:t>сканворд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dirty="0" smtClean="0"/>
              <a:t>В номинации «Финансовые рифмы» </a:t>
            </a:r>
            <a:r>
              <a:rPr lang="ru-RU" b="1" dirty="0" smtClean="0">
                <a:solidFill>
                  <a:srgbClr val="FF0000"/>
                </a:solidFill>
              </a:rPr>
              <a:t>победителем</a:t>
            </a:r>
            <a:r>
              <a:rPr lang="ru-RU" dirty="0" smtClean="0"/>
              <a:t> стала </a:t>
            </a:r>
            <a:r>
              <a:rPr lang="ru-RU" dirty="0" err="1" smtClean="0"/>
              <a:t>Ираида</a:t>
            </a:r>
            <a:r>
              <a:rPr lang="ru-RU" dirty="0" smtClean="0"/>
              <a:t> Аркадьевна Бессонова</a:t>
            </a:r>
            <a:r>
              <a:rPr lang="ru-RU" dirty="0" smtClean="0">
                <a:solidFill>
                  <a:srgbClr val="FF0000"/>
                </a:solidFill>
              </a:rPr>
              <a:t>, специальными номинациями были отмечены </a:t>
            </a:r>
            <a:r>
              <a:rPr lang="ru-RU" dirty="0" smtClean="0"/>
              <a:t>Татьяна Михайловна </a:t>
            </a:r>
            <a:r>
              <a:rPr lang="ru-RU" dirty="0" err="1" smtClean="0"/>
              <a:t>Крестикова</a:t>
            </a:r>
            <a:r>
              <a:rPr lang="ru-RU" dirty="0" smtClean="0"/>
              <a:t> («За лучшие финансовые советы») и Татьяна Леонидовна Лаптева («За тонкую иронию и юмористический подход»).</a:t>
            </a:r>
            <a:endParaRPr lang="ru-RU" dirty="0"/>
          </a:p>
        </p:txBody>
      </p:sp>
      <p:pic>
        <p:nvPicPr>
          <p:cNvPr id="7" name="Рисунок 6" descr="bGGNUSEmEXafcFAErwb4Zt9ptxxNMcCmpjoRIGrsOSx0rW0S4x9rLz-wcMPuM0-iyRgUS_3XJg1Tt_aTsV_hNAkg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t="18408" b="18408"/>
          <a:stretch>
            <a:fillRect/>
          </a:stretch>
        </p:blipFill>
        <p:spPr>
          <a:xfrm>
            <a:off x="4826000" y="825500"/>
            <a:ext cx="3460750" cy="3548904"/>
          </a:xfr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Больше о проекте</a:t>
            </a:r>
            <a:endParaRPr lang="ru-RU" dirty="0"/>
          </a:p>
        </p:txBody>
      </p:sp>
      <p:pic>
        <p:nvPicPr>
          <p:cNvPr id="8" name="Picture 2" descr="C:\Users\vinogradova\Desktop\Лучшая практика_Фин.просвещение\novyj-start-55-plyus-1024x6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799" y="626994"/>
            <a:ext cx="3224213" cy="207810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786" t="12523" r="8146" b="4605"/>
          <a:stretch>
            <a:fillRect/>
          </a:stretch>
        </p:blipFill>
        <p:spPr bwMode="auto">
          <a:xfrm>
            <a:off x="3587654" y="1238250"/>
            <a:ext cx="5422996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11" name="Содержимое 6" descr="q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2512" y="2813050"/>
            <a:ext cx="2008188" cy="2008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старт. </a:t>
            </a:r>
            <a:r>
              <a:rPr lang="ru-RU" dirty="0"/>
              <a:t>55+. Модуль «Технологический ликбез»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B3EA4B7-CA8D-6C4F-B55A-69922FEE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901701"/>
            <a:ext cx="3619500" cy="357505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dirty="0"/>
              <a:t>Проект реализуется библиотекой </a:t>
            </a:r>
            <a:r>
              <a:rPr lang="ru-RU" sz="1600" dirty="0" smtClean="0"/>
              <a:t>с </a:t>
            </a:r>
            <a:r>
              <a:rPr lang="ru-RU" sz="1600" dirty="0"/>
              <a:t>2017 года. Включает различные формы занятий для пожилых, объединенные в тематические модули. </a:t>
            </a: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Один из модулей -  «</a:t>
            </a:r>
            <a:r>
              <a:rPr lang="ru-RU" sz="1600" b="1" dirty="0" smtClean="0"/>
              <a:t>Технологический ликбез» </a:t>
            </a:r>
            <a:r>
              <a:rPr lang="ru-RU" sz="1600" dirty="0" smtClean="0"/>
              <a:t>- направлен на повышение финансовой и цифровой грамотности пожилых. </a:t>
            </a:r>
          </a:p>
          <a:p>
            <a:pPr marL="0" indent="0" algn="just">
              <a:buNone/>
            </a:pPr>
            <a:r>
              <a:rPr lang="ru-RU" sz="1600" b="1" dirty="0" smtClean="0"/>
              <a:t>Основная цель занятий </a:t>
            </a:r>
            <a:r>
              <a:rPr lang="ru-RU" sz="1600" dirty="0" smtClean="0"/>
              <a:t>– помочь пожилым людям адаптироваться в мире современных технологий, призванных не только разнообразить, но и упростить, облегчить жизнь</a:t>
            </a:r>
            <a:r>
              <a:rPr lang="ru-RU" sz="1800" dirty="0" smtClean="0"/>
              <a:t>. 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6" name="Picture 2" descr="C:\Users\vinogradova\Desktop\Финансовая грамотность\MglrvvmAFx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3923" y="1225018"/>
            <a:ext cx="4234290" cy="293423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6362" y="3079750"/>
            <a:ext cx="5198860" cy="868334"/>
          </a:xfrm>
        </p:spPr>
        <p:txBody>
          <a:bodyPr/>
          <a:lstStyle/>
          <a:p>
            <a:r>
              <a:rPr lang="ru-RU" sz="1400" b="1" dirty="0"/>
              <a:t>Индивидуальный подход – основная черта занятий. </a:t>
            </a:r>
            <a:endParaRPr lang="ru-RU" sz="1400" b="1" dirty="0" smtClean="0"/>
          </a:p>
          <a:p>
            <a:r>
              <a:rPr lang="ru-RU" sz="1400" b="1" dirty="0" smtClean="0"/>
              <a:t>Сотрудники и волонтёры помогают разобраться в сложных вопросах, отвечают каждому участнику лично. </a:t>
            </a:r>
          </a:p>
          <a:p>
            <a:r>
              <a:rPr lang="ru-RU" sz="1400" b="1" dirty="0" smtClean="0"/>
              <a:t>Слушатели по желанию приходят на занятия со своими устройствами (</a:t>
            </a:r>
            <a:r>
              <a:rPr lang="ru-RU" sz="1400" b="1" dirty="0" err="1" smtClean="0"/>
              <a:t>гаджетами</a:t>
            </a:r>
            <a:r>
              <a:rPr lang="ru-RU" sz="1400" b="1" dirty="0" smtClean="0"/>
              <a:t>): ноутбуками, планшетами, смартфонами. </a:t>
            </a:r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dirty="0"/>
          </a:p>
        </p:txBody>
      </p:sp>
      <p:pic>
        <p:nvPicPr>
          <p:cNvPr id="6" name="Picture 3" descr="C:\Users\vinogradova\Desktop\Финансовая грамотность\9YQnn1rZ6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5222" y="113743"/>
            <a:ext cx="3135662" cy="215209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E73A3331-1180-76E2-1BC5-BF2DFE3975EB}"/>
              </a:ext>
            </a:extLst>
          </p:cNvPr>
          <p:cNvSpPr txBox="1">
            <a:spLocks/>
          </p:cNvSpPr>
          <p:nvPr/>
        </p:nvSpPr>
        <p:spPr>
          <a:xfrm>
            <a:off x="207962" y="113743"/>
            <a:ext cx="4910138" cy="2465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pPr algn="l"/>
            <a:r>
              <a:rPr lang="ru-RU" sz="2400" dirty="0" smtClean="0">
                <a:solidFill>
                  <a:schemeClr val="bg1"/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Задачи</a:t>
            </a:r>
            <a:r>
              <a:rPr lang="ru-RU" sz="1400" dirty="0" smtClean="0">
                <a:solidFill>
                  <a:schemeClr val="bg1"/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:</a:t>
            </a:r>
          </a:p>
          <a:p>
            <a:pPr marL="88900" indent="17780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научить пожилых людей использовать современные </a:t>
            </a:r>
            <a:r>
              <a:rPr lang="ru-RU" sz="1400" dirty="0" err="1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гаджеты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 в повседневной жизни;</a:t>
            </a:r>
          </a:p>
          <a:p>
            <a:pPr marL="88900" indent="17780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 формировать и повышать компьютерную, цифровую и финансовую грамотность пожилых лиц;</a:t>
            </a:r>
          </a:p>
          <a:p>
            <a:pPr marL="88900" indent="17780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научить правилам использования Интернет и сервисов для обеспечения личной финансовой безопасности.</a:t>
            </a:r>
          </a:p>
          <a:p>
            <a:pPr marL="88900" indent="17780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Реализация модуля, в конечном итоге, направлена на повышение качества жизни пожилых людей.</a:t>
            </a:r>
          </a:p>
          <a:p>
            <a:pPr marL="0" marR="0" lvl="0" indent="0" algn="l" defTabSz="2786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dirty="0" smtClean="0">
              <a:solidFill>
                <a:schemeClr val="bg1"/>
              </a:solidFill>
              <a:latin typeface="Proxima Nova Rg" panose="02000506030000020004" pitchFamily="2" charset="0"/>
              <a:ea typeface="+mn-ea"/>
              <a:cs typeface="+mn-cs"/>
              <a:sym typeface="Helvetica Neue Medium"/>
            </a:endParaRPr>
          </a:p>
          <a:p>
            <a:pPr marL="0" marR="0" lvl="0" indent="0" algn="l" defTabSz="2786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roxima Nova Rg" panose="02000506030000020004" pitchFamily="2" charset="0"/>
              <a:ea typeface="+mn-ea"/>
              <a:cs typeface="+mn-cs"/>
              <a:sym typeface="Helvetica Neue Medium"/>
            </a:endParaRPr>
          </a:p>
        </p:txBody>
      </p:sp>
      <p:pic>
        <p:nvPicPr>
          <p:cNvPr id="8" name="Содержимое 5" descr="фото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3732" y="2927350"/>
            <a:ext cx="3489268" cy="1744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="" xmlns:p14="http://schemas.microsoft.com/office/powerpoint/2010/main" val="10029499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Новый старт. 55+. Модуль «Технологический ликбез»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212" y="812800"/>
            <a:ext cx="4122736" cy="3543300"/>
          </a:xfrm>
        </p:spPr>
        <p:txBody>
          <a:bodyPr/>
          <a:lstStyle/>
          <a:p>
            <a:r>
              <a:rPr lang="ru-RU" dirty="0" smtClean="0"/>
              <a:t>Занятия </a:t>
            </a:r>
            <a:r>
              <a:rPr lang="ru-RU" dirty="0"/>
              <a:t>проводятся </a:t>
            </a:r>
            <a:r>
              <a:rPr lang="ru-RU" b="1" dirty="0"/>
              <a:t>еженедельно</a:t>
            </a:r>
            <a:r>
              <a:rPr lang="ru-RU" dirty="0"/>
              <a:t> для групп от 7 до </a:t>
            </a:r>
            <a:r>
              <a:rPr lang="ru-RU" dirty="0" smtClean="0"/>
              <a:t>20 чел.</a:t>
            </a:r>
          </a:p>
          <a:p>
            <a:r>
              <a:rPr lang="ru-RU" dirty="0" smtClean="0"/>
              <a:t>На каждом занятии разбирается </a:t>
            </a:r>
            <a:r>
              <a:rPr lang="ru-RU" b="1" dirty="0" smtClean="0"/>
              <a:t>одна</a:t>
            </a:r>
            <a:r>
              <a:rPr lang="ru-RU" dirty="0" smtClean="0"/>
              <a:t> тема.</a:t>
            </a:r>
          </a:p>
          <a:p>
            <a:r>
              <a:rPr lang="ru-RU" dirty="0" smtClean="0"/>
              <a:t>Занятия не объединяются в курс, </a:t>
            </a:r>
            <a:r>
              <a:rPr lang="ru-RU" b="1" dirty="0" smtClean="0"/>
              <a:t>подключиться может любой желающий в любой момент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завершении каждого занятия сотрудники отвечают на все возникающие вопросы.</a:t>
            </a:r>
          </a:p>
          <a:p>
            <a:r>
              <a:rPr lang="ru-RU" dirty="0"/>
              <a:t>В рамках модуля организуются </a:t>
            </a:r>
            <a:r>
              <a:rPr lang="ru-RU" dirty="0" smtClean="0"/>
              <a:t>встречи с представителями:</a:t>
            </a:r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банковской </a:t>
            </a:r>
            <a:r>
              <a:rPr lang="ru-RU" dirty="0"/>
              <a:t>сферы, </a:t>
            </a:r>
            <a:endParaRPr lang="ru-RU" dirty="0" smtClean="0"/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МФЦ,</a:t>
            </a:r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социальных </a:t>
            </a:r>
            <a:r>
              <a:rPr lang="ru-RU" dirty="0"/>
              <a:t>учреждений, </a:t>
            </a:r>
            <a:endParaRPr lang="ru-RU" dirty="0" smtClean="0"/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страховых организаций;</a:t>
            </a:r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волонтерскими </a:t>
            </a:r>
            <a:r>
              <a:rPr lang="ru-RU" dirty="0"/>
              <a:t>объединениями, реализующими проекты в сфере финансовой грамотности, </a:t>
            </a:r>
            <a:endParaRPr lang="ru-RU" dirty="0" smtClean="0"/>
          </a:p>
          <a:p>
            <a:pPr indent="236538">
              <a:buFont typeface="Wingdings" pitchFamily="2" charset="2"/>
              <a:buChar char="ü"/>
            </a:pPr>
            <a:r>
              <a:rPr lang="ru-RU" dirty="0" smtClean="0"/>
              <a:t>юристом </a:t>
            </a:r>
            <a:r>
              <a:rPr lang="ru-RU" dirty="0"/>
              <a:t>и др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Picture 2" descr="D:\Shared\Технологический ликбез\Технологический ликбез + МФЦ 18.03.2026\IMG_20260318_120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0561" y="1188640"/>
            <a:ext cx="4513439" cy="253881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="" xmlns:p14="http://schemas.microsoft.com/office/powerpoint/2010/main" val="5283914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Новый старт. 55+. Модуль «Технологический ликбез</a:t>
            </a:r>
            <a:r>
              <a:rPr lang="ru-RU" dirty="0" smtClean="0"/>
              <a:t>». </a:t>
            </a:r>
            <a:br>
              <a:rPr lang="ru-RU" dirty="0" smtClean="0"/>
            </a:br>
            <a:r>
              <a:rPr lang="ru-RU" dirty="0" smtClean="0"/>
              <a:t>Некоторые темы занятий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5" y="1181100"/>
            <a:ext cx="3798886" cy="3486150"/>
          </a:xfrm>
        </p:spPr>
        <p:txBody>
          <a:bodyPr/>
          <a:lstStyle/>
          <a:p>
            <a:r>
              <a:rPr lang="ru-RU" dirty="0" smtClean="0"/>
              <a:t>Возможности портала «</a:t>
            </a:r>
            <a:r>
              <a:rPr lang="ru-RU" dirty="0" err="1" smtClean="0"/>
              <a:t>Госуслуги</a:t>
            </a:r>
            <a:r>
              <a:rPr lang="ru-RU" dirty="0" smtClean="0"/>
              <a:t>»;</a:t>
            </a:r>
          </a:p>
          <a:p>
            <a:r>
              <a:rPr lang="ru-RU" dirty="0" smtClean="0"/>
              <a:t>Возможности онлайн-банка;</a:t>
            </a:r>
          </a:p>
          <a:p>
            <a:r>
              <a:rPr lang="ru-RU" dirty="0" smtClean="0"/>
              <a:t>Покупки в интернет-магазинах;</a:t>
            </a:r>
          </a:p>
          <a:p>
            <a:r>
              <a:rPr lang="ru-RU" dirty="0" err="1" smtClean="0"/>
              <a:t>Онлайн-оплата</a:t>
            </a:r>
            <a:r>
              <a:rPr lang="ru-RU" dirty="0" smtClean="0"/>
              <a:t> коммунальных платежей;</a:t>
            </a:r>
          </a:p>
          <a:p>
            <a:r>
              <a:rPr lang="ru-RU" dirty="0" smtClean="0"/>
              <a:t>Защита от телефонных мошенников;</a:t>
            </a:r>
          </a:p>
          <a:p>
            <a:r>
              <a:rPr lang="ru-RU" dirty="0" smtClean="0"/>
              <a:t>Безопасность в социальных сетях;</a:t>
            </a:r>
          </a:p>
          <a:p>
            <a:r>
              <a:rPr lang="ru-RU" dirty="0" err="1" smtClean="0"/>
              <a:t>Мессенджеры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Авито</a:t>
            </a:r>
            <a:r>
              <a:rPr lang="ru-RU" dirty="0" smtClean="0"/>
              <a:t> и сервисы объявлений;</a:t>
            </a:r>
          </a:p>
          <a:p>
            <a:r>
              <a:rPr lang="ru-RU" dirty="0" smtClean="0"/>
              <a:t>Как оплатить услуги мобильной связи и другие;</a:t>
            </a:r>
          </a:p>
          <a:p>
            <a:r>
              <a:rPr lang="ru-RU" dirty="0" smtClean="0"/>
              <a:t>Бронирование отелей, покупка билетов </a:t>
            </a:r>
            <a:r>
              <a:rPr lang="ru-RU" dirty="0" err="1" smtClean="0"/>
              <a:t>онлайн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832351" y="3715579"/>
            <a:ext cx="4057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1"/>
            <a:r>
              <a:rPr lang="ru-RU" sz="1400" b="0" dirty="0" smtClean="0"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Занятие по теме «</a:t>
            </a:r>
            <a:r>
              <a:rPr lang="ru-RU" sz="1400" b="0" dirty="0" err="1" smtClean="0"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Госуслуги</a:t>
            </a:r>
            <a:r>
              <a:rPr lang="ru-RU" sz="1400" b="0" dirty="0" smtClean="0"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: базовые функции»</a:t>
            </a:r>
            <a:endParaRPr lang="ru-RU" sz="1400" b="0" dirty="0">
              <a:latin typeface="Proxima Nova Rg" panose="02000506030000020004" pitchFamily="2" charset="0"/>
              <a:ea typeface="+mn-ea"/>
              <a:cs typeface="+mn-cs"/>
              <a:sym typeface="Helvetica Neue Medium"/>
            </a:endParaRPr>
          </a:p>
        </p:txBody>
      </p:sp>
      <p:pic>
        <p:nvPicPr>
          <p:cNvPr id="6" name="Содержимое 3" descr="QVOr7My75IfsXO6U7VpMKgGaTMb_XzM1VVFuDX3hW-eNt9I26rbidYmguoouiLjNrhVZx53WqkEjqiSyaEDy0T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6660" y="1065877"/>
            <a:ext cx="3974553" cy="2649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</p:spTree>
    <p:extLst>
      <p:ext uri="{BB962C8B-B14F-4D97-AF65-F5344CB8AC3E}">
        <p14:creationId xmlns="" xmlns:p14="http://schemas.microsoft.com/office/powerpoint/2010/main" val="25181991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Shared\Технологический ликбез\Технологический ликбез с МФЦ 21.01.2026\IMG202601211201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662" y="223440"/>
            <a:ext cx="4818239" cy="2710260"/>
          </a:xfrm>
          <a:prstGeom prst="rect">
            <a:avLst/>
          </a:prstGeom>
          <a:noFill/>
        </p:spPr>
      </p:pic>
      <p:pic>
        <p:nvPicPr>
          <p:cNvPr id="6" name="Picture 2" descr="D:\Shared\Технологический ликбез\Технологический ликбез с МФЦ 21.01.2026\IMG20260121120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800" y="2366466"/>
            <a:ext cx="4552950" cy="256103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 txBox="1">
            <a:spLocks/>
          </p:cNvSpPr>
          <p:nvPr/>
        </p:nvSpPr>
        <p:spPr>
          <a:xfrm>
            <a:off x="93663" y="3098800"/>
            <a:ext cx="4510088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0" marR="0" lvl="0" indent="0" algn="l" defTabSz="2786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Обучающее занятие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 «</a:t>
            </a:r>
            <a:r>
              <a:rPr kumimoji="0" lang="ru-RU" sz="1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Мессендже</a:t>
            </a:r>
            <a:r>
              <a:rPr lang="ru-RU" sz="1400" b="0" dirty="0" err="1" smtClean="0"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р</a:t>
            </a:r>
            <a:r>
              <a:rPr kumimoji="0" lang="en-US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 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МАХ»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>(совместно со специалистом МФЦ), январь 2026 г.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rPr>
            </a:b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+mn-ea"/>
              <a:cs typeface="+mn-cs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Shared\Технологический ликбез\Технологический ликбез + МФЦ 18.03.2026\IMG202603181201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51928" cy="3516710"/>
          </a:xfrm>
          <a:prstGeom prst="rect">
            <a:avLst/>
          </a:prstGeom>
          <a:noFill/>
        </p:spPr>
      </p:pic>
      <p:pic>
        <p:nvPicPr>
          <p:cNvPr id="10" name="Picture 2" descr="D:\Shared\Технологический ликбез\Технологический ликбез + МФЦ 18.03.2026\IMG20260318120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6650" y="2842914"/>
            <a:ext cx="3967163" cy="2231529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63" y="3597173"/>
            <a:ext cx="4510088" cy="682727"/>
          </a:xfrm>
        </p:spPr>
        <p:txBody>
          <a:bodyPr/>
          <a:lstStyle/>
          <a:p>
            <a:r>
              <a:rPr lang="ru-RU" sz="1400" b="0" dirty="0" smtClean="0"/>
              <a:t>Занятие к Всемирному дню потребителя</a:t>
            </a:r>
            <a:br>
              <a:rPr lang="ru-RU" sz="1400" b="0" dirty="0" smtClean="0"/>
            </a:br>
            <a:r>
              <a:rPr lang="ru-RU" sz="1400" b="0" dirty="0" smtClean="0"/>
              <a:t>(совместно со специалистом МФЦ), март 2026 г.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Новый старт. 55+. Модуль «Технологический ликбез</a:t>
            </a:r>
            <a:r>
              <a:rPr lang="ru-RU" dirty="0" smtClean="0"/>
              <a:t>».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50" y="977365"/>
            <a:ext cx="2397492" cy="3196656"/>
          </a:xfrm>
          <a:prstGeom prst="rect">
            <a:avLst/>
          </a:prstGeom>
        </p:spPr>
      </p:pic>
      <p:pic>
        <p:nvPicPr>
          <p:cNvPr id="5" name="Picture 2" descr="C:\Users\vinogradova\Desktop\Финансовая грамотность\kRB_DsZj35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" y="1745715"/>
            <a:ext cx="3067050" cy="2261662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7" name="Picture 3" descr="C:\Users\vinogradova\Desktop\Финансовая грамотность\bjtpHpJeqnk.jpg"/>
          <p:cNvPicPr>
            <a:picLocks noChangeAspect="1" noChangeArrowheads="1"/>
          </p:cNvPicPr>
          <p:nvPr/>
        </p:nvPicPr>
        <p:blipFill>
          <a:blip r:embed="rId4" cstate="print"/>
          <a:srcRect t="11545" b="11545"/>
          <a:stretch>
            <a:fillRect/>
          </a:stretch>
        </p:blipFill>
        <p:spPr bwMode="auto">
          <a:xfrm>
            <a:off x="6438482" y="1345277"/>
            <a:ext cx="2375735" cy="2432973"/>
          </a:xfrm>
          <a:prstGeom prst="rect">
            <a:avLst/>
          </a:prstGeom>
          <a:noFill/>
        </p:spPr>
      </p:pic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BFC3828F-3B8C-C8DC-8AC9-F89B865E769E}"/>
              </a:ext>
            </a:extLst>
          </p:cNvPr>
          <p:cNvSpPr txBox="1">
            <a:spLocks/>
          </p:cNvSpPr>
          <p:nvPr/>
        </p:nvSpPr>
        <p:spPr>
          <a:xfrm>
            <a:off x="787400" y="4097821"/>
            <a:ext cx="1384300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Доступно</a:t>
            </a:r>
          </a:p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BFC3828F-3B8C-C8DC-8AC9-F89B865E769E}"/>
              </a:ext>
            </a:extLst>
          </p:cNvPr>
          <p:cNvSpPr txBox="1">
            <a:spLocks/>
          </p:cNvSpPr>
          <p:nvPr/>
        </p:nvSpPr>
        <p:spPr>
          <a:xfrm>
            <a:off x="3613150" y="4279900"/>
            <a:ext cx="1384300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Понятно</a:t>
            </a:r>
          </a:p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BFC3828F-3B8C-C8DC-8AC9-F89B865E769E}"/>
              </a:ext>
            </a:extLst>
          </p:cNvPr>
          <p:cNvSpPr txBox="1">
            <a:spLocks/>
          </p:cNvSpPr>
          <p:nvPr/>
        </p:nvSpPr>
        <p:spPr>
          <a:xfrm>
            <a:off x="6356350" y="3937000"/>
            <a:ext cx="2457867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r>
              <a:rPr lang="ru-RU" sz="1800" dirty="0" smtClean="0">
                <a:latin typeface="Proxima Nova Rg" panose="02000506030000020004" pitchFamily="2" charset="0"/>
              </a:rPr>
              <a:t>Помощь на месте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tabLst/>
              <a:defRPr/>
            </a:pP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49250" y="977365"/>
            <a:ext cx="7877175" cy="3486150"/>
          </a:xfrm>
        </p:spPr>
        <p:txBody>
          <a:bodyPr/>
          <a:lstStyle/>
          <a:p>
            <a:r>
              <a:rPr lang="ru-RU" sz="1600" b="1" dirty="0" smtClean="0"/>
              <a:t>Технологический ликбез – это:</a:t>
            </a:r>
          </a:p>
        </p:txBody>
      </p:sp>
    </p:spTree>
    <p:extLst>
      <p:ext uri="{BB962C8B-B14F-4D97-AF65-F5344CB8AC3E}">
        <p14:creationId xmlns="" xmlns:p14="http://schemas.microsoft.com/office/powerpoint/2010/main" val="251819915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Новый старт. 55+. Модуль «Технологический ликбез</a:t>
            </a:r>
            <a:r>
              <a:rPr lang="ru-RU" dirty="0" smtClean="0"/>
              <a:t>».</a:t>
            </a:r>
            <a:br>
              <a:rPr lang="ru-RU" dirty="0" smtClean="0"/>
            </a:br>
            <a:r>
              <a:rPr lang="ru-RU" dirty="0" smtClean="0"/>
              <a:t>Некоторые результаты: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12" y="933450"/>
            <a:ext cx="7877175" cy="3428999"/>
          </a:xfrm>
        </p:spPr>
        <p:txBody>
          <a:bodyPr/>
          <a:lstStyle/>
          <a:p>
            <a:r>
              <a:rPr lang="ru-RU" dirty="0" smtClean="0"/>
              <a:t>За время реализации проекта проведено </a:t>
            </a:r>
            <a:r>
              <a:rPr lang="ru-RU" sz="2000" b="1" dirty="0" smtClean="0">
                <a:solidFill>
                  <a:srgbClr val="FF0000"/>
                </a:solidFill>
              </a:rPr>
              <a:t>142</a:t>
            </a:r>
            <a:r>
              <a:rPr lang="ru-RU" dirty="0" smtClean="0"/>
              <a:t> занятия.</a:t>
            </a:r>
          </a:p>
          <a:p>
            <a:r>
              <a:rPr lang="ru-RU" dirty="0" smtClean="0"/>
              <a:t>Присутствовало на занятиях более </a:t>
            </a:r>
            <a:r>
              <a:rPr lang="ru-RU" sz="2000" b="1" dirty="0" smtClean="0">
                <a:solidFill>
                  <a:srgbClr val="FF0000"/>
                </a:solidFill>
              </a:rPr>
              <a:t>1028</a:t>
            </a:r>
            <a:r>
              <a:rPr lang="ru-RU" dirty="0" smtClean="0"/>
              <a:t> человек.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2" y="1695915"/>
            <a:ext cx="4316182" cy="2666534"/>
          </a:xfrm>
          <a:prstGeom prst="rect">
            <a:avLst/>
          </a:prstGeom>
        </p:spPr>
      </p:pic>
      <p:sp>
        <p:nvSpPr>
          <p:cNvPr id="5" name="Объект 4"/>
          <p:cNvSpPr txBox="1">
            <a:spLocks/>
          </p:cNvSpPr>
          <p:nvPr/>
        </p:nvSpPr>
        <p:spPr>
          <a:xfrm>
            <a:off x="633412" y="4362450"/>
            <a:ext cx="3498598" cy="5364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chemeClr val="bg1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hangingPunct="1">
              <a:buNone/>
            </a:pPr>
            <a:r>
              <a:rPr lang="ru-RU" i="1" dirty="0" smtClean="0">
                <a:solidFill>
                  <a:schemeClr val="tx1"/>
                </a:solidFill>
              </a:rPr>
              <a:t>Сотрудники центра «Мои документы» на занятии  по теме «Возможности портала </a:t>
            </a:r>
            <a:r>
              <a:rPr lang="ru-RU" i="1" dirty="0" err="1" smtClean="0">
                <a:solidFill>
                  <a:schemeClr val="tx1"/>
                </a:solidFill>
              </a:rPr>
              <a:t>Госуслуги</a:t>
            </a:r>
            <a:r>
              <a:rPr lang="ru-RU" i="1" dirty="0" smtClean="0">
                <a:solidFill>
                  <a:schemeClr val="tx1"/>
                </a:solidFill>
              </a:rPr>
              <a:t>»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7" name="Содержимое 8"/>
          <p:cNvSpPr txBox="1">
            <a:spLocks/>
          </p:cNvSpPr>
          <p:nvPr/>
        </p:nvSpPr>
        <p:spPr>
          <a:xfrm>
            <a:off x="5003251" y="1559280"/>
            <a:ext cx="3823249" cy="28031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/>
            </a:pPr>
            <a:r>
              <a:rPr kumimoji="0" lang="ru-RU" sz="162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В сезоне </a:t>
            </a:r>
            <a:r>
              <a:rPr kumimoji="0" lang="ru-RU" sz="162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2025-2026</a:t>
            </a:r>
            <a:r>
              <a:rPr kumimoji="0" lang="ru-RU" sz="162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 гг. проекта «Новый старт.55+» проведено </a:t>
            </a:r>
            <a:r>
              <a:rPr lang="ru-RU" sz="20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27 </a:t>
            </a:r>
            <a:r>
              <a:rPr kumimoji="0" lang="ru-RU" sz="162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занятий модуля «Технологический ликбез», </a:t>
            </a:r>
            <a:r>
              <a:rPr lang="ru-RU" sz="20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495 </a:t>
            </a:r>
            <a:r>
              <a:rPr lang="ru-RU" sz="1620" b="0" dirty="0" smtClean="0">
                <a:latin typeface="Proxima Nova Rg" panose="02000506030000020004" pitchFamily="2" charset="0"/>
              </a:rPr>
              <a:t>посещений</a:t>
            </a:r>
            <a:r>
              <a:rPr kumimoji="0" lang="ru-RU" sz="162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. </a:t>
            </a:r>
          </a:p>
          <a:p>
            <a:pPr marL="214313" marR="0" lvl="0" indent="-214313" algn="l" defTabSz="278607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/>
            </a:pPr>
            <a:r>
              <a:rPr kumimoji="0" lang="ru-RU" sz="162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rPr>
              <a:t>Участники проекта стали более уверенными пользователями компьютеров, смартфонов, научились использовать финансовые инструменты, доступные с помощью интернет, для совершения покупок и других целей. </a:t>
            </a:r>
            <a:endParaRPr kumimoji="0" lang="ru-RU" sz="162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 Rg" panose="02000506030000020004" pitchFamily="2" charset="0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3761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582</Words>
  <Application>Microsoft Office PowerPoint</Application>
  <PresentationFormat>Экран (16:9)</PresentationFormat>
  <Paragraphs>66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White</vt:lpstr>
      <vt:lpstr>Просветительский проект «Новый старт. 55+» как инструмент формирования финансовой грамотности пожилых</vt:lpstr>
      <vt:lpstr>Новый старт. 55+. Модуль «Технологический ликбез»</vt:lpstr>
      <vt:lpstr>Слайд 3</vt:lpstr>
      <vt:lpstr>Новый старт. 55+. Модуль «Технологический ликбез»</vt:lpstr>
      <vt:lpstr>Новый старт. 55+. Модуль «Технологический ликбез».  Некоторые темы занятий</vt:lpstr>
      <vt:lpstr>Слайд 6</vt:lpstr>
      <vt:lpstr>Занятие к Всемирному дню потребителя (совместно со специалистом МФЦ), март 2026 г.   </vt:lpstr>
      <vt:lpstr>Новый старт. 55+. Модуль «Технологический ликбез».  </vt:lpstr>
      <vt:lpstr>Новый старт. 55+. Модуль «Технологический ликбез». Некоторые результаты:</vt:lpstr>
      <vt:lpstr>Новым направлением в финансовом просвещении лиц старшего поколения стало привлечение новых партнеров. Так, с 2025 года активно привлекаются лекторы регионального отделения Российского общество «Знание» </vt:lpstr>
      <vt:lpstr>Слайд 11</vt:lpstr>
      <vt:lpstr>Достижения</vt:lpstr>
      <vt:lpstr>Больше о проекте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Чиликова Татьяна Владимировна</dc:creator>
  <cp:lastModifiedBy>MF-PurEL</cp:lastModifiedBy>
  <cp:revision>83</cp:revision>
  <dcterms:modified xsi:type="dcterms:W3CDTF">2026-04-21T07:58:02Z</dcterms:modified>
</cp:coreProperties>
</file>