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8" r:id="rId4"/>
    <p:sldId id="265" r:id="rId5"/>
    <p:sldId id="262" r:id="rId6"/>
    <p:sldId id="261" r:id="rId7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7248"/>
    <a:srgbClr val="66FF99"/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514" y="14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081F84-F5AA-4FEF-8CFD-7B0933887A0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CFEDDC-3CA0-402B-9231-3EBCF1FD36E6}">
      <dgm:prSet phldrT="[Текст]" custT="1"/>
      <dgm:spPr/>
      <dgm:t>
        <a:bodyPr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>
            <a:solidFill>
              <a:schemeClr val="bg1">
                <a:lumMod val="95000"/>
              </a:schemeClr>
            </a:solidFill>
          </a:endParaRP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"/>
            </a:rPr>
            <a:t>Для педагогов</a:t>
          </a: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"/>
            </a:rPr>
            <a:t>Освоение финансовых компетенций в увлекательном формате - без специальной подготовки</a:t>
          </a:r>
        </a:p>
        <a:p>
          <a:pPr marL="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 dirty="0"/>
        </a:p>
      </dgm:t>
    </dgm:pt>
    <dgm:pt modelId="{B3A7336B-672A-4F5F-B3B5-0E7BFA191B38}" type="parTrans" cxnId="{CE9D9788-E4B8-4E6A-A54B-2C996F58ED37}">
      <dgm:prSet/>
      <dgm:spPr/>
      <dgm:t>
        <a:bodyPr/>
        <a:lstStyle/>
        <a:p>
          <a:endParaRPr lang="ru-RU"/>
        </a:p>
      </dgm:t>
    </dgm:pt>
    <dgm:pt modelId="{CFB84FBB-B303-4D67-AEEA-6C3A3E61F66A}" type="sibTrans" cxnId="{CE9D9788-E4B8-4E6A-A54B-2C996F58ED37}">
      <dgm:prSet/>
      <dgm:spPr/>
      <dgm:t>
        <a:bodyPr/>
        <a:lstStyle/>
        <a:p>
          <a:endParaRPr lang="ru-RU"/>
        </a:p>
      </dgm:t>
    </dgm:pt>
    <dgm:pt modelId="{D97B3352-6991-4FAD-B7A1-78FCAFD981FE}">
      <dgm:prSet phldrT="[Текст]" custT="1"/>
      <dgm:spPr/>
      <dgm:t>
        <a:bodyPr/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>
            <a:solidFill>
              <a:srgbClr val="FFFFFF"/>
            </a:solidFill>
            <a:latin typeface="Source Sans 3" pitchFamily="34" charset="0"/>
            <a:ea typeface="Source Sans 3" pitchFamily="34" charset="-122"/>
            <a:cs typeface="Source Sans 3" pitchFamily="34" charset="-120"/>
          </a:endParaRP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Для школы</a:t>
          </a: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Готовые инструменты встраиваются в привычные процессы: педсоветы, семинары, круглые столы, МО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FFFFFF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rPr>
            <a:t> </a:t>
          </a:r>
        </a:p>
      </dgm:t>
    </dgm:pt>
    <dgm:pt modelId="{975E7FB2-C430-40F8-BE62-6BB9416F0E1B}" type="parTrans" cxnId="{85BB0FDC-621E-4C18-948E-E2AFB6A665A5}">
      <dgm:prSet/>
      <dgm:spPr/>
      <dgm:t>
        <a:bodyPr/>
        <a:lstStyle/>
        <a:p>
          <a:endParaRPr lang="ru-RU"/>
        </a:p>
      </dgm:t>
    </dgm:pt>
    <dgm:pt modelId="{319AB59F-1CB6-437D-AE5F-65543366DF48}" type="sibTrans" cxnId="{85BB0FDC-621E-4C18-948E-E2AFB6A665A5}">
      <dgm:prSet/>
      <dgm:spPr/>
      <dgm:t>
        <a:bodyPr/>
        <a:lstStyle/>
        <a:p>
          <a:endParaRPr lang="ru-RU"/>
        </a:p>
      </dgm:t>
    </dgm:pt>
    <dgm:pt modelId="{7ADC0FC4-01F6-410F-ABE5-46DAFEF50021}">
      <dgm:prSet phldrT="[Текст]" custT="1"/>
      <dgm:spPr/>
      <dgm:t>
        <a:bodyPr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Для учеников </a:t>
          </a: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Педагог освоив кейс передаёт знания ученикам увлекательно и понятно</a:t>
          </a:r>
        </a:p>
      </dgm:t>
    </dgm:pt>
    <dgm:pt modelId="{60352EE2-DCFE-4900-A246-366C59D36F4F}" type="parTrans" cxnId="{B29ADC8E-C13D-463C-842C-A552093AE140}">
      <dgm:prSet/>
      <dgm:spPr/>
      <dgm:t>
        <a:bodyPr/>
        <a:lstStyle/>
        <a:p>
          <a:endParaRPr lang="ru-RU"/>
        </a:p>
      </dgm:t>
    </dgm:pt>
    <dgm:pt modelId="{0DA5556D-5A0B-48A1-A824-491C68C24B70}" type="sibTrans" cxnId="{B29ADC8E-C13D-463C-842C-A552093AE140}">
      <dgm:prSet/>
      <dgm:spPr/>
      <dgm:t>
        <a:bodyPr/>
        <a:lstStyle/>
        <a:p>
          <a:endParaRPr lang="ru-RU"/>
        </a:p>
      </dgm:t>
    </dgm:pt>
    <dgm:pt modelId="{A3B8D029-08A4-4B0B-B4E2-7C486DF1CA33}" type="pres">
      <dgm:prSet presAssocID="{65081F84-F5AA-4FEF-8CFD-7B0933887A09}" presName="linear" presStyleCnt="0">
        <dgm:presLayoutVars>
          <dgm:animLvl val="lvl"/>
          <dgm:resizeHandles val="exact"/>
        </dgm:presLayoutVars>
      </dgm:prSet>
      <dgm:spPr/>
    </dgm:pt>
    <dgm:pt modelId="{33935B53-0C2D-4940-B4A2-15FF847BB083}" type="pres">
      <dgm:prSet presAssocID="{45CFEDDC-3CA0-402B-9231-3EBCF1FD36E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A6B65C1-5D12-4D5E-8941-6A089441D546}" type="pres">
      <dgm:prSet presAssocID="{CFB84FBB-B303-4D67-AEEA-6C3A3E61F66A}" presName="spacer" presStyleCnt="0"/>
      <dgm:spPr/>
    </dgm:pt>
    <dgm:pt modelId="{F87A4045-F7F2-4955-93F8-D1E2695A8AE0}" type="pres">
      <dgm:prSet presAssocID="{D97B3352-6991-4FAD-B7A1-78FCAFD981F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FDE260E-9074-4FAD-AFF9-418E238F0BD7}" type="pres">
      <dgm:prSet presAssocID="{319AB59F-1CB6-437D-AE5F-65543366DF48}" presName="spacer" presStyleCnt="0"/>
      <dgm:spPr/>
    </dgm:pt>
    <dgm:pt modelId="{F10C38E2-76AF-4CB2-87AF-B5926B38363E}" type="pres">
      <dgm:prSet presAssocID="{7ADC0FC4-01F6-410F-ABE5-46DAFEF50021}" presName="parentText" presStyleLbl="node1" presStyleIdx="2" presStyleCnt="3" custLinFactY="18942" custLinFactNeighborX="-913" custLinFactNeighborY="100000">
        <dgm:presLayoutVars>
          <dgm:chMax val="0"/>
          <dgm:bulletEnabled val="1"/>
        </dgm:presLayoutVars>
      </dgm:prSet>
      <dgm:spPr/>
    </dgm:pt>
  </dgm:ptLst>
  <dgm:cxnLst>
    <dgm:cxn modelId="{399FF61F-3D69-479D-AC15-865BB29A83EF}" type="presOf" srcId="{65081F84-F5AA-4FEF-8CFD-7B0933887A09}" destId="{A3B8D029-08A4-4B0B-B4E2-7C486DF1CA33}" srcOrd="0" destOrd="0" presId="urn:microsoft.com/office/officeart/2005/8/layout/vList2"/>
    <dgm:cxn modelId="{B24F3369-FD50-4F91-80B4-B3BFA1BFF480}" type="presOf" srcId="{7ADC0FC4-01F6-410F-ABE5-46DAFEF50021}" destId="{F10C38E2-76AF-4CB2-87AF-B5926B38363E}" srcOrd="0" destOrd="0" presId="urn:microsoft.com/office/officeart/2005/8/layout/vList2"/>
    <dgm:cxn modelId="{CE9D9788-E4B8-4E6A-A54B-2C996F58ED37}" srcId="{65081F84-F5AA-4FEF-8CFD-7B0933887A09}" destId="{45CFEDDC-3CA0-402B-9231-3EBCF1FD36E6}" srcOrd="0" destOrd="0" parTransId="{B3A7336B-672A-4F5F-B3B5-0E7BFA191B38}" sibTransId="{CFB84FBB-B303-4D67-AEEA-6C3A3E61F66A}"/>
    <dgm:cxn modelId="{B29ADC8E-C13D-463C-842C-A552093AE140}" srcId="{65081F84-F5AA-4FEF-8CFD-7B0933887A09}" destId="{7ADC0FC4-01F6-410F-ABE5-46DAFEF50021}" srcOrd="2" destOrd="0" parTransId="{60352EE2-DCFE-4900-A246-366C59D36F4F}" sibTransId="{0DA5556D-5A0B-48A1-A824-491C68C24B70}"/>
    <dgm:cxn modelId="{85BB9EC9-B65E-4CE2-9A52-B73FF4BA2D13}" type="presOf" srcId="{45CFEDDC-3CA0-402B-9231-3EBCF1FD36E6}" destId="{33935B53-0C2D-4940-B4A2-15FF847BB083}" srcOrd="0" destOrd="0" presId="urn:microsoft.com/office/officeart/2005/8/layout/vList2"/>
    <dgm:cxn modelId="{85BB0FDC-621E-4C18-948E-E2AFB6A665A5}" srcId="{65081F84-F5AA-4FEF-8CFD-7B0933887A09}" destId="{D97B3352-6991-4FAD-B7A1-78FCAFD981FE}" srcOrd="1" destOrd="0" parTransId="{975E7FB2-C430-40F8-BE62-6BB9416F0E1B}" sibTransId="{319AB59F-1CB6-437D-AE5F-65543366DF48}"/>
    <dgm:cxn modelId="{C9D4BBE2-104A-47DC-A78E-151A08D1B627}" type="presOf" srcId="{D97B3352-6991-4FAD-B7A1-78FCAFD981FE}" destId="{F87A4045-F7F2-4955-93F8-D1E2695A8AE0}" srcOrd="0" destOrd="0" presId="urn:microsoft.com/office/officeart/2005/8/layout/vList2"/>
    <dgm:cxn modelId="{E27FF731-8EB8-46BD-8ACA-6DC8FE90E040}" type="presParOf" srcId="{A3B8D029-08A4-4B0B-B4E2-7C486DF1CA33}" destId="{33935B53-0C2D-4940-B4A2-15FF847BB083}" srcOrd="0" destOrd="0" presId="urn:microsoft.com/office/officeart/2005/8/layout/vList2"/>
    <dgm:cxn modelId="{1D244A6C-33CB-4349-901E-BF298A4AE7FB}" type="presParOf" srcId="{A3B8D029-08A4-4B0B-B4E2-7C486DF1CA33}" destId="{0A6B65C1-5D12-4D5E-8941-6A089441D546}" srcOrd="1" destOrd="0" presId="urn:microsoft.com/office/officeart/2005/8/layout/vList2"/>
    <dgm:cxn modelId="{456638E6-5B79-431A-8847-BBF77DE8B2FF}" type="presParOf" srcId="{A3B8D029-08A4-4B0B-B4E2-7C486DF1CA33}" destId="{F87A4045-F7F2-4955-93F8-D1E2695A8AE0}" srcOrd="2" destOrd="0" presId="urn:microsoft.com/office/officeart/2005/8/layout/vList2"/>
    <dgm:cxn modelId="{F7DEC86A-A97A-4208-A00C-02ECB02C9B9B}" type="presParOf" srcId="{A3B8D029-08A4-4B0B-B4E2-7C486DF1CA33}" destId="{2FDE260E-9074-4FAD-AFF9-418E238F0BD7}" srcOrd="3" destOrd="0" presId="urn:microsoft.com/office/officeart/2005/8/layout/vList2"/>
    <dgm:cxn modelId="{91A0BF93-AE06-4799-B31B-419A744E0A26}" type="presParOf" srcId="{A3B8D029-08A4-4B0B-B4E2-7C486DF1CA33}" destId="{F10C38E2-76AF-4CB2-87AF-B5926B38363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35B53-0C2D-4940-B4A2-15FF847BB083}">
      <dsp:nvSpPr>
        <dsp:cNvPr id="0" name=""/>
        <dsp:cNvSpPr/>
      </dsp:nvSpPr>
      <dsp:spPr>
        <a:xfrm>
          <a:off x="0" y="1144"/>
          <a:ext cx="3297873" cy="8138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>
            <a:solidFill>
              <a:schemeClr val="bg1">
                <a:lumMod val="95000"/>
              </a:schemeClr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"/>
            </a:rPr>
            <a:t>Для педагогов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"/>
            </a:rPr>
            <a:t>Освоение финансовых компетенций в увлекательном формате - без специальной подготовки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 dirty="0"/>
        </a:p>
      </dsp:txBody>
      <dsp:txXfrm>
        <a:off x="39730" y="40874"/>
        <a:ext cx="3218413" cy="734423"/>
      </dsp:txXfrm>
    </dsp:sp>
    <dsp:sp modelId="{F87A4045-F7F2-4955-93F8-D1E2695A8AE0}">
      <dsp:nvSpPr>
        <dsp:cNvPr id="0" name=""/>
        <dsp:cNvSpPr/>
      </dsp:nvSpPr>
      <dsp:spPr>
        <a:xfrm>
          <a:off x="0" y="820772"/>
          <a:ext cx="3297873" cy="8138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dirty="0">
            <a:solidFill>
              <a:srgbClr val="FFFFFF"/>
            </a:solidFill>
            <a:latin typeface="Source Sans 3" pitchFamily="34" charset="0"/>
            <a:ea typeface="Source Sans 3" pitchFamily="34" charset="-122"/>
            <a:cs typeface="Source Sans 3" pitchFamily="34" charset="-12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Для школы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Готовые инструменты встраиваются в привычные процессы: педсоветы, семинары, круглые столы, МО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FFFFFF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rPr>
            <a:t> </a:t>
          </a:r>
        </a:p>
      </dsp:txBody>
      <dsp:txXfrm>
        <a:off x="39730" y="860502"/>
        <a:ext cx="3218413" cy="734423"/>
      </dsp:txXfrm>
    </dsp:sp>
    <dsp:sp modelId="{F10C38E2-76AF-4CB2-87AF-B5926B38363E}">
      <dsp:nvSpPr>
        <dsp:cNvPr id="0" name=""/>
        <dsp:cNvSpPr/>
      </dsp:nvSpPr>
      <dsp:spPr>
        <a:xfrm>
          <a:off x="0" y="1641544"/>
          <a:ext cx="3297873" cy="8138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1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Для учеников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4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</a:rPr>
            <a:t>Педагог освоив кейс передаёт знания ученикам увлекательно и понятно</a:t>
          </a:r>
        </a:p>
      </dsp:txBody>
      <dsp:txXfrm>
        <a:off x="39730" y="1681274"/>
        <a:ext cx="3218413" cy="734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7(499)272-47-5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56279"/>
            <a:ext cx="7306908" cy="918955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практики: </a:t>
            </a:r>
            <a:r>
              <a:rPr lang="ru-RU" dirty="0"/>
              <a:t>просветительские проекты в трудовых коллективах</a:t>
            </a:r>
            <a:endParaRPr lang="ru-RU" sz="1200" dirty="0"/>
          </a:p>
          <a:p>
            <a:r>
              <a:rPr lang="ru-RU" sz="1200" dirty="0"/>
              <a:t>Наименование субъекта:  Московская область</a:t>
            </a:r>
          </a:p>
          <a:p>
            <a:r>
              <a:rPr lang="ru-RU" sz="1200" dirty="0"/>
              <a:t>Автор практики: педагогический коллектив МОУ СОШ «Созвездие» </a:t>
            </a:r>
            <a:r>
              <a:rPr lang="ru-RU" sz="1200" dirty="0" err="1"/>
              <a:t>г.о</a:t>
            </a:r>
            <a:r>
              <a:rPr lang="ru-RU" sz="1200" dirty="0"/>
              <a:t>. Люберцы, </a:t>
            </a:r>
          </a:p>
          <a:p>
            <a:r>
              <a:rPr lang="ru-RU" sz="1200" dirty="0"/>
              <a:t>Контактные данные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:+7(499)272-47-51</a:t>
            </a:r>
            <a:r>
              <a:rPr lang="ru-RU" sz="1200" dirty="0"/>
              <a:t>, </a:t>
            </a:r>
            <a:r>
              <a:rPr lang="en-US" sz="1200" dirty="0"/>
              <a:t>lbrc_sozvezdie@mosreg.ru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45715"/>
            <a:ext cx="6326292" cy="634997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«Игровая интеграция»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7EF958-A1C7-4624-9D97-4E1F7C1940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42" b="10452"/>
          <a:stretch/>
        </p:blipFill>
        <p:spPr>
          <a:xfrm>
            <a:off x="2078447" y="8686"/>
            <a:ext cx="4692732" cy="20657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E9BE9A-18F2-4E4B-9260-BCEA1DF13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33" y="92818"/>
            <a:ext cx="1227484" cy="161536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A1DCEE-F325-4CE9-8413-8D05BB05C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411" y="1440922"/>
            <a:ext cx="2573868" cy="2505567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58EE62-7C97-4168-8850-A80696C3FC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860"/>
          <a:stretch/>
        </p:blipFill>
        <p:spPr>
          <a:xfrm>
            <a:off x="0" y="1"/>
            <a:ext cx="5201920" cy="18472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456722-D83F-419B-BCB4-43B1AAF613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453" b="5975"/>
          <a:stretch/>
        </p:blipFill>
        <p:spPr>
          <a:xfrm>
            <a:off x="3755812" y="-1352629"/>
            <a:ext cx="5154507" cy="1168983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9AAF2E4-A442-4863-A2B9-1F68BF436EE9}"/>
              </a:ext>
            </a:extLst>
          </p:cNvPr>
          <p:cNvSpPr/>
          <p:nvPr/>
        </p:nvSpPr>
        <p:spPr>
          <a:xfrm>
            <a:off x="311574" y="1960758"/>
            <a:ext cx="4436533" cy="1838801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Уникальность проекта «Игровая интеграция»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Предлагается 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системное внедрение игровых форматов финансовой грамотности именно для педагогов – с опорой на реальные жизненные кейсы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и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готовые методические решения по повышению финансовой грамотности.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Педагог не просто получает знания – он осваивает инструменты финансовой грамотности, которые может сразу передать и коллегам-педагогам,</a:t>
            </a:r>
            <a:r>
              <a:rPr kumimoji="0" lang="ru-RU" sz="12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и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ученикам.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05E842-DDCC-4E5B-AB57-42B108B016BF}"/>
              </a:ext>
            </a:extLst>
          </p:cNvPr>
          <p:cNvSpPr txBox="1"/>
          <p:nvPr/>
        </p:nvSpPr>
        <p:spPr>
          <a:xfrm>
            <a:off x="6800426" y="3712760"/>
            <a:ext cx="2032000" cy="13526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«Интеграция»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sym typeface="Helvetica Neue Medium"/>
              </a:rPr>
              <a:t>–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системное внедрение                          игровых форматов в уже существующие процессы педагогического коллектива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2F4E7AC-037B-489B-AD86-91F1C0CD3FF0}"/>
              </a:ext>
            </a:extLst>
          </p:cNvPr>
          <p:cNvSpPr/>
          <p:nvPr/>
        </p:nvSpPr>
        <p:spPr>
          <a:xfrm>
            <a:off x="899002" y="4128167"/>
            <a:ext cx="3672997" cy="408623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Проект дополняет, а не заменяет существующую систему методической работы школы.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DBAE7EB-74FB-4D16-A8D3-89EA7B0C1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059" y="4095872"/>
            <a:ext cx="630944" cy="55805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1A9F908-85D4-4FB4-AA9B-56D7EFF67E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680373" y="4093419"/>
            <a:ext cx="1201967" cy="7124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370D1E-20B8-4D66-96F5-72E5F5976D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647" y="0"/>
            <a:ext cx="1899793" cy="18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AF72730-83E8-49C3-9E0E-070E3368D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670" y="611679"/>
            <a:ext cx="1671245" cy="1671245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68A8C95-6C44-442D-94B1-84F026CC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57" y="68617"/>
            <a:ext cx="4460135" cy="924103"/>
          </a:xfrm>
        </p:spPr>
        <p:txBody>
          <a:bodyPr/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 предусматривает «Интеграцию» - системное внедрение игровых форматов в повышение финансовой грамотности и формирование финансовой культуры педагогов с опорой на реальные жизненные кейсы и готовые методические решения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E7A47B0E-836D-4B45-9997-5AEC37011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556243"/>
              </p:ext>
            </p:extLst>
          </p:nvPr>
        </p:nvGraphicFramePr>
        <p:xfrm>
          <a:off x="232566" y="1184085"/>
          <a:ext cx="3297873" cy="2455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CA5B67E-77D8-4859-BD45-183A1D3E311B}"/>
              </a:ext>
            </a:extLst>
          </p:cNvPr>
          <p:cNvSpPr txBox="1"/>
          <p:nvPr/>
        </p:nvSpPr>
        <p:spPr>
          <a:xfrm>
            <a:off x="5804746" y="497686"/>
            <a:ext cx="3553999" cy="668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Ожидаемые результаты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9A9574-7274-49A4-9A84-04B48027E143}"/>
              </a:ext>
            </a:extLst>
          </p:cNvPr>
          <p:cNvSpPr txBox="1"/>
          <p:nvPr/>
        </p:nvSpPr>
        <p:spPr>
          <a:xfrm>
            <a:off x="4802111" y="2293115"/>
            <a:ext cx="86791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dirty="0"/>
              <a:t>89%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3E9A65-4ADA-4449-9ADD-B1B3A5A81957}"/>
              </a:ext>
            </a:extLst>
          </p:cNvPr>
          <p:cNvSpPr txBox="1"/>
          <p:nvPr/>
        </p:nvSpPr>
        <p:spPr>
          <a:xfrm>
            <a:off x="4476614" y="2635167"/>
            <a:ext cx="1404953" cy="1195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kern="1200" dirty="0">
                <a:solidFill>
                  <a:srgbClr val="FFFFFF"/>
                </a:solidFill>
                <a:latin typeface="Source Sans 3" pitchFamily="34" charset="0"/>
              </a:rPr>
              <a:t>педагогов освоят компетенции</a:t>
            </a:r>
          </a:p>
          <a:p>
            <a:r>
              <a:rPr lang="ru-RU" sz="1200" kern="1200" dirty="0">
                <a:solidFill>
                  <a:srgbClr val="FFFFFF"/>
                </a:solidFill>
                <a:latin typeface="Source Sans 3" pitchFamily="34" charset="0"/>
              </a:rPr>
              <a:t>финансовой грамотности</a:t>
            </a:r>
          </a:p>
          <a:p>
            <a:r>
              <a:rPr lang="ru-RU" dirty="0"/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9945C7-6E8A-4E81-B811-BFEF741FA31B}"/>
              </a:ext>
            </a:extLst>
          </p:cNvPr>
          <p:cNvSpPr txBox="1"/>
          <p:nvPr/>
        </p:nvSpPr>
        <p:spPr>
          <a:xfrm>
            <a:off x="5960532" y="1477235"/>
            <a:ext cx="792479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/>
              <a:t>65</a:t>
            </a:r>
            <a:r>
              <a:rPr lang="ru-RU" sz="2000" dirty="0"/>
              <a:t>0+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C1BAA8-1A94-493D-A5DD-E6722F5F7CF9}"/>
              </a:ext>
            </a:extLst>
          </p:cNvPr>
          <p:cNvSpPr txBox="1"/>
          <p:nvPr/>
        </p:nvSpPr>
        <p:spPr>
          <a:xfrm>
            <a:off x="5766606" y="1877345"/>
            <a:ext cx="1040219" cy="10110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/>
              <a:t>школ внедрят</a:t>
            </a:r>
          </a:p>
          <a:p>
            <a:r>
              <a:rPr lang="ru-RU" sz="1200" dirty="0"/>
              <a:t>проектный</a:t>
            </a:r>
          </a:p>
          <a:p>
            <a:r>
              <a:rPr lang="ru-RU" sz="1200" dirty="0"/>
              <a:t> формат</a:t>
            </a:r>
          </a:p>
          <a:p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5E7865-6B81-4F6E-B037-8549CD3B87FD}"/>
              </a:ext>
            </a:extLst>
          </p:cNvPr>
          <p:cNvSpPr txBox="1"/>
          <p:nvPr/>
        </p:nvSpPr>
        <p:spPr>
          <a:xfrm>
            <a:off x="5745687" y="3790822"/>
            <a:ext cx="1082055" cy="13526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dirty="0"/>
              <a:t>интерактивные </a:t>
            </a:r>
          </a:p>
          <a:p>
            <a:r>
              <a:rPr lang="ru-RU" dirty="0"/>
              <a:t>игры по ФГ на педсоветах </a:t>
            </a:r>
          </a:p>
          <a:p>
            <a:r>
              <a:rPr lang="ru-RU" dirty="0"/>
              <a:t>и семинарах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D0DCB-6033-4B7C-AE19-6CE6151E437F}"/>
              </a:ext>
            </a:extLst>
          </p:cNvPr>
          <p:cNvSpPr txBox="1"/>
          <p:nvPr/>
        </p:nvSpPr>
        <p:spPr>
          <a:xfrm>
            <a:off x="6969707" y="2646118"/>
            <a:ext cx="1057383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dirty="0"/>
              <a:t>300+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C5676A-D6E4-4643-8429-21614F92A201}"/>
              </a:ext>
            </a:extLst>
          </p:cNvPr>
          <p:cNvSpPr txBox="1"/>
          <p:nvPr/>
        </p:nvSpPr>
        <p:spPr>
          <a:xfrm>
            <a:off x="7051358" y="2949099"/>
            <a:ext cx="89408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/>
              <a:t>кейсов</a:t>
            </a:r>
          </a:p>
          <a:p>
            <a:r>
              <a:rPr lang="ru-RU" sz="1200" dirty="0"/>
              <a:t> и игр в банке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8CA5F2E-BD28-47E5-889C-8B064B8FACE4}"/>
              </a:ext>
            </a:extLst>
          </p:cNvPr>
          <p:cNvSpPr txBox="1"/>
          <p:nvPr/>
        </p:nvSpPr>
        <p:spPr>
          <a:xfrm>
            <a:off x="6806825" y="4467161"/>
            <a:ext cx="146303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/>
              <a:t>готовые материалы для тиражирования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9D44B5EB-71E0-48CB-B290-09BAAF11CB7D}"/>
              </a:ext>
            </a:extLst>
          </p:cNvPr>
          <p:cNvSpPr/>
          <p:nvPr/>
        </p:nvSpPr>
        <p:spPr>
          <a:xfrm>
            <a:off x="183969" y="3830879"/>
            <a:ext cx="4279106" cy="1191816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Повышается мотивация педагогов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к просвещению учащихся по финансовой грамотности.  Созданный банк материалов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доступен для масштабирования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 по Московской области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000BE32-D1CD-4C00-A82C-03E6400FA38F}"/>
              </a:ext>
            </a:extLst>
          </p:cNvPr>
          <p:cNvSpPr txBox="1"/>
          <p:nvPr/>
        </p:nvSpPr>
        <p:spPr>
          <a:xfrm>
            <a:off x="4567261" y="4457322"/>
            <a:ext cx="117842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/>
              <a:t>повышение </a:t>
            </a:r>
          </a:p>
          <a:p>
            <a:r>
              <a:rPr lang="ru-RU" sz="1200" dirty="0"/>
              <a:t>финансовой культуры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A929273F-E34A-43EC-8DF8-41E9E666A5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7679" y="3593327"/>
            <a:ext cx="1321593" cy="9244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AAC4C4B-0FC9-4171-9886-357B771A266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50440"/>
          <a:stretch/>
        </p:blipFill>
        <p:spPr>
          <a:xfrm>
            <a:off x="4538030" y="3621887"/>
            <a:ext cx="1227953" cy="650181"/>
          </a:xfrm>
          <a:prstGeom prst="rect">
            <a:avLst/>
          </a:prstGeom>
        </p:spPr>
      </p:pic>
      <p:sp>
        <p:nvSpPr>
          <p:cNvPr id="84" name="Овал 83">
            <a:extLst>
              <a:ext uri="{FF2B5EF4-FFF2-40B4-BE49-F238E27FC236}">
                <a16:creationId xmlns:a16="http://schemas.microsoft.com/office/drawing/2014/main" id="{D29C468D-1554-4F99-8FBE-61ADEE2BDF5C}"/>
              </a:ext>
            </a:extLst>
          </p:cNvPr>
          <p:cNvSpPr/>
          <p:nvPr/>
        </p:nvSpPr>
        <p:spPr>
          <a:xfrm>
            <a:off x="4865221" y="3963198"/>
            <a:ext cx="582506" cy="56062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0650A550-41E8-4D44-8BE8-F961FDC896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2781" y="3943609"/>
            <a:ext cx="562837" cy="562837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C42EB738-4824-448B-80FB-9706D2B47C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4476" y="1114022"/>
            <a:ext cx="1504701" cy="1470504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3C2E7798-EFBF-40A2-8134-86134CD0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70022" y="2516270"/>
            <a:ext cx="1275595" cy="127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0166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508" y="-8176"/>
            <a:ext cx="3276908" cy="36999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Цель и задачи проекта</a:t>
            </a:r>
            <a:br>
              <a:rPr lang="ru-RU" dirty="0"/>
            </a:br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E41D802-94CA-459E-A110-F5A063F41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150" y="239351"/>
            <a:ext cx="2121095" cy="14933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3D91D06-B98B-4F69-BDDA-827F693519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7" t="26894" r="10601" b="19013"/>
          <a:stretch/>
        </p:blipFill>
        <p:spPr>
          <a:xfrm>
            <a:off x="5769813" y="753139"/>
            <a:ext cx="3275230" cy="405372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Прямоугольник: скругленные противолежащие углы 34">
            <a:extLst>
              <a:ext uri="{FF2B5EF4-FFF2-40B4-BE49-F238E27FC236}">
                <a16:creationId xmlns:a16="http://schemas.microsoft.com/office/drawing/2014/main" id="{3E2EC7CA-760E-48E7-9AFC-EEB4FA198148}"/>
              </a:ext>
            </a:extLst>
          </p:cNvPr>
          <p:cNvSpPr/>
          <p:nvPr/>
        </p:nvSpPr>
        <p:spPr>
          <a:xfrm>
            <a:off x="59775" y="1028660"/>
            <a:ext cx="3275229" cy="791706"/>
          </a:xfrm>
          <a:prstGeom prst="round2Diag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/>
            <a:r>
              <a:rPr lang="ru-RU" sz="1200" kern="1200" dirty="0">
                <a:solidFill>
                  <a:schemeClr val="bg1"/>
                </a:solidFill>
                <a:sym typeface="Helvetica Neue Medium"/>
              </a:rPr>
              <a:t>Цель проекта: </a:t>
            </a:r>
            <a:r>
              <a:rPr lang="ru-RU" sz="1200" b="0" kern="1200" dirty="0">
                <a:solidFill>
                  <a:schemeClr val="bg1"/>
                </a:solidFill>
                <a:sym typeface="Helvetica Neue Medium"/>
              </a:rPr>
              <a:t>с</a:t>
            </a:r>
            <a:r>
              <a:rPr lang="ru-RU" sz="1150" b="0" kern="1200" dirty="0">
                <a:solidFill>
                  <a:schemeClr val="bg1"/>
                </a:solidFill>
                <a:sym typeface="Helvetica Neue Medium"/>
              </a:rPr>
              <a:t>формировать устойчивую финансовую культуру педагогических коллективов ОО через внедрение интерактивных форматов обучения</a:t>
            </a:r>
          </a:p>
        </p:txBody>
      </p:sp>
      <p:sp>
        <p:nvSpPr>
          <p:cNvPr id="38" name="Прямоугольник: скругленные противолежащие углы 37">
            <a:extLst>
              <a:ext uri="{FF2B5EF4-FFF2-40B4-BE49-F238E27FC236}">
                <a16:creationId xmlns:a16="http://schemas.microsoft.com/office/drawing/2014/main" id="{51F2CF47-5797-44CC-A980-FE258AD25ABF}"/>
              </a:ext>
            </a:extLst>
          </p:cNvPr>
          <p:cNvSpPr/>
          <p:nvPr/>
        </p:nvSpPr>
        <p:spPr>
          <a:xfrm>
            <a:off x="59775" y="325019"/>
            <a:ext cx="3246906" cy="629960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Целевая аудитория: </a:t>
            </a:r>
            <a:r>
              <a:rPr lang="ru-RU" sz="115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3" pitchFamily="34" charset="0"/>
                <a:sym typeface="Helvetica Neue Medium"/>
              </a:rPr>
              <a:t>педагогические коллективы общеобразовательных организаций</a:t>
            </a:r>
          </a:p>
        </p:txBody>
      </p:sp>
      <p:sp>
        <p:nvSpPr>
          <p:cNvPr id="39" name="Прямоугольник: скругленные противолежащие углы 38">
            <a:extLst>
              <a:ext uri="{FF2B5EF4-FFF2-40B4-BE49-F238E27FC236}">
                <a16:creationId xmlns:a16="http://schemas.microsoft.com/office/drawing/2014/main" id="{25810CB2-0B82-4904-A804-5AF15E886058}"/>
              </a:ext>
            </a:extLst>
          </p:cNvPr>
          <p:cNvSpPr/>
          <p:nvPr/>
        </p:nvSpPr>
        <p:spPr>
          <a:xfrm>
            <a:off x="29887" y="1851370"/>
            <a:ext cx="3335003" cy="3141285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Задачи</a:t>
            </a:r>
          </a:p>
          <a:p>
            <a:pPr marL="171450" marR="0" indent="-17145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1150" b="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Разработать комплект методических материалов: сценарии игр, вопросы для </a:t>
            </a:r>
            <a:r>
              <a:rPr lang="ru-RU" sz="1150" b="0" kern="1200" dirty="0" err="1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квизов</a:t>
            </a:r>
            <a:r>
              <a:rPr lang="ru-RU" sz="1150" b="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, раздаточные материалы, кейсы реальных финансовых ситуаций;</a:t>
            </a:r>
          </a:p>
          <a:p>
            <a:pPr marL="171450" marR="0" indent="-17145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1150" b="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Внедрить интерактивные форматы в систему методической работы школы: педсоветы, семинары, методические объединения;</a:t>
            </a:r>
          </a:p>
          <a:p>
            <a:pPr marL="171450" marR="0" indent="-17145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1150" b="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Отработать навыки принятия финансовых решений на практических кейсах — например, анализ вариантов покупки ноутбука в рассрочку или в кредит;</a:t>
            </a:r>
          </a:p>
          <a:p>
            <a:pPr marL="171450" marR="0" indent="-17145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1150" b="0" kern="1200" dirty="0">
                <a:solidFill>
                  <a:schemeClr val="bg2">
                    <a:lumMod val="50000"/>
                  </a:schemeClr>
                </a:solidFill>
                <a:latin typeface="Source Sans 3" pitchFamily="34" charset="0"/>
                <a:sym typeface="Helvetica Neue Medium"/>
              </a:rPr>
              <a:t>Обеспечить педагогов готовыми инструментами для самостоятельного проведения занятий по финансовой грамотности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09F032C-2928-4C41-9AA7-921FAB33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53" r="2262" b="11733"/>
          <a:stretch/>
        </p:blipFill>
        <p:spPr>
          <a:xfrm>
            <a:off x="3457046" y="1837239"/>
            <a:ext cx="2154845" cy="152289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2A35162-19C7-475D-8985-9B39094C5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140" y="3464690"/>
            <a:ext cx="2128659" cy="152367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241129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BFE691-407D-4B8B-A529-65A2A50586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6" t="37136" r="26741" b="26518"/>
          <a:stretch/>
        </p:blipFill>
        <p:spPr>
          <a:xfrm>
            <a:off x="4158827" y="1815253"/>
            <a:ext cx="3912245" cy="193482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" y="443883"/>
            <a:ext cx="3679213" cy="458717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E98AA1F2-267E-4901-9D07-B5C2EAE34497}"/>
              </a:ext>
            </a:extLst>
          </p:cNvPr>
          <p:cNvSpPr/>
          <p:nvPr/>
        </p:nvSpPr>
        <p:spPr>
          <a:xfrm>
            <a:off x="4868576" y="25601"/>
            <a:ext cx="2633536" cy="732115"/>
          </a:xfrm>
          <a:prstGeom prst="round2Diag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000" kern="1200" dirty="0">
                <a:solidFill>
                  <a:srgbClr val="FFFFFF"/>
                </a:solidFill>
                <a:latin typeface="Source Sans 3" pitchFamily="34" charset="0"/>
              </a:rPr>
              <a:t>Деловые и настольные игры</a:t>
            </a:r>
          </a:p>
          <a:p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Сценарии для педсоветов и семинаров: отработка финансовых решений в безопасной игровой среде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2C040E8F-0016-4B41-8533-FC1D192279D2}"/>
              </a:ext>
            </a:extLst>
          </p:cNvPr>
          <p:cNvSpPr/>
          <p:nvPr/>
        </p:nvSpPr>
        <p:spPr>
          <a:xfrm>
            <a:off x="4868576" y="794017"/>
            <a:ext cx="2633536" cy="732115"/>
          </a:xfrm>
          <a:prstGeom prst="round2Diag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000" kern="1200" dirty="0">
                <a:solidFill>
                  <a:srgbClr val="FFFFFF"/>
                </a:solidFill>
                <a:latin typeface="Source Sans 3" pitchFamily="34" charset="0"/>
              </a:rPr>
              <a:t>Финансовые </a:t>
            </a:r>
            <a:r>
              <a:rPr lang="ru-RU" sz="1000" kern="1200" dirty="0" err="1">
                <a:solidFill>
                  <a:srgbClr val="FFFFFF"/>
                </a:solidFill>
                <a:latin typeface="Source Sans 3" pitchFamily="34" charset="0"/>
              </a:rPr>
              <a:t>квизы</a:t>
            </a:r>
            <a:endParaRPr lang="ru-RU" sz="1000" kern="1200" dirty="0">
              <a:solidFill>
                <a:srgbClr val="FFFFFF"/>
              </a:solidFill>
              <a:latin typeface="Source Sans 3" pitchFamily="34" charset="0"/>
            </a:endParaRPr>
          </a:p>
          <a:p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Вопросы по бюджету, налогам, кредитам – для вовлечения всего коллектива в процесс обучения</a:t>
            </a:r>
          </a:p>
        </p:txBody>
      </p:sp>
      <p:sp>
        <p:nvSpPr>
          <p:cNvPr id="15" name="Прямоугольник: скругленные противолежащие углы 14">
            <a:extLst>
              <a:ext uri="{FF2B5EF4-FFF2-40B4-BE49-F238E27FC236}">
                <a16:creationId xmlns:a16="http://schemas.microsoft.com/office/drawing/2014/main" id="{A5BE843E-4340-49AD-9224-18F39B9AC4D9}"/>
              </a:ext>
            </a:extLst>
          </p:cNvPr>
          <p:cNvSpPr/>
          <p:nvPr/>
        </p:nvSpPr>
        <p:spPr>
          <a:xfrm>
            <a:off x="3860799" y="4075503"/>
            <a:ext cx="2592549" cy="732115"/>
          </a:xfrm>
          <a:prstGeom prst="round2Diag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000" kern="1200" dirty="0">
                <a:solidFill>
                  <a:srgbClr val="FFFFFF"/>
                </a:solidFill>
                <a:latin typeface="Source Sans 3" pitchFamily="34" charset="0"/>
              </a:rPr>
              <a:t>Практические кейсы</a:t>
            </a:r>
          </a:p>
          <a:p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Реальные ситуации: например, рассрочка </a:t>
            </a:r>
            <a:r>
              <a:rPr lang="en-US" sz="1100" b="0" kern="1200" dirty="0">
                <a:solidFill>
                  <a:srgbClr val="FFFFFF"/>
                </a:solidFill>
                <a:latin typeface="Source Sans 3" pitchFamily="34" charset="0"/>
              </a:rPr>
              <a:t>/</a:t>
            </a:r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 кредит при покупке – </a:t>
            </a:r>
            <a:endParaRPr lang="en-US" sz="1100" b="0" kern="1200" dirty="0">
              <a:solidFill>
                <a:srgbClr val="FFFFFF"/>
              </a:solidFill>
              <a:latin typeface="Source Sans 3" pitchFamily="34" charset="0"/>
            </a:endParaRPr>
          </a:p>
          <a:p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с разбором выгод и рисков</a:t>
            </a:r>
          </a:p>
        </p:txBody>
      </p:sp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93E34995-83B9-4BD6-BC90-F8C223C70BA3}"/>
              </a:ext>
            </a:extLst>
          </p:cNvPr>
          <p:cNvSpPr/>
          <p:nvPr/>
        </p:nvSpPr>
        <p:spPr>
          <a:xfrm>
            <a:off x="6502748" y="4063450"/>
            <a:ext cx="2592549" cy="732115"/>
          </a:xfrm>
          <a:prstGeom prst="round2Diag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000" kern="1200" dirty="0">
                <a:solidFill>
                  <a:srgbClr val="FFFFFF"/>
                </a:solidFill>
                <a:latin typeface="Source Sans 3" pitchFamily="34" charset="0"/>
              </a:rPr>
              <a:t>Готовые раздаточные материалы</a:t>
            </a:r>
          </a:p>
          <a:p>
            <a:r>
              <a:rPr lang="ru-RU" sz="1100" b="0" kern="1200" dirty="0">
                <a:solidFill>
                  <a:srgbClr val="FFFFFF"/>
                </a:solidFill>
                <a:latin typeface="Source Sans 3" pitchFamily="34" charset="0"/>
              </a:rPr>
              <a:t>Сценарии, инструкции, шаблоны – всё, что нужно учителю для самостоятельного проведения занятий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B4D413A-B581-4EDE-BE76-6D8A8285B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473" y="2069052"/>
            <a:ext cx="1565273" cy="15936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Заголовок 20">
            <a:extLst>
              <a:ext uri="{FF2B5EF4-FFF2-40B4-BE49-F238E27FC236}">
                <a16:creationId xmlns:a16="http://schemas.microsoft.com/office/drawing/2014/main" id="{16CAA758-F5E4-4026-9362-3E1C1AF5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86" y="41786"/>
            <a:ext cx="3547026" cy="682727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Инструменты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A9DBB3-4C78-4F48-B8FD-3ADBC56886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3" r="-1" b="12662"/>
          <a:stretch/>
        </p:blipFill>
        <p:spPr>
          <a:xfrm>
            <a:off x="6868919" y="650240"/>
            <a:ext cx="2275081" cy="428700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528AF6E-7DF9-411E-996F-23D862713C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t="1383" r="51353" b="11279"/>
          <a:stretch/>
        </p:blipFill>
        <p:spPr>
          <a:xfrm>
            <a:off x="7091" y="650240"/>
            <a:ext cx="2238947" cy="43537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38"/>
            <a:ext cx="9144000" cy="36191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Эффект от реализации проекта</a:t>
            </a: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18219262-33CF-429A-9109-4F301E80C485}"/>
              </a:ext>
            </a:extLst>
          </p:cNvPr>
          <p:cNvSpPr/>
          <p:nvPr/>
        </p:nvSpPr>
        <p:spPr>
          <a:xfrm>
            <a:off x="2238947" y="1934219"/>
            <a:ext cx="4629897" cy="783193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Органичное интегрирование увлекательных форматов</a:t>
            </a:r>
          </a:p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 в текущую работу повышает интерес к проекту </a:t>
            </a:r>
          </a:p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 и позволяет повысить финансовую грамотность</a:t>
            </a:r>
          </a:p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 и финансовую культуру педагогов</a:t>
            </a:r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C1992DEE-27D2-44A8-98EA-1CDC5BEC1C05}"/>
              </a:ext>
            </a:extLst>
          </p:cNvPr>
          <p:cNvSpPr/>
          <p:nvPr/>
        </p:nvSpPr>
        <p:spPr>
          <a:xfrm>
            <a:off x="2216993" y="2788113"/>
            <a:ext cx="4673803" cy="561856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100" b="0" dirty="0">
                <a:solidFill>
                  <a:schemeClr val="bg2">
                    <a:lumMod val="50000"/>
                  </a:schemeClr>
                </a:solidFill>
              </a:rPr>
              <a:t>Педагоги осваивают финансовую грамотность в действии, затем передают эти навыки ученикам, родительскому сообществу </a:t>
            </a:r>
          </a:p>
          <a:p>
            <a:r>
              <a:rPr lang="ru-RU" sz="1100" b="0" dirty="0">
                <a:solidFill>
                  <a:schemeClr val="bg2">
                    <a:lumMod val="50000"/>
                  </a:schemeClr>
                </a:solidFill>
              </a:rPr>
              <a:t>за счёт активного приобщения к игровых сессиям</a:t>
            </a:r>
            <a:endParaRPr lang="ru-RU" sz="1100" b="0" kern="1200" dirty="0">
              <a:solidFill>
                <a:schemeClr val="bg2">
                  <a:lumMod val="50000"/>
                </a:schemeClr>
              </a:solidFill>
              <a:latin typeface="Source Sans 3" pitchFamily="34" charset="0"/>
              <a:sym typeface="Helvetica Neue Medium"/>
            </a:endParaRPr>
          </a:p>
        </p:txBody>
      </p:sp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126C9A70-E3AD-4828-A6C6-7FE104C1EA88}"/>
              </a:ext>
            </a:extLst>
          </p:cNvPr>
          <p:cNvSpPr/>
          <p:nvPr/>
        </p:nvSpPr>
        <p:spPr>
          <a:xfrm>
            <a:off x="2217070" y="3433555"/>
            <a:ext cx="4687984" cy="561856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100" b="0" dirty="0">
                <a:solidFill>
                  <a:schemeClr val="bg2">
                    <a:lumMod val="50000"/>
                  </a:schemeClr>
                </a:solidFill>
              </a:rPr>
              <a:t>Готовые материалы: разработка всех участников проекта</a:t>
            </a:r>
          </a:p>
          <a:p>
            <a:r>
              <a:rPr lang="ru-RU" sz="1100" b="0" dirty="0">
                <a:solidFill>
                  <a:schemeClr val="bg2">
                    <a:lumMod val="50000"/>
                  </a:schemeClr>
                </a:solidFill>
              </a:rPr>
              <a:t>Игровая форма – отработка навыков на реальных ситуациях</a:t>
            </a:r>
          </a:p>
          <a:p>
            <a:r>
              <a:rPr lang="ru-RU" sz="1100" b="0" dirty="0">
                <a:solidFill>
                  <a:schemeClr val="bg2">
                    <a:lumMod val="50000"/>
                  </a:schemeClr>
                </a:solidFill>
              </a:rPr>
              <a:t>Системный подход – с устойчивым результатом</a:t>
            </a:r>
          </a:p>
        </p:txBody>
      </p:sp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1640255D-5459-44AC-9A1C-41F8F7B9BD15}"/>
              </a:ext>
            </a:extLst>
          </p:cNvPr>
          <p:cNvSpPr/>
          <p:nvPr/>
        </p:nvSpPr>
        <p:spPr>
          <a:xfrm>
            <a:off x="2191875" y="4077360"/>
            <a:ext cx="4724038" cy="978991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Педагоги осваивают устойчивые компетенции в сфере финансовой грамотности: уверенно ориентируются в ключевых понятиях:</a:t>
            </a:r>
          </a:p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 бюджет, кредит, налоги, сбережения, страхование, пенсионное обеспечение, риски и финансовая безопасность, инвестиции, защита прав потребителей</a:t>
            </a:r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CBD6F278-614A-4E42-A9B3-4426FED0A489}"/>
              </a:ext>
            </a:extLst>
          </p:cNvPr>
          <p:cNvSpPr/>
          <p:nvPr/>
        </p:nvSpPr>
        <p:spPr>
          <a:xfrm>
            <a:off x="2253126" y="477991"/>
            <a:ext cx="4637746" cy="391597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/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Проект реализуется в педагогических трудовых коллективах Московской области с начала 2026 года</a:t>
            </a:r>
            <a:endParaRPr lang="ru-RU" sz="1150" b="0" kern="1200" dirty="0">
              <a:solidFill>
                <a:schemeClr val="bg2">
                  <a:lumMod val="50000"/>
                </a:schemeClr>
              </a:solidFill>
              <a:latin typeface="Source Sans 3" pitchFamily="34" charset="0"/>
              <a:sym typeface="Helvetica Neue Medium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E0782209-31B6-4C37-91C6-FB5773BD83B4}"/>
              </a:ext>
            </a:extLst>
          </p:cNvPr>
          <p:cNvSpPr/>
          <p:nvPr/>
        </p:nvSpPr>
        <p:spPr>
          <a:xfrm>
            <a:off x="2260215" y="962902"/>
            <a:ext cx="4637747" cy="391597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/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В 1 квартале 2026 г года к проекту присоединились более</a:t>
            </a:r>
          </a:p>
          <a:p>
            <a:pPr defTabSz="825500"/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 100 работников образовательных организаций региона</a:t>
            </a:r>
            <a:endParaRPr lang="ru-RU" sz="1150" b="0" kern="1200" dirty="0">
              <a:solidFill>
                <a:schemeClr val="bg2">
                  <a:lumMod val="50000"/>
                </a:schemeClr>
              </a:solidFill>
              <a:latin typeface="Source Sans 3" pitchFamily="34" charset="0"/>
              <a:sym typeface="Helvetica Neue Medium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F1EC5471-B6BD-4361-8A66-11B54AA35525}"/>
              </a:ext>
            </a:extLst>
          </p:cNvPr>
          <p:cNvSpPr/>
          <p:nvPr/>
        </p:nvSpPr>
        <p:spPr>
          <a:xfrm>
            <a:off x="2238947" y="1459153"/>
            <a:ext cx="4637746" cy="391597"/>
          </a:xfrm>
          <a:prstGeom prst="round2DiagRect">
            <a:avLst/>
          </a:prstGeom>
          <a:solidFill>
            <a:schemeClr val="bg1"/>
          </a:solidFill>
          <a:ln w="28575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r>
              <a:rPr lang="ru-RU" sz="1150" b="0" dirty="0">
                <a:solidFill>
                  <a:schemeClr val="bg2">
                    <a:lumMod val="50000"/>
                  </a:schemeClr>
                </a:solidFill>
              </a:rPr>
              <a:t>Через участников проекта распространяются методики проведения просветительских мероприятий в игровом формате</a:t>
            </a:r>
            <a:endParaRPr lang="ru-RU" sz="1150" b="0" kern="1200" dirty="0">
              <a:solidFill>
                <a:schemeClr val="bg2">
                  <a:lumMod val="50000"/>
                </a:schemeClr>
              </a:solidFill>
              <a:latin typeface="Source Sans 3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575</Words>
  <Application>Microsoft Office PowerPoint</Application>
  <PresentationFormat>Экран (16:9)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Proxima Nova Rg</vt:lpstr>
      <vt:lpstr>Source Sans 3</vt:lpstr>
      <vt:lpstr>Wingdings</vt:lpstr>
      <vt:lpstr>White</vt:lpstr>
      <vt:lpstr>«Игровая интеграция»</vt:lpstr>
      <vt:lpstr>Презентация PowerPoint</vt:lpstr>
      <vt:lpstr>Проект предусматривает «Интеграцию» - системное внедрение игровых форматов в повышение финансовой грамотности и формирование финансовой культуры педагогов с опорой на реальные жизненные кейсы и готовые методические решения </vt:lpstr>
      <vt:lpstr>Цель и задачи проекта </vt:lpstr>
      <vt:lpstr>Инструменты проекта</vt:lpstr>
      <vt:lpstr>Эффект от реализации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Вера</cp:lastModifiedBy>
  <cp:revision>134</cp:revision>
  <cp:lastPrinted>2026-03-26T14:26:31Z</cp:lastPrinted>
  <dcterms:modified xsi:type="dcterms:W3CDTF">2026-06-11T11:55:10Z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