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86" d="100"/>
          <a:sy n="86" d="100"/>
        </p:scale>
        <p:origin x="96" y="624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AAFCB-D8D9-47CE-AC1E-5681595DAD1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593409E3-303B-40D4-AF34-4DE19B8FB1CF}">
      <dgm:prSet phldrT="[Текст]"/>
      <dgm:spPr/>
      <dgm:t>
        <a:bodyPr/>
        <a:lstStyle/>
        <a:p>
          <a:r>
            <a:rPr lang="ru-RU" dirty="0" smtClean="0"/>
            <a:t>Трудовые коллективы</a:t>
          </a:r>
          <a:endParaRPr lang="ru-RU" dirty="0"/>
        </a:p>
      </dgm:t>
    </dgm:pt>
    <dgm:pt modelId="{6B06E4F6-2145-4426-B4E8-66C6AC82EFF1}" type="parTrans" cxnId="{99C45857-3ED8-4373-9117-B66DA9DA5991}">
      <dgm:prSet/>
      <dgm:spPr/>
      <dgm:t>
        <a:bodyPr/>
        <a:lstStyle/>
        <a:p>
          <a:endParaRPr lang="ru-RU"/>
        </a:p>
      </dgm:t>
    </dgm:pt>
    <dgm:pt modelId="{DE4A8DCE-81A9-40E8-815D-F5FA46199962}" type="sibTrans" cxnId="{99C45857-3ED8-4373-9117-B66DA9DA5991}">
      <dgm:prSet/>
      <dgm:spPr/>
      <dgm:t>
        <a:bodyPr/>
        <a:lstStyle/>
        <a:p>
          <a:endParaRPr lang="ru-RU"/>
        </a:p>
      </dgm:t>
    </dgm:pt>
    <dgm:pt modelId="{DC7D3011-7651-41AD-9098-C782E226AF0A}">
      <dgm:prSet phldrT="[Текст]"/>
      <dgm:spPr/>
      <dgm:t>
        <a:bodyPr/>
        <a:lstStyle/>
        <a:p>
          <a:r>
            <a:rPr lang="ru-RU" dirty="0" smtClean="0"/>
            <a:t>Взрослое население и пенсионеры</a:t>
          </a:r>
          <a:endParaRPr lang="ru-RU" dirty="0"/>
        </a:p>
      </dgm:t>
    </dgm:pt>
    <dgm:pt modelId="{7EC39CF2-3928-4426-B58C-2C4F48AB34F9}" type="parTrans" cxnId="{7811D874-ACE7-4121-985A-4E9B7E047DCC}">
      <dgm:prSet/>
      <dgm:spPr/>
      <dgm:t>
        <a:bodyPr/>
        <a:lstStyle/>
        <a:p>
          <a:endParaRPr lang="ru-RU"/>
        </a:p>
      </dgm:t>
    </dgm:pt>
    <dgm:pt modelId="{DED2E01D-6004-4A81-8759-216035710C1E}" type="sibTrans" cxnId="{7811D874-ACE7-4121-985A-4E9B7E047DCC}">
      <dgm:prSet/>
      <dgm:spPr/>
      <dgm:t>
        <a:bodyPr/>
        <a:lstStyle/>
        <a:p>
          <a:endParaRPr lang="ru-RU"/>
        </a:p>
      </dgm:t>
    </dgm:pt>
    <dgm:pt modelId="{E193C15C-E109-42A7-A21D-36C13590176E}">
      <dgm:prSet phldrT="[Текст]"/>
      <dgm:spPr/>
      <dgm:t>
        <a:bodyPr/>
        <a:lstStyle/>
        <a:p>
          <a:r>
            <a:rPr lang="ru-RU" dirty="0" smtClean="0"/>
            <a:t>Школьники и студенты СПО и вузов</a:t>
          </a:r>
          <a:endParaRPr lang="ru-RU" dirty="0"/>
        </a:p>
      </dgm:t>
    </dgm:pt>
    <dgm:pt modelId="{C8B3AC2F-0D8B-4016-848B-FD2BBE40CF29}" type="parTrans" cxnId="{AD046882-0E16-486B-8CEB-390AD9E465D7}">
      <dgm:prSet/>
      <dgm:spPr/>
      <dgm:t>
        <a:bodyPr/>
        <a:lstStyle/>
        <a:p>
          <a:endParaRPr lang="ru-RU"/>
        </a:p>
      </dgm:t>
    </dgm:pt>
    <dgm:pt modelId="{789D7637-9691-43E6-BAB8-120F9C1A9AAE}" type="sibTrans" cxnId="{AD046882-0E16-486B-8CEB-390AD9E465D7}">
      <dgm:prSet/>
      <dgm:spPr/>
      <dgm:t>
        <a:bodyPr/>
        <a:lstStyle/>
        <a:p>
          <a:endParaRPr lang="ru-RU"/>
        </a:p>
      </dgm:t>
    </dgm:pt>
    <dgm:pt modelId="{3580D41B-D4C9-4713-9408-928EB7B2784D}" type="pres">
      <dgm:prSet presAssocID="{427AAFCB-D8D9-47CE-AC1E-5681595DAD1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3B96FDE-53C7-44D7-92E5-7BFB0F12D4F8}" type="pres">
      <dgm:prSet presAssocID="{593409E3-303B-40D4-AF34-4DE19B8FB1CF}" presName="gear1" presStyleLbl="node1" presStyleIdx="0" presStyleCnt="3" custLinFactNeighborX="59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16D78-C028-4B98-9349-14F0E217DC66}" type="pres">
      <dgm:prSet presAssocID="{593409E3-303B-40D4-AF34-4DE19B8FB1CF}" presName="gear1srcNode" presStyleLbl="node1" presStyleIdx="0" presStyleCnt="3"/>
      <dgm:spPr/>
      <dgm:t>
        <a:bodyPr/>
        <a:lstStyle/>
        <a:p>
          <a:endParaRPr lang="ru-RU"/>
        </a:p>
      </dgm:t>
    </dgm:pt>
    <dgm:pt modelId="{0D8E2958-197E-41E9-9385-A5CDA57092B2}" type="pres">
      <dgm:prSet presAssocID="{593409E3-303B-40D4-AF34-4DE19B8FB1CF}" presName="gear1dstNode" presStyleLbl="node1" presStyleIdx="0" presStyleCnt="3"/>
      <dgm:spPr/>
      <dgm:t>
        <a:bodyPr/>
        <a:lstStyle/>
        <a:p>
          <a:endParaRPr lang="ru-RU"/>
        </a:p>
      </dgm:t>
    </dgm:pt>
    <dgm:pt modelId="{F2476559-8AD9-4E80-BCEF-2046AC57E5C6}" type="pres">
      <dgm:prSet presAssocID="{DC7D3011-7651-41AD-9098-C782E226AF0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7904B-62B9-4A7D-A82D-A21516C354C4}" type="pres">
      <dgm:prSet presAssocID="{DC7D3011-7651-41AD-9098-C782E226AF0A}" presName="gear2srcNode" presStyleLbl="node1" presStyleIdx="1" presStyleCnt="3"/>
      <dgm:spPr/>
      <dgm:t>
        <a:bodyPr/>
        <a:lstStyle/>
        <a:p>
          <a:endParaRPr lang="ru-RU"/>
        </a:p>
      </dgm:t>
    </dgm:pt>
    <dgm:pt modelId="{92DB5412-4F76-49DB-8DA4-93A899A145B0}" type="pres">
      <dgm:prSet presAssocID="{DC7D3011-7651-41AD-9098-C782E226AF0A}" presName="gear2dstNode" presStyleLbl="node1" presStyleIdx="1" presStyleCnt="3"/>
      <dgm:spPr/>
      <dgm:t>
        <a:bodyPr/>
        <a:lstStyle/>
        <a:p>
          <a:endParaRPr lang="ru-RU"/>
        </a:p>
      </dgm:t>
    </dgm:pt>
    <dgm:pt modelId="{8899F744-C6B9-4974-8287-B40CADDD4599}" type="pres">
      <dgm:prSet presAssocID="{E193C15C-E109-42A7-A21D-36C13590176E}" presName="gear3" presStyleLbl="node1" presStyleIdx="2" presStyleCnt="3"/>
      <dgm:spPr/>
      <dgm:t>
        <a:bodyPr/>
        <a:lstStyle/>
        <a:p>
          <a:endParaRPr lang="ru-RU"/>
        </a:p>
      </dgm:t>
    </dgm:pt>
    <dgm:pt modelId="{89852735-54CA-45E1-BA75-907F2C812193}" type="pres">
      <dgm:prSet presAssocID="{E193C15C-E109-42A7-A21D-36C13590176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02B6E-11A5-4E4E-AC2E-603AF872D378}" type="pres">
      <dgm:prSet presAssocID="{E193C15C-E109-42A7-A21D-36C13590176E}" presName="gear3srcNode" presStyleLbl="node1" presStyleIdx="2" presStyleCnt="3"/>
      <dgm:spPr/>
      <dgm:t>
        <a:bodyPr/>
        <a:lstStyle/>
        <a:p>
          <a:endParaRPr lang="ru-RU"/>
        </a:p>
      </dgm:t>
    </dgm:pt>
    <dgm:pt modelId="{ECA859D6-93B6-40BF-AC3C-13E9B3564863}" type="pres">
      <dgm:prSet presAssocID="{E193C15C-E109-42A7-A21D-36C13590176E}" presName="gear3dstNode" presStyleLbl="node1" presStyleIdx="2" presStyleCnt="3"/>
      <dgm:spPr/>
      <dgm:t>
        <a:bodyPr/>
        <a:lstStyle/>
        <a:p>
          <a:endParaRPr lang="ru-RU"/>
        </a:p>
      </dgm:t>
    </dgm:pt>
    <dgm:pt modelId="{0CC3BE22-2F8D-4555-8660-F79F482034D9}" type="pres">
      <dgm:prSet presAssocID="{DE4A8DCE-81A9-40E8-815D-F5FA46199962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659E2EBC-0D33-4E44-8D97-C0A4DD42F5F3}" type="pres">
      <dgm:prSet presAssocID="{DED2E01D-6004-4A81-8759-216035710C1E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34ED916D-943D-40A1-BAE0-DEA0444D30BE}" type="pres">
      <dgm:prSet presAssocID="{789D7637-9691-43E6-BAB8-120F9C1A9AAE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3951211-7392-4F66-B693-CF056F80A222}" type="presOf" srcId="{DE4A8DCE-81A9-40E8-815D-F5FA46199962}" destId="{0CC3BE22-2F8D-4555-8660-F79F482034D9}" srcOrd="0" destOrd="0" presId="urn:microsoft.com/office/officeart/2005/8/layout/gear1"/>
    <dgm:cxn modelId="{127C25C6-A9D6-4947-8D4E-4613B3904C4E}" type="presOf" srcId="{DC7D3011-7651-41AD-9098-C782E226AF0A}" destId="{F2476559-8AD9-4E80-BCEF-2046AC57E5C6}" srcOrd="0" destOrd="0" presId="urn:microsoft.com/office/officeart/2005/8/layout/gear1"/>
    <dgm:cxn modelId="{B331E440-AFE0-4F40-8C00-C4730C1F193C}" type="presOf" srcId="{DC7D3011-7651-41AD-9098-C782E226AF0A}" destId="{4487904B-62B9-4A7D-A82D-A21516C354C4}" srcOrd="1" destOrd="0" presId="urn:microsoft.com/office/officeart/2005/8/layout/gear1"/>
    <dgm:cxn modelId="{A45854BC-FF25-4E47-B807-7D6A0DAAE02B}" type="presOf" srcId="{DC7D3011-7651-41AD-9098-C782E226AF0A}" destId="{92DB5412-4F76-49DB-8DA4-93A899A145B0}" srcOrd="2" destOrd="0" presId="urn:microsoft.com/office/officeart/2005/8/layout/gear1"/>
    <dgm:cxn modelId="{1126B156-8467-464A-99B1-BF5CE34E1137}" type="presOf" srcId="{789D7637-9691-43E6-BAB8-120F9C1A9AAE}" destId="{34ED916D-943D-40A1-BAE0-DEA0444D30BE}" srcOrd="0" destOrd="0" presId="urn:microsoft.com/office/officeart/2005/8/layout/gear1"/>
    <dgm:cxn modelId="{F73CDAC9-2C6F-4D34-BA0D-4327C82BAEB8}" type="presOf" srcId="{E193C15C-E109-42A7-A21D-36C13590176E}" destId="{8899F744-C6B9-4974-8287-B40CADDD4599}" srcOrd="0" destOrd="0" presId="urn:microsoft.com/office/officeart/2005/8/layout/gear1"/>
    <dgm:cxn modelId="{8E20526E-A633-494C-BFF0-3549492A31D6}" type="presOf" srcId="{E193C15C-E109-42A7-A21D-36C13590176E}" destId="{89852735-54CA-45E1-BA75-907F2C812193}" srcOrd="1" destOrd="0" presId="urn:microsoft.com/office/officeart/2005/8/layout/gear1"/>
    <dgm:cxn modelId="{C4BA7B5E-CA2A-4349-9E93-A6E803E8F533}" type="presOf" srcId="{E193C15C-E109-42A7-A21D-36C13590176E}" destId="{ECA859D6-93B6-40BF-AC3C-13E9B3564863}" srcOrd="3" destOrd="0" presId="urn:microsoft.com/office/officeart/2005/8/layout/gear1"/>
    <dgm:cxn modelId="{A6213D2B-3F03-4EE3-8997-9F10608FB5CB}" type="presOf" srcId="{427AAFCB-D8D9-47CE-AC1E-5681595DAD1F}" destId="{3580D41B-D4C9-4713-9408-928EB7B2784D}" srcOrd="0" destOrd="0" presId="urn:microsoft.com/office/officeart/2005/8/layout/gear1"/>
    <dgm:cxn modelId="{AD046882-0E16-486B-8CEB-390AD9E465D7}" srcId="{427AAFCB-D8D9-47CE-AC1E-5681595DAD1F}" destId="{E193C15C-E109-42A7-A21D-36C13590176E}" srcOrd="2" destOrd="0" parTransId="{C8B3AC2F-0D8B-4016-848B-FD2BBE40CF29}" sibTransId="{789D7637-9691-43E6-BAB8-120F9C1A9AAE}"/>
    <dgm:cxn modelId="{D6B19F60-0B79-4413-8720-147C2B259121}" type="presOf" srcId="{E193C15C-E109-42A7-A21D-36C13590176E}" destId="{0D202B6E-11A5-4E4E-AC2E-603AF872D378}" srcOrd="2" destOrd="0" presId="urn:microsoft.com/office/officeart/2005/8/layout/gear1"/>
    <dgm:cxn modelId="{199347F9-A95B-48E6-83DF-D7A409255C87}" type="presOf" srcId="{DED2E01D-6004-4A81-8759-216035710C1E}" destId="{659E2EBC-0D33-4E44-8D97-C0A4DD42F5F3}" srcOrd="0" destOrd="0" presId="urn:microsoft.com/office/officeart/2005/8/layout/gear1"/>
    <dgm:cxn modelId="{99C45857-3ED8-4373-9117-B66DA9DA5991}" srcId="{427AAFCB-D8D9-47CE-AC1E-5681595DAD1F}" destId="{593409E3-303B-40D4-AF34-4DE19B8FB1CF}" srcOrd="0" destOrd="0" parTransId="{6B06E4F6-2145-4426-B4E8-66C6AC82EFF1}" sibTransId="{DE4A8DCE-81A9-40E8-815D-F5FA46199962}"/>
    <dgm:cxn modelId="{791C11BF-1996-43B0-A8F3-2BC96AAD38D2}" type="presOf" srcId="{593409E3-303B-40D4-AF34-4DE19B8FB1CF}" destId="{93B96FDE-53C7-44D7-92E5-7BFB0F12D4F8}" srcOrd="0" destOrd="0" presId="urn:microsoft.com/office/officeart/2005/8/layout/gear1"/>
    <dgm:cxn modelId="{A68123BA-EDED-44D1-A6A0-438EB809453E}" type="presOf" srcId="{593409E3-303B-40D4-AF34-4DE19B8FB1CF}" destId="{0D8E2958-197E-41E9-9385-A5CDA57092B2}" srcOrd="2" destOrd="0" presId="urn:microsoft.com/office/officeart/2005/8/layout/gear1"/>
    <dgm:cxn modelId="{7811D874-ACE7-4121-985A-4E9B7E047DCC}" srcId="{427AAFCB-D8D9-47CE-AC1E-5681595DAD1F}" destId="{DC7D3011-7651-41AD-9098-C782E226AF0A}" srcOrd="1" destOrd="0" parTransId="{7EC39CF2-3928-4426-B58C-2C4F48AB34F9}" sibTransId="{DED2E01D-6004-4A81-8759-216035710C1E}"/>
    <dgm:cxn modelId="{378E5554-8209-4D88-A17B-40A7BD54FCD4}" type="presOf" srcId="{593409E3-303B-40D4-AF34-4DE19B8FB1CF}" destId="{F3616D78-C028-4B98-9349-14F0E217DC66}" srcOrd="1" destOrd="0" presId="urn:microsoft.com/office/officeart/2005/8/layout/gear1"/>
    <dgm:cxn modelId="{B5CDFA8F-F192-4164-8344-B65AAA6D8638}" type="presParOf" srcId="{3580D41B-D4C9-4713-9408-928EB7B2784D}" destId="{93B96FDE-53C7-44D7-92E5-7BFB0F12D4F8}" srcOrd="0" destOrd="0" presId="urn:microsoft.com/office/officeart/2005/8/layout/gear1"/>
    <dgm:cxn modelId="{4535F333-488B-4E30-B28A-C4D79DABC77F}" type="presParOf" srcId="{3580D41B-D4C9-4713-9408-928EB7B2784D}" destId="{F3616D78-C028-4B98-9349-14F0E217DC66}" srcOrd="1" destOrd="0" presId="urn:microsoft.com/office/officeart/2005/8/layout/gear1"/>
    <dgm:cxn modelId="{7DE6AABC-E92D-4F64-909D-2260BEB8AD84}" type="presParOf" srcId="{3580D41B-D4C9-4713-9408-928EB7B2784D}" destId="{0D8E2958-197E-41E9-9385-A5CDA57092B2}" srcOrd="2" destOrd="0" presId="urn:microsoft.com/office/officeart/2005/8/layout/gear1"/>
    <dgm:cxn modelId="{D5B8D21B-8AA5-492B-99D7-7AA7019BA6B3}" type="presParOf" srcId="{3580D41B-D4C9-4713-9408-928EB7B2784D}" destId="{F2476559-8AD9-4E80-BCEF-2046AC57E5C6}" srcOrd="3" destOrd="0" presId="urn:microsoft.com/office/officeart/2005/8/layout/gear1"/>
    <dgm:cxn modelId="{02EF4F80-5DC1-4FD8-ADED-2260233A7374}" type="presParOf" srcId="{3580D41B-D4C9-4713-9408-928EB7B2784D}" destId="{4487904B-62B9-4A7D-A82D-A21516C354C4}" srcOrd="4" destOrd="0" presId="urn:microsoft.com/office/officeart/2005/8/layout/gear1"/>
    <dgm:cxn modelId="{18103EDB-44CD-4628-B555-A46B2E2878AB}" type="presParOf" srcId="{3580D41B-D4C9-4713-9408-928EB7B2784D}" destId="{92DB5412-4F76-49DB-8DA4-93A899A145B0}" srcOrd="5" destOrd="0" presId="urn:microsoft.com/office/officeart/2005/8/layout/gear1"/>
    <dgm:cxn modelId="{3994CD82-382D-482A-9ACE-E187F6AB6A30}" type="presParOf" srcId="{3580D41B-D4C9-4713-9408-928EB7B2784D}" destId="{8899F744-C6B9-4974-8287-B40CADDD4599}" srcOrd="6" destOrd="0" presId="urn:microsoft.com/office/officeart/2005/8/layout/gear1"/>
    <dgm:cxn modelId="{89766205-C1DB-4D16-BD1F-9CFEB194BEAB}" type="presParOf" srcId="{3580D41B-D4C9-4713-9408-928EB7B2784D}" destId="{89852735-54CA-45E1-BA75-907F2C812193}" srcOrd="7" destOrd="0" presId="urn:microsoft.com/office/officeart/2005/8/layout/gear1"/>
    <dgm:cxn modelId="{C024CA26-1263-4314-92BD-0DDFA1BD6637}" type="presParOf" srcId="{3580D41B-D4C9-4713-9408-928EB7B2784D}" destId="{0D202B6E-11A5-4E4E-AC2E-603AF872D378}" srcOrd="8" destOrd="0" presId="urn:microsoft.com/office/officeart/2005/8/layout/gear1"/>
    <dgm:cxn modelId="{16F9664C-FEC0-41FC-A032-A5BC427A9980}" type="presParOf" srcId="{3580D41B-D4C9-4713-9408-928EB7B2784D}" destId="{ECA859D6-93B6-40BF-AC3C-13E9B3564863}" srcOrd="9" destOrd="0" presId="urn:microsoft.com/office/officeart/2005/8/layout/gear1"/>
    <dgm:cxn modelId="{D3FF699F-8890-4337-90A3-166945CC5061}" type="presParOf" srcId="{3580D41B-D4C9-4713-9408-928EB7B2784D}" destId="{0CC3BE22-2F8D-4555-8660-F79F482034D9}" srcOrd="10" destOrd="0" presId="urn:microsoft.com/office/officeart/2005/8/layout/gear1"/>
    <dgm:cxn modelId="{651CDFAB-BC30-4230-9FE0-BE404A2E48D7}" type="presParOf" srcId="{3580D41B-D4C9-4713-9408-928EB7B2784D}" destId="{659E2EBC-0D33-4E44-8D97-C0A4DD42F5F3}" srcOrd="11" destOrd="0" presId="urn:microsoft.com/office/officeart/2005/8/layout/gear1"/>
    <dgm:cxn modelId="{DA60379A-3E6F-442B-9068-43E99A103D8C}" type="presParOf" srcId="{3580D41B-D4C9-4713-9408-928EB7B2784D}" destId="{34ED916D-943D-40A1-BAE0-DEA0444D30B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C131C-2A33-49E7-AD67-52E49224D85A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96625FBC-747D-4DC3-B5CA-0E0E137CACAF}">
      <dgm:prSet phldrT="[Текст]"/>
      <dgm:spPr/>
      <dgm:t>
        <a:bodyPr/>
        <a:lstStyle/>
        <a:p>
          <a:r>
            <a:rPr lang="ru-RU" dirty="0" smtClean="0"/>
            <a:t>Увеличилась вовлеченность жителей муниципальных образований в повышение финансовой грамотности</a:t>
          </a:r>
          <a:endParaRPr lang="ru-RU" dirty="0"/>
        </a:p>
      </dgm:t>
    </dgm:pt>
    <dgm:pt modelId="{4403BEE5-87DB-4D28-95A3-B45DC1465E96}" type="parTrans" cxnId="{5143AF02-D4F0-49CA-AD20-B85AB0AE3868}">
      <dgm:prSet/>
      <dgm:spPr/>
      <dgm:t>
        <a:bodyPr/>
        <a:lstStyle/>
        <a:p>
          <a:endParaRPr lang="ru-RU"/>
        </a:p>
      </dgm:t>
    </dgm:pt>
    <dgm:pt modelId="{C9638029-389C-4352-931A-FE77B0E4108D}" type="sibTrans" cxnId="{5143AF02-D4F0-49CA-AD20-B85AB0AE3868}">
      <dgm:prSet/>
      <dgm:spPr/>
      <dgm:t>
        <a:bodyPr/>
        <a:lstStyle/>
        <a:p>
          <a:endParaRPr lang="ru-RU"/>
        </a:p>
      </dgm:t>
    </dgm:pt>
    <dgm:pt modelId="{969581FF-CE1E-463C-BB27-8D6A90871CBC}">
      <dgm:prSet phldrT="[Текст]"/>
      <dgm:spPr/>
      <dgm:t>
        <a:bodyPr/>
        <a:lstStyle/>
        <a:p>
          <a:r>
            <a:rPr lang="ru-RU" dirty="0" smtClean="0"/>
            <a:t>Организована системная работа в муниципальных образованиях, созданы малые экспертные советы на местах</a:t>
          </a:r>
          <a:endParaRPr lang="ru-RU" dirty="0"/>
        </a:p>
      </dgm:t>
    </dgm:pt>
    <dgm:pt modelId="{1562C2BD-0706-4DA1-B5FA-B8FABFB2BF1D}" type="parTrans" cxnId="{C0B56D18-817A-4B24-81E3-B49C373FCF05}">
      <dgm:prSet/>
      <dgm:spPr/>
      <dgm:t>
        <a:bodyPr/>
        <a:lstStyle/>
        <a:p>
          <a:endParaRPr lang="ru-RU"/>
        </a:p>
      </dgm:t>
    </dgm:pt>
    <dgm:pt modelId="{B74549AF-4B3F-4DFC-AAE9-7E0CF491A057}" type="sibTrans" cxnId="{C0B56D18-817A-4B24-81E3-B49C373FCF05}">
      <dgm:prSet/>
      <dgm:spPr/>
      <dgm:t>
        <a:bodyPr/>
        <a:lstStyle/>
        <a:p>
          <a:endParaRPr lang="ru-RU"/>
        </a:p>
      </dgm:t>
    </dgm:pt>
    <dgm:pt modelId="{C8E4CC49-2857-4570-8262-7BE32AF2146A}">
      <dgm:prSet phldrT="[Текст]"/>
      <dgm:spPr/>
      <dgm:t>
        <a:bodyPr/>
        <a:lstStyle/>
        <a:p>
          <a:r>
            <a:rPr lang="ru-RU" dirty="0" smtClean="0"/>
            <a:t>30 муниципальных образований Удмуртской Республики приняли участие</a:t>
          </a:r>
          <a:endParaRPr lang="ru-RU" dirty="0"/>
        </a:p>
      </dgm:t>
    </dgm:pt>
    <dgm:pt modelId="{18AC2950-F184-4FF0-B0E6-54652DD09623}" type="parTrans" cxnId="{1E12693D-C35D-4910-BFA1-0110D564A4E5}">
      <dgm:prSet/>
      <dgm:spPr/>
      <dgm:t>
        <a:bodyPr/>
        <a:lstStyle/>
        <a:p>
          <a:endParaRPr lang="ru-RU"/>
        </a:p>
      </dgm:t>
    </dgm:pt>
    <dgm:pt modelId="{90EDB787-4DA3-4146-96ED-9D3641D061E2}" type="sibTrans" cxnId="{1E12693D-C35D-4910-BFA1-0110D564A4E5}">
      <dgm:prSet/>
      <dgm:spPr/>
      <dgm:t>
        <a:bodyPr/>
        <a:lstStyle/>
        <a:p>
          <a:endParaRPr lang="ru-RU"/>
        </a:p>
      </dgm:t>
    </dgm:pt>
    <dgm:pt modelId="{0F0757CB-551B-40E6-B407-CDB0A1536D6F}">
      <dgm:prSet phldrT="[Текст]"/>
      <dgm:spPr/>
      <dgm:t>
        <a:bodyPr/>
        <a:lstStyle/>
        <a:p>
          <a:r>
            <a:rPr lang="ru-RU" dirty="0" smtClean="0"/>
            <a:t>6 муниципальных образований </a:t>
          </a:r>
          <a:r>
            <a:rPr lang="ru-RU" dirty="0" smtClean="0"/>
            <a:t>отмечены благодарностями Правительства Удмуртской Республики</a:t>
          </a:r>
          <a:endParaRPr lang="ru-RU" dirty="0"/>
        </a:p>
      </dgm:t>
    </dgm:pt>
    <dgm:pt modelId="{19FC3CB3-76DB-494A-901D-1CDCB5CAB100}" type="parTrans" cxnId="{4FD80CA0-6BA2-409F-BE26-C54F1B6F271D}">
      <dgm:prSet/>
      <dgm:spPr/>
      <dgm:t>
        <a:bodyPr/>
        <a:lstStyle/>
        <a:p>
          <a:endParaRPr lang="ru-RU"/>
        </a:p>
      </dgm:t>
    </dgm:pt>
    <dgm:pt modelId="{CE15E18F-8DF8-4B29-973B-A5251899F7BC}" type="sibTrans" cxnId="{4FD80CA0-6BA2-409F-BE26-C54F1B6F271D}">
      <dgm:prSet/>
      <dgm:spPr/>
      <dgm:t>
        <a:bodyPr/>
        <a:lstStyle/>
        <a:p>
          <a:endParaRPr lang="ru-RU"/>
        </a:p>
      </dgm:t>
    </dgm:pt>
    <dgm:pt modelId="{E2218C71-E896-423E-9A67-DAAA0F742732}">
      <dgm:prSet phldrT="[Текст]"/>
      <dgm:spPr/>
      <dgm:t>
        <a:bodyPr/>
        <a:lstStyle/>
        <a:p>
          <a:r>
            <a:rPr lang="ru-RU" dirty="0" smtClean="0"/>
            <a:t>Укрепление взаимодействия с партнерами</a:t>
          </a:r>
          <a:endParaRPr lang="ru-RU" dirty="0"/>
        </a:p>
      </dgm:t>
    </dgm:pt>
    <dgm:pt modelId="{E928477D-7BB4-433E-9ED9-F00A3A10507F}" type="parTrans" cxnId="{2A62362D-450F-45D7-B6FA-764E51CFF1EC}">
      <dgm:prSet/>
      <dgm:spPr/>
      <dgm:t>
        <a:bodyPr/>
        <a:lstStyle/>
        <a:p>
          <a:endParaRPr lang="ru-RU"/>
        </a:p>
      </dgm:t>
    </dgm:pt>
    <dgm:pt modelId="{3E28AB90-72BE-4410-81B5-82F0FD1647DF}" type="sibTrans" cxnId="{2A62362D-450F-45D7-B6FA-764E51CFF1EC}">
      <dgm:prSet/>
      <dgm:spPr/>
      <dgm:t>
        <a:bodyPr/>
        <a:lstStyle/>
        <a:p>
          <a:endParaRPr lang="ru-RU"/>
        </a:p>
      </dgm:t>
    </dgm:pt>
    <dgm:pt modelId="{CFE94318-71C0-42F1-A8E4-6772CB2A4C16}">
      <dgm:prSet phldrT="[Текст]"/>
      <dgm:spPr/>
      <dgm:t>
        <a:bodyPr/>
        <a:lstStyle/>
        <a:p>
          <a:r>
            <a:rPr lang="ru-RU" dirty="0" smtClean="0"/>
            <a:t>Снижение статистики финансовых преступлений, совершенных с использованием </a:t>
          </a:r>
          <a:r>
            <a:rPr lang="en-US" dirty="0" smtClean="0"/>
            <a:t>IT</a:t>
          </a:r>
          <a:r>
            <a:rPr lang="ru-RU" dirty="0" smtClean="0"/>
            <a:t>-технологий</a:t>
          </a:r>
          <a:endParaRPr lang="ru-RU" dirty="0"/>
        </a:p>
      </dgm:t>
    </dgm:pt>
    <dgm:pt modelId="{88B1FD2A-3A3E-439F-A5B6-4778F2C6A5B3}" type="parTrans" cxnId="{87D5B7DA-B6D3-4161-A1F5-684E2F59503A}">
      <dgm:prSet/>
      <dgm:spPr/>
      <dgm:t>
        <a:bodyPr/>
        <a:lstStyle/>
        <a:p>
          <a:endParaRPr lang="ru-RU"/>
        </a:p>
      </dgm:t>
    </dgm:pt>
    <dgm:pt modelId="{0CB5F18A-F912-4DC3-8F50-261C83B207BD}" type="sibTrans" cxnId="{87D5B7DA-B6D3-4161-A1F5-684E2F59503A}">
      <dgm:prSet/>
      <dgm:spPr/>
      <dgm:t>
        <a:bodyPr/>
        <a:lstStyle/>
        <a:p>
          <a:endParaRPr lang="ru-RU"/>
        </a:p>
      </dgm:t>
    </dgm:pt>
    <dgm:pt modelId="{2E497A07-35F9-40B4-AE3C-65EC8A42E44E}" type="pres">
      <dgm:prSet presAssocID="{DF4C131C-2A33-49E7-AD67-52E49224D85A}" presName="CompostProcess" presStyleCnt="0">
        <dgm:presLayoutVars>
          <dgm:dir/>
          <dgm:resizeHandles val="exact"/>
        </dgm:presLayoutVars>
      </dgm:prSet>
      <dgm:spPr/>
    </dgm:pt>
    <dgm:pt modelId="{49A43225-B654-47F8-8C9D-57C9B25B3E3D}" type="pres">
      <dgm:prSet presAssocID="{DF4C131C-2A33-49E7-AD67-52E49224D85A}" presName="arrow" presStyleLbl="bgShp" presStyleIdx="0" presStyleCnt="1" custLinFactNeighborX="-326"/>
      <dgm:spPr/>
    </dgm:pt>
    <dgm:pt modelId="{6C164D4F-9DF2-4643-A879-92F8BEB06350}" type="pres">
      <dgm:prSet presAssocID="{DF4C131C-2A33-49E7-AD67-52E49224D85A}" presName="linearProcess" presStyleCnt="0"/>
      <dgm:spPr/>
    </dgm:pt>
    <dgm:pt modelId="{D518DB42-9A82-4C4E-B298-A89EC92E483F}" type="pres">
      <dgm:prSet presAssocID="{96625FBC-747D-4DC3-B5CA-0E0E137CACAF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BC8F4-5DB9-4BCD-9082-C03AF8947E47}" type="pres">
      <dgm:prSet presAssocID="{C9638029-389C-4352-931A-FE77B0E4108D}" presName="sibTrans" presStyleCnt="0"/>
      <dgm:spPr/>
    </dgm:pt>
    <dgm:pt modelId="{BBE203AD-2A55-4AF8-BB96-0B3797667CFD}" type="pres">
      <dgm:prSet presAssocID="{969581FF-CE1E-463C-BB27-8D6A90871CBC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4CA271-A41C-4299-9284-D1A8D9D6C171}" type="pres">
      <dgm:prSet presAssocID="{B74549AF-4B3F-4DFC-AAE9-7E0CF491A057}" presName="sibTrans" presStyleCnt="0"/>
      <dgm:spPr/>
    </dgm:pt>
    <dgm:pt modelId="{15D0854F-56FD-4EDF-A9D9-C4C5187CC233}" type="pres">
      <dgm:prSet presAssocID="{E2218C71-E896-423E-9A67-DAAA0F742732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B37D8-BD7A-46E1-963A-544A3E09ECE0}" type="pres">
      <dgm:prSet presAssocID="{3E28AB90-72BE-4410-81B5-82F0FD1647DF}" presName="sibTrans" presStyleCnt="0"/>
      <dgm:spPr/>
    </dgm:pt>
    <dgm:pt modelId="{70D621B5-4C73-43F9-8CB5-FCD83F804970}" type="pres">
      <dgm:prSet presAssocID="{CFE94318-71C0-42F1-A8E4-6772CB2A4C16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3C676-BD83-4C6A-B03F-EDFB74A5621B}" type="pres">
      <dgm:prSet presAssocID="{0CB5F18A-F912-4DC3-8F50-261C83B207BD}" presName="sibTrans" presStyleCnt="0"/>
      <dgm:spPr/>
    </dgm:pt>
    <dgm:pt modelId="{07566A0A-4461-437D-B0A7-39E958BF0EF6}" type="pres">
      <dgm:prSet presAssocID="{C8E4CC49-2857-4570-8262-7BE32AF2146A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560C5-5ED9-497F-9860-C6D2A5B7A8AC}" type="pres">
      <dgm:prSet presAssocID="{90EDB787-4DA3-4146-96ED-9D3641D061E2}" presName="sibTrans" presStyleCnt="0"/>
      <dgm:spPr/>
    </dgm:pt>
    <dgm:pt modelId="{97857943-D49E-406D-A724-8D71AC0911FB}" type="pres">
      <dgm:prSet presAssocID="{0F0757CB-551B-40E6-B407-CDB0A1536D6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3FDF1F-197E-4F5B-B4B5-4C3394A901BE}" type="presOf" srcId="{E2218C71-E896-423E-9A67-DAAA0F742732}" destId="{15D0854F-56FD-4EDF-A9D9-C4C5187CC233}" srcOrd="0" destOrd="0" presId="urn:microsoft.com/office/officeart/2005/8/layout/hProcess9"/>
    <dgm:cxn modelId="{7E76B239-5A9C-48E8-9728-67960F485D38}" type="presOf" srcId="{CFE94318-71C0-42F1-A8E4-6772CB2A4C16}" destId="{70D621B5-4C73-43F9-8CB5-FCD83F804970}" srcOrd="0" destOrd="0" presId="urn:microsoft.com/office/officeart/2005/8/layout/hProcess9"/>
    <dgm:cxn modelId="{1E12693D-C35D-4910-BFA1-0110D564A4E5}" srcId="{DF4C131C-2A33-49E7-AD67-52E49224D85A}" destId="{C8E4CC49-2857-4570-8262-7BE32AF2146A}" srcOrd="4" destOrd="0" parTransId="{18AC2950-F184-4FF0-B0E6-54652DD09623}" sibTransId="{90EDB787-4DA3-4146-96ED-9D3641D061E2}"/>
    <dgm:cxn modelId="{FB978486-4FCC-4F0F-841E-267D8A2822BA}" type="presOf" srcId="{96625FBC-747D-4DC3-B5CA-0E0E137CACAF}" destId="{D518DB42-9A82-4C4E-B298-A89EC92E483F}" srcOrd="0" destOrd="0" presId="urn:microsoft.com/office/officeart/2005/8/layout/hProcess9"/>
    <dgm:cxn modelId="{4FD80CA0-6BA2-409F-BE26-C54F1B6F271D}" srcId="{DF4C131C-2A33-49E7-AD67-52E49224D85A}" destId="{0F0757CB-551B-40E6-B407-CDB0A1536D6F}" srcOrd="5" destOrd="0" parTransId="{19FC3CB3-76DB-494A-901D-1CDCB5CAB100}" sibTransId="{CE15E18F-8DF8-4B29-973B-A5251899F7BC}"/>
    <dgm:cxn modelId="{BAD54CE5-6887-4EC9-A734-DAE537E1EFA5}" type="presOf" srcId="{0F0757CB-551B-40E6-B407-CDB0A1536D6F}" destId="{97857943-D49E-406D-A724-8D71AC0911FB}" srcOrd="0" destOrd="0" presId="urn:microsoft.com/office/officeart/2005/8/layout/hProcess9"/>
    <dgm:cxn modelId="{5143AF02-D4F0-49CA-AD20-B85AB0AE3868}" srcId="{DF4C131C-2A33-49E7-AD67-52E49224D85A}" destId="{96625FBC-747D-4DC3-B5CA-0E0E137CACAF}" srcOrd="0" destOrd="0" parTransId="{4403BEE5-87DB-4D28-95A3-B45DC1465E96}" sibTransId="{C9638029-389C-4352-931A-FE77B0E4108D}"/>
    <dgm:cxn modelId="{C0B56D18-817A-4B24-81E3-B49C373FCF05}" srcId="{DF4C131C-2A33-49E7-AD67-52E49224D85A}" destId="{969581FF-CE1E-463C-BB27-8D6A90871CBC}" srcOrd="1" destOrd="0" parTransId="{1562C2BD-0706-4DA1-B5FA-B8FABFB2BF1D}" sibTransId="{B74549AF-4B3F-4DFC-AAE9-7E0CF491A057}"/>
    <dgm:cxn modelId="{87D5B7DA-B6D3-4161-A1F5-684E2F59503A}" srcId="{DF4C131C-2A33-49E7-AD67-52E49224D85A}" destId="{CFE94318-71C0-42F1-A8E4-6772CB2A4C16}" srcOrd="3" destOrd="0" parTransId="{88B1FD2A-3A3E-439F-A5B6-4778F2C6A5B3}" sibTransId="{0CB5F18A-F912-4DC3-8F50-261C83B207BD}"/>
    <dgm:cxn modelId="{2A62362D-450F-45D7-B6FA-764E51CFF1EC}" srcId="{DF4C131C-2A33-49E7-AD67-52E49224D85A}" destId="{E2218C71-E896-423E-9A67-DAAA0F742732}" srcOrd="2" destOrd="0" parTransId="{E928477D-7BB4-433E-9ED9-F00A3A10507F}" sibTransId="{3E28AB90-72BE-4410-81B5-82F0FD1647DF}"/>
    <dgm:cxn modelId="{5447857D-50E6-4813-9A42-0C0CCEE1B76C}" type="presOf" srcId="{969581FF-CE1E-463C-BB27-8D6A90871CBC}" destId="{BBE203AD-2A55-4AF8-BB96-0B3797667CFD}" srcOrd="0" destOrd="0" presId="urn:microsoft.com/office/officeart/2005/8/layout/hProcess9"/>
    <dgm:cxn modelId="{C93B49CF-8BDF-46EC-B540-62626FF32A4A}" type="presOf" srcId="{DF4C131C-2A33-49E7-AD67-52E49224D85A}" destId="{2E497A07-35F9-40B4-AE3C-65EC8A42E44E}" srcOrd="0" destOrd="0" presId="urn:microsoft.com/office/officeart/2005/8/layout/hProcess9"/>
    <dgm:cxn modelId="{0E57F825-1A82-4CEF-904E-F1899B9D2FE4}" type="presOf" srcId="{C8E4CC49-2857-4570-8262-7BE32AF2146A}" destId="{07566A0A-4461-437D-B0A7-39E958BF0EF6}" srcOrd="0" destOrd="0" presId="urn:microsoft.com/office/officeart/2005/8/layout/hProcess9"/>
    <dgm:cxn modelId="{03A7A755-5CAC-4E93-BB33-D03C1689CEBF}" type="presParOf" srcId="{2E497A07-35F9-40B4-AE3C-65EC8A42E44E}" destId="{49A43225-B654-47F8-8C9D-57C9B25B3E3D}" srcOrd="0" destOrd="0" presId="urn:microsoft.com/office/officeart/2005/8/layout/hProcess9"/>
    <dgm:cxn modelId="{C96C7921-EE79-4A54-B35C-EC85A3C7BF74}" type="presParOf" srcId="{2E497A07-35F9-40B4-AE3C-65EC8A42E44E}" destId="{6C164D4F-9DF2-4643-A879-92F8BEB06350}" srcOrd="1" destOrd="0" presId="urn:microsoft.com/office/officeart/2005/8/layout/hProcess9"/>
    <dgm:cxn modelId="{E64F9073-FD6A-4F21-AD37-C11B657D183D}" type="presParOf" srcId="{6C164D4F-9DF2-4643-A879-92F8BEB06350}" destId="{D518DB42-9A82-4C4E-B298-A89EC92E483F}" srcOrd="0" destOrd="0" presId="urn:microsoft.com/office/officeart/2005/8/layout/hProcess9"/>
    <dgm:cxn modelId="{E33139DD-D92A-4234-A972-76D42FA9E946}" type="presParOf" srcId="{6C164D4F-9DF2-4643-A879-92F8BEB06350}" destId="{52DBC8F4-5DB9-4BCD-9082-C03AF8947E47}" srcOrd="1" destOrd="0" presId="urn:microsoft.com/office/officeart/2005/8/layout/hProcess9"/>
    <dgm:cxn modelId="{79F9FA15-53ED-4922-93EE-A42D3F08E9D1}" type="presParOf" srcId="{6C164D4F-9DF2-4643-A879-92F8BEB06350}" destId="{BBE203AD-2A55-4AF8-BB96-0B3797667CFD}" srcOrd="2" destOrd="0" presId="urn:microsoft.com/office/officeart/2005/8/layout/hProcess9"/>
    <dgm:cxn modelId="{0FE94C4F-F5D4-42F5-85E2-964E911D1B8E}" type="presParOf" srcId="{6C164D4F-9DF2-4643-A879-92F8BEB06350}" destId="{E44CA271-A41C-4299-9284-D1A8D9D6C171}" srcOrd="3" destOrd="0" presId="urn:microsoft.com/office/officeart/2005/8/layout/hProcess9"/>
    <dgm:cxn modelId="{ADAB0F79-FCD0-4E88-8B2A-8FB86828443C}" type="presParOf" srcId="{6C164D4F-9DF2-4643-A879-92F8BEB06350}" destId="{15D0854F-56FD-4EDF-A9D9-C4C5187CC233}" srcOrd="4" destOrd="0" presId="urn:microsoft.com/office/officeart/2005/8/layout/hProcess9"/>
    <dgm:cxn modelId="{BCF1981F-DD6F-44D6-8425-CE9586A0E231}" type="presParOf" srcId="{6C164D4F-9DF2-4643-A879-92F8BEB06350}" destId="{B55B37D8-BD7A-46E1-963A-544A3E09ECE0}" srcOrd="5" destOrd="0" presId="urn:microsoft.com/office/officeart/2005/8/layout/hProcess9"/>
    <dgm:cxn modelId="{2A6D3FF0-7564-4F25-A605-AFF03C17695D}" type="presParOf" srcId="{6C164D4F-9DF2-4643-A879-92F8BEB06350}" destId="{70D621B5-4C73-43F9-8CB5-FCD83F804970}" srcOrd="6" destOrd="0" presId="urn:microsoft.com/office/officeart/2005/8/layout/hProcess9"/>
    <dgm:cxn modelId="{FAD2CCB1-5CA3-44C9-8649-3127319DBBBE}" type="presParOf" srcId="{6C164D4F-9DF2-4643-A879-92F8BEB06350}" destId="{01A3C676-BD83-4C6A-B03F-EDFB74A5621B}" srcOrd="7" destOrd="0" presId="urn:microsoft.com/office/officeart/2005/8/layout/hProcess9"/>
    <dgm:cxn modelId="{863494D8-8D36-407E-B64C-529C394067CA}" type="presParOf" srcId="{6C164D4F-9DF2-4643-A879-92F8BEB06350}" destId="{07566A0A-4461-437D-B0A7-39E958BF0EF6}" srcOrd="8" destOrd="0" presId="urn:microsoft.com/office/officeart/2005/8/layout/hProcess9"/>
    <dgm:cxn modelId="{1FCD8CFD-699C-43EC-A22F-16CBB7EFD4E6}" type="presParOf" srcId="{6C164D4F-9DF2-4643-A879-92F8BEB06350}" destId="{EEC560C5-5ED9-497F-9860-C6D2A5B7A8AC}" srcOrd="9" destOrd="0" presId="urn:microsoft.com/office/officeart/2005/8/layout/hProcess9"/>
    <dgm:cxn modelId="{E073E327-3939-482D-BBE6-6908DE7AB4D1}" type="presParOf" srcId="{6C164D4F-9DF2-4643-A879-92F8BEB06350}" destId="{97857943-D49E-406D-A724-8D71AC0911F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96FDE-53C7-44D7-92E5-7BFB0F12D4F8}">
      <dsp:nvSpPr>
        <dsp:cNvPr id="0" name=""/>
        <dsp:cNvSpPr/>
      </dsp:nvSpPr>
      <dsp:spPr>
        <a:xfrm>
          <a:off x="2027509" y="1540192"/>
          <a:ext cx="1882457" cy="188245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Трудовые коллективы</a:t>
          </a:r>
          <a:endParaRPr lang="ru-RU" sz="900" kern="1200" dirty="0"/>
        </a:p>
      </dsp:txBody>
      <dsp:txXfrm>
        <a:off x="2405967" y="1981149"/>
        <a:ext cx="1125541" cy="967621"/>
      </dsp:txXfrm>
    </dsp:sp>
    <dsp:sp modelId="{F2476559-8AD9-4E80-BCEF-2046AC57E5C6}">
      <dsp:nvSpPr>
        <dsp:cNvPr id="0" name=""/>
        <dsp:cNvSpPr/>
      </dsp:nvSpPr>
      <dsp:spPr>
        <a:xfrm>
          <a:off x="921116" y="1095247"/>
          <a:ext cx="1369060" cy="136906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Взрослое население и пенсионеры</a:t>
          </a:r>
          <a:endParaRPr lang="ru-RU" sz="900" kern="1200" dirty="0"/>
        </a:p>
      </dsp:txBody>
      <dsp:txXfrm>
        <a:off x="1265781" y="1441995"/>
        <a:ext cx="679730" cy="675564"/>
      </dsp:txXfrm>
    </dsp:sp>
    <dsp:sp modelId="{8899F744-C6B9-4974-8287-B40CADDD4599}">
      <dsp:nvSpPr>
        <dsp:cNvPr id="0" name=""/>
        <dsp:cNvSpPr/>
      </dsp:nvSpPr>
      <dsp:spPr>
        <a:xfrm rot="20700000">
          <a:off x="1687930" y="150736"/>
          <a:ext cx="1341399" cy="134139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Школьники и студенты СПО и вузов</a:t>
          </a:r>
          <a:endParaRPr lang="ru-RU" sz="900" kern="1200" dirty="0"/>
        </a:p>
      </dsp:txBody>
      <dsp:txXfrm rot="-20700000">
        <a:off x="1982138" y="444944"/>
        <a:ext cx="752983" cy="752983"/>
      </dsp:txXfrm>
    </dsp:sp>
    <dsp:sp modelId="{0CC3BE22-2F8D-4555-8660-F79F482034D9}">
      <dsp:nvSpPr>
        <dsp:cNvPr id="0" name=""/>
        <dsp:cNvSpPr/>
      </dsp:nvSpPr>
      <dsp:spPr>
        <a:xfrm>
          <a:off x="1863329" y="1260815"/>
          <a:ext cx="2409545" cy="2409545"/>
        </a:xfrm>
        <a:prstGeom prst="circularArrow">
          <a:avLst>
            <a:gd name="adj1" fmla="val 4687"/>
            <a:gd name="adj2" fmla="val 299029"/>
            <a:gd name="adj3" fmla="val 2494546"/>
            <a:gd name="adj4" fmla="val 15908660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E2EBC-0D33-4E44-8D97-C0A4DD42F5F3}">
      <dsp:nvSpPr>
        <dsp:cNvPr id="0" name=""/>
        <dsp:cNvSpPr/>
      </dsp:nvSpPr>
      <dsp:spPr>
        <a:xfrm>
          <a:off x="678659" y="795638"/>
          <a:ext cx="1750685" cy="175068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D916D-943D-40A1-BAE0-DEA0444D30BE}">
      <dsp:nvSpPr>
        <dsp:cNvPr id="0" name=""/>
        <dsp:cNvSpPr/>
      </dsp:nvSpPr>
      <dsp:spPr>
        <a:xfrm>
          <a:off x="1377650" y="-139769"/>
          <a:ext cx="1887591" cy="188759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43225-B654-47F8-8C9D-57C9B25B3E3D}">
      <dsp:nvSpPr>
        <dsp:cNvPr id="0" name=""/>
        <dsp:cNvSpPr/>
      </dsp:nvSpPr>
      <dsp:spPr>
        <a:xfrm>
          <a:off x="580751" y="0"/>
          <a:ext cx="6834351" cy="300175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18DB42-9A82-4C4E-B298-A89EC92E483F}">
      <dsp:nvSpPr>
        <dsp:cNvPr id="0" name=""/>
        <dsp:cNvSpPr/>
      </dsp:nvSpPr>
      <dsp:spPr>
        <a:xfrm>
          <a:off x="2208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Увеличилась вовлеченность жителей муниципальных образований в повышение финансовой грамотности</a:t>
          </a:r>
          <a:endParaRPr lang="ru-RU" sz="900" kern="1200" dirty="0"/>
        </a:p>
      </dsp:txBody>
      <dsp:txXfrm>
        <a:off x="60821" y="959138"/>
        <a:ext cx="1168533" cy="1083475"/>
      </dsp:txXfrm>
    </dsp:sp>
    <dsp:sp modelId="{BBE203AD-2A55-4AF8-BB96-0B3797667CFD}">
      <dsp:nvSpPr>
        <dsp:cNvPr id="0" name=""/>
        <dsp:cNvSpPr/>
      </dsp:nvSpPr>
      <dsp:spPr>
        <a:xfrm>
          <a:off x="1352255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Организована системная работа в муниципальных образованиях, созданы малые экспертные советы на местах</a:t>
          </a:r>
          <a:endParaRPr lang="ru-RU" sz="900" kern="1200" dirty="0"/>
        </a:p>
      </dsp:txBody>
      <dsp:txXfrm>
        <a:off x="1410868" y="959138"/>
        <a:ext cx="1168533" cy="1083475"/>
      </dsp:txXfrm>
    </dsp:sp>
    <dsp:sp modelId="{15D0854F-56FD-4EDF-A9D9-C4C5187CC233}">
      <dsp:nvSpPr>
        <dsp:cNvPr id="0" name=""/>
        <dsp:cNvSpPr/>
      </dsp:nvSpPr>
      <dsp:spPr>
        <a:xfrm>
          <a:off x="2702303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Укрепление взаимодействия с партнерами</a:t>
          </a:r>
          <a:endParaRPr lang="ru-RU" sz="900" kern="1200" dirty="0"/>
        </a:p>
      </dsp:txBody>
      <dsp:txXfrm>
        <a:off x="2760916" y="959138"/>
        <a:ext cx="1168533" cy="1083475"/>
      </dsp:txXfrm>
    </dsp:sp>
    <dsp:sp modelId="{70D621B5-4C73-43F9-8CB5-FCD83F804970}">
      <dsp:nvSpPr>
        <dsp:cNvPr id="0" name=""/>
        <dsp:cNvSpPr/>
      </dsp:nvSpPr>
      <dsp:spPr>
        <a:xfrm>
          <a:off x="4052350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Снижение статистики финансовых преступлений, совершенных с использованием </a:t>
          </a:r>
          <a:r>
            <a:rPr lang="en-US" sz="900" kern="1200" dirty="0" smtClean="0"/>
            <a:t>IT</a:t>
          </a:r>
          <a:r>
            <a:rPr lang="ru-RU" sz="900" kern="1200" dirty="0" smtClean="0"/>
            <a:t>-технологий</a:t>
          </a:r>
          <a:endParaRPr lang="ru-RU" sz="900" kern="1200" dirty="0"/>
        </a:p>
      </dsp:txBody>
      <dsp:txXfrm>
        <a:off x="4110963" y="959138"/>
        <a:ext cx="1168533" cy="1083475"/>
      </dsp:txXfrm>
    </dsp:sp>
    <dsp:sp modelId="{07566A0A-4461-437D-B0A7-39E958BF0EF6}">
      <dsp:nvSpPr>
        <dsp:cNvPr id="0" name=""/>
        <dsp:cNvSpPr/>
      </dsp:nvSpPr>
      <dsp:spPr>
        <a:xfrm>
          <a:off x="5402398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30 муниципальных образований Удмуртской Республики приняли участие</a:t>
          </a:r>
          <a:endParaRPr lang="ru-RU" sz="900" kern="1200" dirty="0"/>
        </a:p>
      </dsp:txBody>
      <dsp:txXfrm>
        <a:off x="5461011" y="959138"/>
        <a:ext cx="1168533" cy="1083475"/>
      </dsp:txXfrm>
    </dsp:sp>
    <dsp:sp modelId="{97857943-D49E-406D-A724-8D71AC0911FB}">
      <dsp:nvSpPr>
        <dsp:cNvPr id="0" name=""/>
        <dsp:cNvSpPr/>
      </dsp:nvSpPr>
      <dsp:spPr>
        <a:xfrm>
          <a:off x="6752446" y="900525"/>
          <a:ext cx="1285759" cy="12007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6 муниципальных образований </a:t>
          </a:r>
          <a:r>
            <a:rPr lang="ru-RU" sz="900" kern="1200" dirty="0" smtClean="0"/>
            <a:t>отмечены благодарностями Правительства Удмуртской Республики</a:t>
          </a:r>
          <a:endParaRPr lang="ru-RU" sz="900" kern="1200" dirty="0"/>
        </a:p>
      </dsp:txBody>
      <dsp:txXfrm>
        <a:off x="6811059" y="959138"/>
        <a:ext cx="1168533" cy="1083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21.04.2026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14566"/>
            <a:ext cx="6350680" cy="1248678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 </a:t>
            </a:r>
            <a:r>
              <a:rPr lang="ru-RU" sz="1200" dirty="0"/>
              <a:t>образовательные и просветительские проекты финансовой грамотности для взрослых </a:t>
            </a:r>
            <a:r>
              <a:rPr lang="ru-RU" sz="1200" dirty="0" smtClean="0"/>
              <a:t>, </a:t>
            </a:r>
            <a:r>
              <a:rPr lang="ru-RU" sz="1200" dirty="0"/>
              <a:t>волонтерские проекты </a:t>
            </a:r>
          </a:p>
          <a:p>
            <a:r>
              <a:rPr lang="ru-RU" sz="1200" dirty="0"/>
              <a:t>Наименование субъекта  Удмур</a:t>
            </a:r>
            <a:r>
              <a:rPr lang="ru-RU" sz="1200" dirty="0" smtClean="0"/>
              <a:t>тская Республика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Отделение – Национальный банк по Удмуртской Республике Волго-Вятского главного управления Центрального банка Российской Федерации</a:t>
            </a:r>
          </a:p>
          <a:p>
            <a:r>
              <a:rPr lang="ru-RU" sz="1200" dirty="0" smtClean="0"/>
              <a:t>Бадертдинова Рушания Фаатовна, телефон (3412) 48-43-43, </a:t>
            </a:r>
            <a:r>
              <a:rPr lang="en-US" sz="1200" dirty="0"/>
              <a:t>94svc_econ@cbr.ru</a:t>
            </a:r>
            <a:endParaRPr lang="ru-RU" sz="1200" dirty="0"/>
          </a:p>
          <a:p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«Рейтинг по финансовой грамотности муниципальных образований»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919" y="223024"/>
            <a:ext cx="1029712" cy="10482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 txBox="1">
            <a:spLocks/>
          </p:cNvSpPr>
          <p:nvPr/>
        </p:nvSpPr>
        <p:spPr>
          <a:xfrm>
            <a:off x="785812" y="5355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ru-RU" dirty="0" smtClean="0"/>
              <a:t>ЦЕЛИ ПРОЕКТА</a:t>
            </a:r>
            <a:endParaRPr lang="ru-RU" dirty="0"/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 txBox="1">
            <a:spLocks/>
          </p:cNvSpPr>
          <p:nvPr/>
        </p:nvSpPr>
        <p:spPr>
          <a:xfrm>
            <a:off x="448959" y="1065877"/>
            <a:ext cx="3823249" cy="2818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ru-RU" b="1" dirty="0" smtClean="0"/>
              <a:t>Миссия</a:t>
            </a:r>
            <a:r>
              <a:rPr lang="ru-RU" dirty="0" smtClean="0"/>
              <a:t> – организация системной работы по повышению финансовой грамотности и формированию финансовой культуры населения каждого муниципального образования Удмуртской Республики и реализации Региональной программы по повышению финансовой грамотности. </a:t>
            </a:r>
          </a:p>
          <a:p>
            <a:pPr marL="0" indent="0" hangingPunct="1">
              <a:buFontTx/>
              <a:buNone/>
            </a:pPr>
            <a:endParaRPr lang="ru-RU" b="1" dirty="0" smtClean="0"/>
          </a:p>
          <a:p>
            <a:pPr marL="0" indent="0" hangingPunct="1">
              <a:buFontTx/>
              <a:buNone/>
            </a:pPr>
            <a:r>
              <a:rPr lang="ru-RU" b="1" dirty="0" smtClean="0"/>
              <a:t>В процессе реализации проекта достигаются следующие задачи:</a:t>
            </a:r>
          </a:p>
          <a:p>
            <a:pPr hangingPunct="1">
              <a:spcBef>
                <a:spcPts val="0"/>
              </a:spcBef>
              <a:buFontTx/>
              <a:buChar char="-"/>
            </a:pPr>
            <a:r>
              <a:rPr lang="ru-RU" dirty="0" smtClean="0"/>
              <a:t>популяризация финансовой грамотности среди населения муниципальных образований Удмуртской Республики;</a:t>
            </a:r>
          </a:p>
          <a:p>
            <a:pPr hangingPunct="1">
              <a:spcBef>
                <a:spcPts val="0"/>
              </a:spcBef>
              <a:buFontTx/>
              <a:buChar char="-"/>
            </a:pPr>
            <a:r>
              <a:rPr lang="ru-RU" dirty="0" smtClean="0"/>
              <a:t>организация системной работы в каждом муниципальном образовании, создание малых экспертных советов по финансовой грамотности на местах;</a:t>
            </a:r>
          </a:p>
          <a:p>
            <a:pPr hangingPunct="1">
              <a:spcBef>
                <a:spcPts val="0"/>
              </a:spcBef>
              <a:buFontTx/>
              <a:buChar char="-"/>
            </a:pPr>
            <a:r>
              <a:rPr lang="ru-RU" dirty="0" smtClean="0"/>
              <a:t>увеличение количества проведенных мероприятий по повышению финансовой грамотности и охвата населения;</a:t>
            </a:r>
          </a:p>
          <a:p>
            <a:pPr hangingPunct="1">
              <a:spcBef>
                <a:spcPts val="0"/>
              </a:spcBef>
              <a:buFontTx/>
              <a:buChar char="-"/>
            </a:pPr>
            <a:r>
              <a:rPr lang="ru-RU" dirty="0" smtClean="0"/>
              <a:t>снижение статистики финансовых преступлений, совершенных с использованием </a:t>
            </a:r>
            <a:r>
              <a:rPr lang="en-US" dirty="0" smtClean="0"/>
              <a:t>IT</a:t>
            </a:r>
            <a:r>
              <a:rPr lang="ru-RU" dirty="0" smtClean="0"/>
              <a:t>-технологий.</a:t>
            </a:r>
          </a:p>
          <a:p>
            <a:pPr hangingPunct="1">
              <a:buFontTx/>
              <a:buChar char="-"/>
            </a:pPr>
            <a:endParaRPr lang="ru-RU" dirty="0"/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1" r="13431"/>
          <a:stretch>
            <a:fillRect/>
          </a:stretch>
        </p:blipFill>
        <p:spPr>
          <a:xfrm>
            <a:off x="4609061" y="1065877"/>
            <a:ext cx="3863975" cy="3962400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26" y="225549"/>
            <a:ext cx="3311913" cy="23656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4"/>
          <a:stretch/>
        </p:blipFill>
        <p:spPr>
          <a:xfrm rot="5400000">
            <a:off x="6130469" y="384369"/>
            <a:ext cx="2759407" cy="24417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000" y="388555"/>
            <a:ext cx="2636526" cy="35190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6" y="2687444"/>
            <a:ext cx="3007112" cy="22553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565" y="2984957"/>
            <a:ext cx="2714506" cy="203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499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</p:spPr>
        <p:txBody>
          <a:bodyPr/>
          <a:lstStyle/>
          <a:p>
            <a:r>
              <a:rPr lang="ru-RU" dirty="0" smtClean="0"/>
              <a:t>СУТЬ ПРОЕКТА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" y="983896"/>
            <a:ext cx="7930725" cy="3197811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1. </a:t>
            </a:r>
            <a:r>
              <a:rPr lang="ru-RU" dirty="0" smtClean="0"/>
              <a:t>Подготовка </a:t>
            </a:r>
            <a:r>
              <a:rPr lang="ru-RU" dirty="0"/>
              <a:t>и утверждение Экспертным советом по финансовой </a:t>
            </a:r>
            <a:r>
              <a:rPr lang="ru-RU" dirty="0" smtClean="0"/>
              <a:t>грамотности при Координационном совете при Правительстве Удмуртской Республики </a:t>
            </a:r>
            <a:r>
              <a:rPr lang="ru-RU" dirty="0"/>
              <a:t>Методики проведения конкурса и Критериев оценки муниципальных образований, в которые входит участие в Федеральных проектах Банка России и региональных мероприятиях по повышению финансовой </a:t>
            </a:r>
            <a:r>
              <a:rPr lang="ru-RU" dirty="0" smtClean="0"/>
              <a:t>грамотности.</a:t>
            </a:r>
            <a:endParaRPr lang="en-US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dirty="0"/>
              <a:t>Определение списка экспертов в </a:t>
            </a:r>
            <a:r>
              <a:rPr lang="ru-RU" dirty="0" smtClean="0"/>
              <a:t>муниципальном образовании </a:t>
            </a:r>
            <a:r>
              <a:rPr lang="ru-RU" dirty="0"/>
              <a:t>от каждого </a:t>
            </a:r>
            <a:r>
              <a:rPr lang="ru-RU" dirty="0" smtClean="0"/>
              <a:t>ведомства (МВД, Роспотребнадзор, Фонд «Защитники отечества», ФНС и т.д.) </a:t>
            </a:r>
            <a:r>
              <a:rPr lang="ru-RU" dirty="0"/>
              <a:t>для проведения лекций, </a:t>
            </a:r>
            <a:r>
              <a:rPr lang="ru-RU" dirty="0" smtClean="0"/>
              <a:t>предоставления площадок </a:t>
            </a:r>
            <a:r>
              <a:rPr lang="ru-RU" dirty="0"/>
              <a:t>для мероприятий, а также кураторов по финансовой грамотности в администрациях </a:t>
            </a:r>
            <a:r>
              <a:rPr lang="ru-RU" dirty="0" smtClean="0"/>
              <a:t>муниципальных образований.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 smtClean="0"/>
              <a:t>3</a:t>
            </a:r>
            <a:r>
              <a:rPr lang="ru-RU" b="1" dirty="0"/>
              <a:t>. </a:t>
            </a:r>
            <a:r>
              <a:rPr lang="ru-RU" dirty="0"/>
              <a:t>Обучение волонтеров среди активных жителей муниципальных образований и сотрудников библиотек </a:t>
            </a:r>
            <a:r>
              <a:rPr lang="ru-RU" dirty="0" smtClean="0"/>
              <a:t>и их </a:t>
            </a:r>
            <a:r>
              <a:rPr lang="ru-RU" dirty="0"/>
              <a:t>последующее сопровождение</a:t>
            </a:r>
            <a:r>
              <a:rPr lang="ru-RU" dirty="0" smtClean="0"/>
              <a:t>. 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 smtClean="0"/>
              <a:t>4. </a:t>
            </a:r>
            <a:r>
              <a:rPr lang="ru-RU" dirty="0"/>
              <a:t>Подготовка </a:t>
            </a:r>
            <a:r>
              <a:rPr lang="ru-RU" dirty="0" smtClean="0"/>
              <a:t>календарного плана </a:t>
            </a:r>
            <a:r>
              <a:rPr lang="ru-RU" dirty="0"/>
              <a:t>мероприятий по повышению </a:t>
            </a:r>
            <a:r>
              <a:rPr lang="ru-RU" dirty="0" smtClean="0"/>
              <a:t>финансовой грамотности в муниципальных образованиях  совместно с Министерством финансов Удмуртской Республики и региональным центром финансового просвещения.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  <a:r>
              <a:rPr lang="ru-RU" dirty="0"/>
              <a:t>Использование Яндекс-диска для аккумулирования информации по плану, лекциям для волонтеров, информационным материалам Банка России (листовки, плакаты) и отчетам о результатах проведения мероприятий по финансовой грамотности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/>
              <a:t>6</a:t>
            </a:r>
            <a:r>
              <a:rPr lang="ru-RU" dirty="0" smtClean="0"/>
              <a:t>. </a:t>
            </a:r>
            <a:r>
              <a:rPr lang="ru-RU" dirty="0"/>
              <a:t>Выявление и награждение победителей </a:t>
            </a:r>
            <a:r>
              <a:rPr lang="ru-RU" dirty="0" smtClean="0"/>
              <a:t>(дипломы </a:t>
            </a:r>
            <a:r>
              <a:rPr lang="ru-RU" dirty="0"/>
              <a:t>победителям, </a:t>
            </a:r>
            <a:r>
              <a:rPr lang="ru-RU" dirty="0" smtClean="0"/>
              <a:t>благодарность Главе муниципального образования </a:t>
            </a:r>
            <a:r>
              <a:rPr lang="ru-RU" dirty="0"/>
              <a:t>от </a:t>
            </a:r>
            <a:r>
              <a:rPr lang="ru-RU" dirty="0" smtClean="0"/>
              <a:t>Правительства Удмуртской </a:t>
            </a:r>
            <a:r>
              <a:rPr lang="ru-RU" dirty="0"/>
              <a:t>республики)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</p:spPr>
        <p:txBody>
          <a:bodyPr/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4" y="1181100"/>
            <a:ext cx="4241284" cy="729681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сновная </a:t>
            </a:r>
            <a:r>
              <a:rPr lang="ru-RU" dirty="0"/>
              <a:t>целевая аудитория – </a:t>
            </a:r>
            <a:r>
              <a:rPr lang="ru-RU" dirty="0" smtClean="0"/>
              <a:t>школьники и студенты СПО и вузов, взрослое </a:t>
            </a:r>
            <a:r>
              <a:rPr lang="ru-RU" dirty="0"/>
              <a:t>население и пенсионеры, проживающие как в крупных, так и малонаселённых и отдаленных районах </a:t>
            </a:r>
            <a:r>
              <a:rPr lang="ru-RU" dirty="0" smtClean="0"/>
              <a:t>республики, трудовые коллективы.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2515174"/>
              </p:ext>
            </p:extLst>
          </p:nvPr>
        </p:nvGraphicFramePr>
        <p:xfrm>
          <a:off x="4569428" y="1008192"/>
          <a:ext cx="4374995" cy="3422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5" y="2081048"/>
            <a:ext cx="3219678" cy="14387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7"/>
          <a:stretch/>
        </p:blipFill>
        <p:spPr>
          <a:xfrm>
            <a:off x="2636783" y="3310759"/>
            <a:ext cx="2432619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</p:spPr>
        <p:txBody>
          <a:bodyPr/>
          <a:lstStyle/>
          <a:p>
            <a:r>
              <a:rPr lang="ru-RU" dirty="0" smtClean="0"/>
              <a:t>РЕЗУЛЬТАТЫ ПРОЕКТА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3412" y="1017471"/>
            <a:ext cx="8201584" cy="7027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hangingPunct="1"/>
            <a:r>
              <a:rPr lang="ru-RU" sz="1300" b="0" dirty="0" smtClean="0">
                <a:latin typeface="Proxima Nova Rg" panose="02000506030000020004" pitchFamily="2" charset="0"/>
              </a:rPr>
              <a:t>Благодаря проекту увеличились охваты </a:t>
            </a:r>
            <a:r>
              <a:rPr lang="ru-RU" sz="1300" b="0" dirty="0">
                <a:latin typeface="Proxima Nova Rg" panose="02000506030000020004" pitchFamily="2" charset="0"/>
              </a:rPr>
              <a:t>по федеральным проектам Банка </a:t>
            </a:r>
            <a:r>
              <a:rPr lang="ru-RU" sz="1300" b="0" dirty="0" smtClean="0">
                <a:latin typeface="Proxima Nova Rg" panose="02000506030000020004" pitchFamily="2" charset="0"/>
              </a:rPr>
              <a:t>России и региональным мероприятиям по финансовой грамотности, возросли вовлеченность муниципальных образований в проведение мероприятий по финансовой грамотности и уровень партнёрской работы </a:t>
            </a:r>
            <a:endParaRPr lang="ru-RU" sz="1300" b="0" dirty="0">
              <a:latin typeface="Proxima Nova Rg" panose="02000506030000020004" pitchFamily="2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92612396"/>
              </p:ext>
            </p:extLst>
          </p:nvPr>
        </p:nvGraphicFramePr>
        <p:xfrm>
          <a:off x="633412" y="1734207"/>
          <a:ext cx="8040414" cy="3001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459</Words>
  <Application>Microsoft Office PowerPoint</Application>
  <PresentationFormat>Экран (16:9)</PresentationFormat>
  <Paragraphs>33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Helvetica Neue</vt:lpstr>
      <vt:lpstr>Helvetica Neue Light</vt:lpstr>
      <vt:lpstr>Helvetica Neue Medium</vt:lpstr>
      <vt:lpstr>Proxima Nova Rg</vt:lpstr>
      <vt:lpstr>White</vt:lpstr>
      <vt:lpstr>Проект «Рейтинг по финансовой грамотности муниципальных образований» </vt:lpstr>
      <vt:lpstr>Презентация PowerPoint</vt:lpstr>
      <vt:lpstr>Презентация PowerPoint</vt:lpstr>
      <vt:lpstr>СУТЬ ПРОЕКТА</vt:lpstr>
      <vt:lpstr>ЦЕЛЕВАЯ АУДИТОРИЯ</vt:lpstr>
      <vt:lpstr>РЕЗУЛЬТАТЫ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Банникова Алла Александровна</dc:creator>
  <cp:lastModifiedBy>Банникова Алла Александровна</cp:lastModifiedBy>
  <cp:revision>84</cp:revision>
  <dcterms:modified xsi:type="dcterms:W3CDTF">2026-04-21T11:58:12Z</dcterms:modified>
</cp:coreProperties>
</file>