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61" r:id="rId3"/>
    <p:sldId id="262" r:id="rId4"/>
    <p:sldId id="263" r:id="rId5"/>
    <p:sldId id="264" r:id="rId6"/>
  </p:sldIdLst>
  <p:sldSz cx="9144000" cy="5143500" type="screen16x9"/>
  <p:notesSz cx="6808788" cy="9940925"/>
  <p:defaultTextStyle>
    <a:defPPr marL="0" marR="0" indent="0" algn="l" defTabSz="356616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2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17830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35661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53492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713232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89154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06984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24815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42646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3" orient="horz" pos="166" userDrawn="1">
          <p15:clr>
            <a:srgbClr val="A4A3A4"/>
          </p15:clr>
        </p15:guide>
        <p15:guide id="4" pos="15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B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20"/>
    <p:restoredTop sz="95407" autoAdjust="0"/>
  </p:normalViewPr>
  <p:slideViewPr>
    <p:cSldViewPr snapToGrid="0" snapToObjects="1" showGuides="1">
      <p:cViewPr varScale="1">
        <p:scale>
          <a:sx n="113" d="100"/>
          <a:sy n="113" d="100"/>
        </p:scale>
        <p:origin x="514" y="77"/>
      </p:cViewPr>
      <p:guideLst>
        <p:guide orient="horz" pos="166"/>
        <p:guide pos="15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2" d="100"/>
          <a:sy n="92" d="100"/>
        </p:scale>
        <p:origin x="40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0842707F-0FE1-B2BC-B71F-9ABB57BEDF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4DA359E-5C92-6136-4DCA-6EF65FD2856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D1446-30AF-464D-840D-A21B3ADE5002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F32B7D9-2471-084E-4AA0-5DCA5B7123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DD33A25-7280-B650-196D-6CE91F5EC8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2DFCA-F47D-574F-B024-92F7C02B1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584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07839" y="4721940"/>
            <a:ext cx="4993111" cy="447341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1pPr>
    <a:lvl2pPr indent="8915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2pPr>
    <a:lvl3pPr indent="17830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3pPr>
    <a:lvl4pPr indent="26746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4pPr>
    <a:lvl5pPr indent="356616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5pPr>
    <a:lvl6pPr indent="445770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6pPr>
    <a:lvl7pPr indent="53492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7pPr>
    <a:lvl8pPr indent="62407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8pPr>
    <a:lvl9pPr indent="71323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356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9FF16F-A76F-804E-BF85-29A89291E1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34"/>
          <a:stretch/>
        </p:blipFill>
        <p:spPr>
          <a:xfrm>
            <a:off x="0" y="1035586"/>
            <a:ext cx="9144000" cy="4107914"/>
          </a:xfrm>
          <a:prstGeom prst="rect">
            <a:avLst/>
          </a:prstGeom>
        </p:spPr>
      </p:pic>
      <p:sp>
        <p:nvSpPr>
          <p:cNvPr id="1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947746" y="3834743"/>
            <a:ext cx="6350680" cy="5953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SzTx/>
              <a:buNone/>
              <a:defRPr sz="1400" b="1" i="0">
                <a:latin typeface="Proxima Nova Rg" panose="02000506030000020004" pitchFamily="2" charset="0"/>
              </a:defRPr>
            </a:lvl1pPr>
            <a:lvl2pPr marL="0" indent="0" algn="l">
              <a:spcBef>
                <a:spcPts val="0"/>
              </a:spcBef>
              <a:buSzTx/>
              <a:buNone/>
              <a:defRPr sz="1823"/>
            </a:lvl2pPr>
            <a:lvl3pPr marL="0" indent="0" algn="l">
              <a:spcBef>
                <a:spcPts val="0"/>
              </a:spcBef>
              <a:buSzTx/>
              <a:buNone/>
              <a:defRPr sz="1823"/>
            </a:lvl3pPr>
            <a:lvl4pPr marL="0" indent="0" algn="l">
              <a:spcBef>
                <a:spcPts val="0"/>
              </a:spcBef>
              <a:buSzTx/>
              <a:buNone/>
              <a:defRPr sz="1823"/>
            </a:lvl4pPr>
            <a:lvl5pPr marL="0" indent="0" algn="l">
              <a:spcBef>
                <a:spcPts val="0"/>
              </a:spcBef>
              <a:buSzTx/>
              <a:buNone/>
              <a:defRPr sz="1823"/>
            </a:lvl5pPr>
          </a:lstStyle>
          <a:p>
            <a:r>
              <a:rPr lang="ru-RU" dirty="0"/>
              <a:t>Текст </a:t>
            </a:r>
            <a:r>
              <a:rPr lang="ru-RU" dirty="0" err="1"/>
              <a:t>лида</a:t>
            </a:r>
            <a:endParaRPr dirty="0"/>
          </a:p>
        </p:txBody>
      </p:sp>
      <p:sp>
        <p:nvSpPr>
          <p:cNvPr id="11" name="Текст заголовка"/>
          <p:cNvSpPr txBox="1">
            <a:spLocks noGrp="1"/>
          </p:cNvSpPr>
          <p:nvPr>
            <p:ph type="title" hasCustomPrompt="1"/>
          </p:nvPr>
        </p:nvSpPr>
        <p:spPr>
          <a:xfrm>
            <a:off x="1590907" y="1427357"/>
            <a:ext cx="3984704" cy="1185166"/>
          </a:xfrm>
          <a:prstGeom prst="rect">
            <a:avLst/>
          </a:prstGeom>
          <a:solidFill>
            <a:schemeClr val="bg1"/>
          </a:solidFill>
        </p:spPr>
        <p:txBody>
          <a:bodyPr lIns="360000" rIns="180000" bIns="36000" anchor="b">
            <a:normAutofit/>
          </a:bodyPr>
          <a:lstStyle>
            <a:lvl1pPr algn="l">
              <a:defRPr sz="2400" b="1">
                <a:latin typeface="Proxima Nova Rg" panose="02000506030000020004" pitchFamily="2" charset="0"/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27C914-3C09-5EA8-0AC3-0D2B47AEC5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42483" y="322141"/>
            <a:ext cx="1911350" cy="4826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7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20"/>
            </a:lvl1pPr>
            <a:lvl2pPr>
              <a:defRPr sz="1620"/>
            </a:lvl2pPr>
            <a:lvl3pPr>
              <a:defRPr sz="1620"/>
            </a:lvl3pPr>
            <a:lvl4pPr>
              <a:defRPr sz="1620"/>
            </a:lvl4pPr>
            <a:lvl5pPr>
              <a:defRPr sz="1620"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068" y="2393"/>
            <a:ext cx="9158068" cy="5151413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5" y="1181100"/>
            <a:ext cx="3823249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C5D7F0B0-78C8-E64F-B784-F79EB9F7C7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51375" y="1181100"/>
            <a:ext cx="3863975" cy="3962400"/>
          </a:xfrm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68079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2949708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78505139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28396638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69613629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96501705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2" y="-7734"/>
            <a:ext cx="9142608" cy="5155415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1941566"/>
            <a:ext cx="3306686" cy="563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5067144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3" y="-1414"/>
            <a:ext cx="9146514" cy="5144914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2059259"/>
            <a:ext cx="3306686" cy="385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0744472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F2666A-3360-EE4D-BDCC-FB7E8187A1F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035" y="0"/>
            <a:ext cx="9156504" cy="5150534"/>
          </a:xfrm>
          <a:prstGeom prst="rect">
            <a:avLst/>
          </a:prstGeom>
        </p:spPr>
      </p:pic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61" r:id="rId4"/>
    <p:sldLayoutId id="2147483662" r:id="rId5"/>
    <p:sldLayoutId id="2147483663" r:id="rId6"/>
    <p:sldLayoutId id="2147483664" r:id="rId7"/>
    <p:sldLayoutId id="2147483667" r:id="rId8"/>
    <p:sldLayoutId id="2147483668" r:id="rId9"/>
    <p:sldLayoutId id="2147483654" r:id="rId10"/>
  </p:sldLayoutIdLst>
  <p:transition spd="med"/>
  <p:txStyles>
    <p:titleStyle>
      <a:lvl1pPr marL="0" marR="0" indent="0" algn="l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+mn-ea"/>
          <a:cs typeface="+mn-cs"/>
          <a:sym typeface="Helvetica Neue Medium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1431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1pPr>
      <a:lvl2pPr marL="428625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2pPr>
      <a:lvl3pPr marL="642938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3pPr>
      <a:lvl4pPr marL="857250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4pPr>
      <a:lvl5pPr marL="107156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5pPr>
      <a:lvl6pPr marL="1285875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500188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714500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1928813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Прямоугольник"/>
          <p:cNvSpPr/>
          <p:nvPr/>
        </p:nvSpPr>
        <p:spPr>
          <a:xfrm>
            <a:off x="1254779" y="3721960"/>
            <a:ext cx="4378997" cy="63499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08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8FD40A5-F3FD-B54C-9CD3-2C5EFF74112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82880" y="3820161"/>
            <a:ext cx="6854613" cy="1225972"/>
          </a:xfrm>
        </p:spPr>
        <p:txBody>
          <a:bodyPr>
            <a:noAutofit/>
          </a:bodyPr>
          <a:lstStyle/>
          <a:p>
            <a:r>
              <a:rPr lang="ru-RU" sz="1200" dirty="0"/>
              <a:t>Направление практики</a:t>
            </a:r>
            <a:r>
              <a:rPr lang="ru-RU" sz="1600" dirty="0"/>
              <a:t>: </a:t>
            </a:r>
            <a:r>
              <a:rPr lang="ru-RU" sz="1600" dirty="0">
                <a:latin typeface="Times New Roman" panose="02020603050405020304" pitchFamily="18" charset="0"/>
              </a:rPr>
              <a:t>Финансовое просвещение детей и молодежи</a:t>
            </a:r>
            <a:endParaRPr lang="ru-RU" sz="1600" dirty="0"/>
          </a:p>
          <a:p>
            <a:r>
              <a:rPr lang="ru-RU" sz="1200" dirty="0"/>
              <a:t>Наименование субъекта: Удмуртская Республика  </a:t>
            </a:r>
          </a:p>
          <a:p>
            <a:r>
              <a:rPr lang="ru-RU" sz="1200" dirty="0"/>
              <a:t>Автор практики: БПОУ УР «ИТЭТ», </a:t>
            </a:r>
            <a:r>
              <a:rPr lang="ru-RU" sz="1200" dirty="0" err="1"/>
              <a:t>Щуклина</a:t>
            </a:r>
            <a:r>
              <a:rPr lang="ru-RU" sz="1200" dirty="0"/>
              <a:t> Марина Владимировна,</a:t>
            </a:r>
            <a:r>
              <a:rPr lang="en-US" sz="1200" dirty="0">
                <a:latin typeface="Proxima Nova Rg" panose="02000506030000020004"/>
              </a:rPr>
              <a:t> </a:t>
            </a:r>
            <a:r>
              <a:rPr lang="ru-RU" sz="1200" dirty="0"/>
              <a:t>преподаватель, руководитель клуба по финансовой грамотности «Активный счет»</a:t>
            </a:r>
            <a:endParaRPr lang="en-US" sz="1200" dirty="0">
              <a:latin typeface="Proxima Nova Rg" panose="02000506030000020004"/>
            </a:endParaRPr>
          </a:p>
          <a:p>
            <a:r>
              <a:rPr lang="ru-RU" sz="1200" dirty="0"/>
              <a:t>Контактные данные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en-US" sz="1200" dirty="0">
                <a:effectLst/>
                <a:latin typeface="Proxima Nova Rg" panose="02000506030000020004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b="1" dirty="0">
                <a:effectLst/>
                <a:latin typeface="Proxima Nova Rg" panose="02000506030000020004"/>
                <a:ea typeface="Times New Roman" panose="02020603050405020304" pitchFamily="18" charset="0"/>
                <a:cs typeface="Times New Roman" panose="02020603050405020304" pitchFamily="18" charset="0"/>
              </a:rPr>
              <a:t> 7(3412) 43-86-86, 8-952-401-53-41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62D806-51F0-734C-BBC0-4312C0AC0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780" y="1323339"/>
            <a:ext cx="6182340" cy="1248412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accent3"/>
                </a:solidFill>
              </a:rPr>
              <a:t>Конкурс «В тридевятом царстве, налоговом государстве»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F3552B1-3FF4-44B6-AB33-AF09235B83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21" y="247582"/>
            <a:ext cx="657013" cy="66149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511C575-6BF1-46C7-8765-5644EB9F3F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03" y="297229"/>
            <a:ext cx="1739881" cy="56219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2BF8B5-D0A5-FB84-AF18-AE71065C4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61" y="383150"/>
            <a:ext cx="6807199" cy="598983"/>
          </a:xfrm>
        </p:spPr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8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Этапы Конкурса творческих работ</a:t>
            </a:r>
            <a:br>
              <a:rPr lang="ru-RU" sz="2800" dirty="0">
                <a:ln/>
                <a:solidFill>
                  <a:schemeClr val="accent3"/>
                </a:solidFill>
              </a:rPr>
            </a:br>
            <a:br>
              <a:rPr lang="ru-RU" sz="2800" dirty="0">
                <a:ln/>
                <a:solidFill>
                  <a:schemeClr val="accent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>
              <a:ln/>
              <a:solidFill>
                <a:schemeClr val="accent3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87708AC-9CAC-4220-BE5D-995E9C4A98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1" y="1106635"/>
            <a:ext cx="4307839" cy="357416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A4BD102-EE92-4369-8524-23487408A58A}"/>
              </a:ext>
            </a:extLst>
          </p:cNvPr>
          <p:cNvSpPr txBox="1"/>
          <p:nvPr/>
        </p:nvSpPr>
        <p:spPr>
          <a:xfrm>
            <a:off x="4748107" y="1508651"/>
            <a:ext cx="4307840" cy="30469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ru-RU" sz="12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1)Объявление конкурса. Знакомство с положением о Конкурсе.</a:t>
            </a:r>
          </a:p>
          <a:p>
            <a:pPr algn="l"/>
            <a:endParaRPr lang="ru-RU" sz="12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ru-RU" sz="12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Оформление творческих работ студентами (сказки по налоговой грамотности). Сказки оформляются как в бумажном виде (книжки), так и в виде презентаций. В год «Единства народов» (2026 год) некоторые студенты написали и оформили сказки на удмуртском языке. </a:t>
            </a:r>
          </a:p>
          <a:p>
            <a:pPr algn="l"/>
            <a:endParaRPr lang="ru-RU" sz="12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ru-RU" sz="12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Публичное представление творческих работ (сказок). Закрепление понятий и установок по налоговой грамотности.</a:t>
            </a:r>
          </a:p>
          <a:p>
            <a:pPr algn="l"/>
            <a:endParaRPr lang="ru-RU" sz="12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ru-RU" sz="12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 Оценка творческих работ экспертами. Выбор лучших работ. Объявление результатов Конкурса.</a:t>
            </a:r>
          </a:p>
          <a:p>
            <a:pPr algn="l"/>
            <a:endParaRPr lang="ru-RU" sz="12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ru-RU" sz="12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5) Торжественное поздравление победителей Конкурса. </a:t>
            </a:r>
            <a:r>
              <a:rPr lang="ru-RU" sz="12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b="0" dirty="0"/>
          </a:p>
        </p:txBody>
      </p:sp>
    </p:spTree>
    <p:extLst>
      <p:ext uri="{BB962C8B-B14F-4D97-AF65-F5344CB8AC3E}">
        <p14:creationId xmlns:p14="http://schemas.microsoft.com/office/powerpoint/2010/main" val="251819915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B0050DE-C8AC-46F7-AFCF-01B2DA159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" y="2628054"/>
            <a:ext cx="5410549" cy="460586"/>
          </a:xfrm>
        </p:spPr>
        <p:txBody>
          <a:bodyPr/>
          <a:lstStyle/>
          <a:p>
            <a:pPr algn="ctr"/>
            <a:r>
              <a:rPr lang="ru-RU" sz="1800" dirty="0"/>
              <a:t>Ребята очень творчески подошли к созданию налоговых сказок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726E4B2-6DEB-4F4E-8682-1061656088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87" y="117502"/>
            <a:ext cx="3010641" cy="2408514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E6C31E7-1275-4AD9-A254-A602079388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628" y="154187"/>
            <a:ext cx="4263962" cy="237182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556DEDF-D29C-496A-ACC6-EFF0E17313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1" y="3151631"/>
            <a:ext cx="6165333" cy="197001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0FA28FE-17F3-4542-AF58-8BC9AAFADA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248" y="2526016"/>
            <a:ext cx="2555699" cy="259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7616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3A3331-1180-76E2-1BC5-BF2DFE397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1013" y="2059259"/>
            <a:ext cx="3312160" cy="1083568"/>
          </a:xfrm>
        </p:spPr>
        <p:txBody>
          <a:bodyPr/>
          <a:lstStyle/>
          <a:p>
            <a:pPr algn="ctr"/>
            <a:r>
              <a:rPr lang="ru-RU" sz="3600" dirty="0">
                <a:solidFill>
                  <a:schemeClr val="accent3"/>
                </a:solidFill>
              </a:rPr>
              <a:t>Достигнутые результаты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DB393F-A165-FAE5-2E4F-8F3C2FD93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054" y="1043093"/>
            <a:ext cx="4483946" cy="3867574"/>
          </a:xfrm>
        </p:spPr>
        <p:txBody>
          <a:bodyPr/>
          <a:lstStyle/>
          <a:p>
            <a:pPr lvl="0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Ежегодно в конкурсе участвуют не менее 70-ти студентов </a:t>
            </a:r>
          </a:p>
          <a:p>
            <a:pPr lvl="0"/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Через творческую деятельность студенты закрепляют ранее полученные знания по налоговой грамотности, развивают свои творческие способности</a:t>
            </a:r>
          </a:p>
          <a:p>
            <a:pPr lvl="0"/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0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Привлечение экспертов для оценки работ способствует знакомству студентов с потенциальными работодателями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4614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3A3331-1180-76E2-1BC5-BF2DFE397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764" y="440753"/>
            <a:ext cx="5570263" cy="1723545"/>
          </a:xfrm>
        </p:spPr>
        <p:txBody>
          <a:bodyPr/>
          <a:lstStyle/>
          <a:p>
            <a:pPr algn="ctr"/>
            <a:r>
              <a:rPr lang="ru-RU" dirty="0"/>
              <a:t>    </a:t>
            </a:r>
            <a:br>
              <a:rPr lang="ru-RU" dirty="0"/>
            </a:br>
            <a:r>
              <a:rPr lang="ru-RU" sz="2800" dirty="0"/>
              <a:t> </a:t>
            </a:r>
            <a:r>
              <a:rPr lang="ru-RU" sz="2800" dirty="0">
                <a:solidFill>
                  <a:schemeClr val="accent3"/>
                </a:solidFill>
              </a:rPr>
              <a:t>Возможности и инструменты </a:t>
            </a:r>
            <a:br>
              <a:rPr lang="ru-RU" sz="2800" dirty="0">
                <a:solidFill>
                  <a:schemeClr val="accent3"/>
                </a:solidFill>
              </a:rPr>
            </a:br>
            <a:r>
              <a:rPr lang="ru-RU" sz="2800" dirty="0">
                <a:solidFill>
                  <a:schemeClr val="accent3"/>
                </a:solidFill>
              </a:rPr>
              <a:t>для тиражирования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DB393F-A165-FAE5-2E4F-8F3C2FD93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350" y="2815563"/>
            <a:ext cx="5761089" cy="2065623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Представленный опыт можно масштабировать на другие субъекты РФ </a:t>
            </a:r>
          </a:p>
        </p:txBody>
      </p:sp>
    </p:spTree>
    <p:extLst>
      <p:ext uri="{BB962C8B-B14F-4D97-AF65-F5344CB8AC3E}">
        <p14:creationId xmlns:p14="http://schemas.microsoft.com/office/powerpoint/2010/main" val="70245695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</TotalTime>
  <Words>219</Words>
  <Application>Microsoft Office PowerPoint</Application>
  <PresentationFormat>Экран (16:9)</PresentationFormat>
  <Paragraphs>24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Calibri</vt:lpstr>
      <vt:lpstr>Helvetica Neue</vt:lpstr>
      <vt:lpstr>Helvetica Neue Light</vt:lpstr>
      <vt:lpstr>Helvetica Neue Medium</vt:lpstr>
      <vt:lpstr>Proxima Nova Rg</vt:lpstr>
      <vt:lpstr>Times New Roman</vt:lpstr>
      <vt:lpstr>White</vt:lpstr>
      <vt:lpstr>Конкурс «В тридевятом царстве, налоговом государстве»</vt:lpstr>
      <vt:lpstr>Этапы Конкурса творческих работ  </vt:lpstr>
      <vt:lpstr>Ребята очень творчески подошли к созданию налоговых сказок</vt:lpstr>
      <vt:lpstr>Достигнутые результаты</vt:lpstr>
      <vt:lpstr>      Возможности и инструменты  для тиражирования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Насибуллина София Хаммятовна</dc:creator>
  <cp:lastModifiedBy>ЦФП</cp:lastModifiedBy>
  <cp:revision>65</cp:revision>
  <cp:lastPrinted>2026-03-26T14:26:31Z</cp:lastPrinted>
  <dcterms:modified xsi:type="dcterms:W3CDTF">2026-04-23T12:36:52Z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1433657159</vt:i4>
  </property>
  <property fmtid="{D5CDD505-2E9C-101B-9397-08002B2CF9AE}" pid="3" name="_NewReviewCycle">
    <vt:lpwstr/>
  </property>
  <property fmtid="{D5CDD505-2E9C-101B-9397-08002B2CF9AE}" pid="4" name="_EmailSubject">
    <vt:lpwstr>Пописанное письмо</vt:lpwstr>
  </property>
  <property fmtid="{D5CDD505-2E9C-101B-9397-08002B2CF9AE}" pid="5" name="_AuthorEmail">
    <vt:lpwstr>Kuznetsova@nifi.ru</vt:lpwstr>
  </property>
  <property fmtid="{D5CDD505-2E9C-101B-9397-08002B2CF9AE}" pid="6" name="_AuthorEmailDisplayName">
    <vt:lpwstr>Кузнецова Мария Геннадьевна</vt:lpwstr>
  </property>
</Properties>
</file>