
<file path=[Content_Types].xml><?xml version="1.0" encoding="utf-8"?>
<Types xmlns="http://schemas.openxmlformats.org/package/2006/content-types">
  <Default Extension="HEIC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61" r:id="rId5"/>
    <p:sldId id="260" r:id="rId6"/>
    <p:sldId id="265" r:id="rId7"/>
    <p:sldId id="266" r:id="rId8"/>
    <p:sldId id="267" r:id="rId9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384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HEI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73703" y="3784236"/>
            <a:ext cx="8620915" cy="802572"/>
          </a:xfrm>
        </p:spPr>
        <p:txBody>
          <a:bodyPr>
            <a:noAutofit/>
          </a:bodyPr>
          <a:lstStyle/>
          <a:p>
            <a:pPr algn="just"/>
            <a:r>
              <a:rPr lang="ru-RU" sz="1100" b="0" dirty="0"/>
              <a:t>Направление практики: Специальные проекты для людей старшего возраста</a:t>
            </a:r>
          </a:p>
          <a:p>
            <a:pPr algn="just"/>
            <a:r>
              <a:rPr lang="ru-RU" sz="1100" b="0" dirty="0"/>
              <a:t>Наименование субъекта: Хабаровский край</a:t>
            </a:r>
          </a:p>
          <a:p>
            <a:pPr algn="just"/>
            <a:r>
              <a:rPr lang="ru-RU" sz="1100" b="0" dirty="0"/>
              <a:t>Автор практики: :  КГБУ «Хабаровский центр социальной реабилитации инвалидов», </a:t>
            </a:r>
            <a:r>
              <a:rPr lang="ru-RU" sz="1100" b="0" dirty="0" err="1"/>
              <a:t>Сандрак</a:t>
            </a:r>
            <a:r>
              <a:rPr lang="ru-RU" sz="1100" b="0" dirty="0"/>
              <a:t> Марина Геннадьевна, 8(4212)544875, csrihab@khv.gov.ru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359759"/>
            <a:ext cx="5006109" cy="118516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Школа финансовой грамотности «Цифровой ликбез»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04" y="140559"/>
            <a:ext cx="1120987" cy="139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156" y="4356957"/>
            <a:ext cx="629317" cy="7231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1" b="85938" l="2409" r="95182">
                        <a14:foregroundMark x1="24089" y1="31641" x2="36068" y2="67090"/>
                        <a14:foregroundMark x1="15299" y1="66406" x2="34635" y2="80664"/>
                        <a14:foregroundMark x1="32487" y1="82715" x2="36979" y2="84766"/>
                        <a14:foregroundMark x1="16276" y1="5859" x2="79688" y2="74414"/>
                        <a14:foregroundMark x1="78255" y1="45215" x2="13607" y2="82031"/>
                        <a14:foregroundMark x1="86133" y1="71191" x2="45833" y2="71191"/>
                        <a14:foregroundMark x1="41081" y1="77832" x2="69661" y2="82715"/>
                        <a14:foregroundMark x1="51302" y1="78223" x2="37500" y2="84473"/>
                        <a14:foregroundMark x1="10742" y1="5859" x2="31966" y2="44141"/>
                        <a14:foregroundMark x1="86849" y1="10449" x2="11458" y2="4492"/>
                        <a14:foregroundMark x1="3125" y1="4492" x2="47721" y2="18457"/>
                        <a14:foregroundMark x1="58724" y1="17676" x2="37240" y2="2051"/>
                        <a14:foregroundMark x1="95182" y1="5176" x2="50326" y2="2734"/>
                        <a14:foregroundMark x1="85417" y1="14258" x2="41536" y2="18457"/>
                        <a14:foregroundMark x1="82292" y1="26758" x2="42708" y2="21191"/>
                        <a14:foregroundMark x1="52995" y1="38965" x2="57031" y2="47949"/>
                        <a14:foregroundMark x1="53190" y1="37891" x2="54427" y2="45508"/>
                        <a14:foregroundMark x1="53190" y1="35840" x2="56055" y2="44434"/>
                        <a14:backgroundMark x1="55143" y1="37500" x2="82552" y2="36133"/>
                        <a14:backgroundMark x1="65885" y1="33398" x2="84245" y2="37207"/>
                        <a14:backgroundMark x1="83008" y1="34082" x2="68034" y2="34082"/>
                        <a14:backgroundMark x1="83529" y1="88281" x2="29622" y2="85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51" t="41179" r="19532" b="20773"/>
          <a:stretch/>
        </p:blipFill>
        <p:spPr>
          <a:xfrm>
            <a:off x="7835542" y="1742040"/>
            <a:ext cx="1395228" cy="1486048"/>
          </a:xfrm>
          <a:prstGeom prst="ellipse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1" b="85938" l="2409" r="95182">
                        <a14:foregroundMark x1="24089" y1="31641" x2="36068" y2="67090"/>
                        <a14:foregroundMark x1="15299" y1="66406" x2="34635" y2="80664"/>
                        <a14:foregroundMark x1="32487" y1="82715" x2="36979" y2="84766"/>
                        <a14:foregroundMark x1="16276" y1="5859" x2="79688" y2="74414"/>
                        <a14:foregroundMark x1="78255" y1="45215" x2="13607" y2="82031"/>
                        <a14:foregroundMark x1="86133" y1="71191" x2="45833" y2="71191"/>
                        <a14:foregroundMark x1="41081" y1="77832" x2="69661" y2="82715"/>
                        <a14:foregroundMark x1="51302" y1="78223" x2="37500" y2="84473"/>
                        <a14:foregroundMark x1="10742" y1="5859" x2="31966" y2="44141"/>
                        <a14:foregroundMark x1="86849" y1="10449" x2="11458" y2="4492"/>
                        <a14:foregroundMark x1="3125" y1="4492" x2="47721" y2="18457"/>
                        <a14:foregroundMark x1="58724" y1="17676" x2="37240" y2="2051"/>
                        <a14:foregroundMark x1="95182" y1="5176" x2="50326" y2="2734"/>
                        <a14:foregroundMark x1="85417" y1="14258" x2="41536" y2="18457"/>
                        <a14:foregroundMark x1="82292" y1="26758" x2="42708" y2="21191"/>
                        <a14:foregroundMark x1="52995" y1="38965" x2="57031" y2="47949"/>
                        <a14:foregroundMark x1="53190" y1="37891" x2="54427" y2="45508"/>
                        <a14:foregroundMark x1="53190" y1="35840" x2="56055" y2="44434"/>
                        <a14:backgroundMark x1="55143" y1="37500" x2="82552" y2="36133"/>
                        <a14:backgroundMark x1="65885" y1="33398" x2="84245" y2="37207"/>
                        <a14:backgroundMark x1="83008" y1="34082" x2="68034" y2="34082"/>
                        <a14:backgroundMark x1="83529" y1="88281" x2="29622" y2="85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19807" r="44876" b="20075"/>
          <a:stretch/>
        </p:blipFill>
        <p:spPr>
          <a:xfrm>
            <a:off x="6154478" y="2285979"/>
            <a:ext cx="1938675" cy="1884218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32510" y="835724"/>
            <a:ext cx="5680364" cy="399489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3414" y="471128"/>
            <a:ext cx="3822700" cy="421200"/>
            <a:chOff x="0" y="148184"/>
            <a:chExt cx="3822700" cy="421200"/>
          </a:xfrm>
          <a:solidFill>
            <a:schemeClr val="accent1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48184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0561" y="168745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hangingPunct="1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АКТУАЛЬНОСТЬ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06401" y="994559"/>
            <a:ext cx="55325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3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финансовой грамотности граждан пожилого возраста является одним из важных направлений государственной политики Российской Федерации и имеет большое значение в социализации пожилых людей, их интеграции в жизнь современного общества. Эффективным механизмом поддержки социальной активности граждан старшего поколения является их включение в образовательный процесс.</a:t>
            </a:r>
          </a:p>
          <a:p>
            <a:pPr indent="457200" algn="just"/>
            <a:r>
              <a:rPr lang="ru-RU" sz="13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пожилых людей и инвалидов, сталкивающихся с финансовыми мошенниками в России, неуклонно растет. По данным МВД России, в 2024 году ущерб от </a:t>
            </a:r>
            <a:r>
              <a:rPr lang="ru-RU" sz="1300" b="0" dirty="0" err="1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кибермошенничества</a:t>
            </a:r>
            <a:r>
              <a:rPr lang="ru-RU" sz="13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более </a:t>
            </a:r>
            <a:r>
              <a:rPr lang="ru-RU" sz="13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млрд рублей</a:t>
            </a:r>
            <a:r>
              <a:rPr lang="ru-RU" sz="13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причем почти </a:t>
            </a:r>
            <a:r>
              <a:rPr lang="ru-RU" sz="13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 обманутых пострадавших людей — это пенсионеры</a:t>
            </a:r>
            <a:r>
              <a:rPr lang="ru-RU" sz="13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</a:p>
          <a:p>
            <a:pPr indent="457200" algn="just"/>
            <a:r>
              <a:rPr lang="ru-RU" sz="13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оценкам экспертов, в 2025 году российские пенсионеры потеряли не менее </a:t>
            </a:r>
            <a:r>
              <a:rPr lang="ru-RU" sz="13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млрд рублей</a:t>
            </a:r>
            <a:r>
              <a:rPr lang="ru-RU" sz="13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из-за действий злоумышленников, при этом почти </a:t>
            </a:r>
            <a:r>
              <a:rPr lang="ru-RU" sz="13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пенсионеров делают перевод в течение трех часов</a:t>
            </a:r>
            <a:r>
              <a:rPr lang="ru-RU" sz="13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после первого звонка мошенника .</a:t>
            </a:r>
          </a:p>
          <a:p>
            <a:pPr indent="457200" algn="just"/>
            <a:r>
              <a:rPr lang="ru-RU" sz="13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связи программа «Цифровой ликбез» становится не просто образовательным курсом, а важным инструментом социальной защиты и адаптации граждан старшего поколения и инвалидов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3156" y="4356957"/>
            <a:ext cx="629317" cy="723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1" b="85938" l="2409" r="95182">
                        <a14:foregroundMark x1="24089" y1="31641" x2="36068" y2="67090"/>
                        <a14:foregroundMark x1="15299" y1="66406" x2="34635" y2="80664"/>
                        <a14:foregroundMark x1="32487" y1="82715" x2="36979" y2="84766"/>
                        <a14:foregroundMark x1="16276" y1="5859" x2="79688" y2="74414"/>
                        <a14:foregroundMark x1="78255" y1="45215" x2="13607" y2="82031"/>
                        <a14:foregroundMark x1="86133" y1="71191" x2="45833" y2="71191"/>
                        <a14:foregroundMark x1="41081" y1="77832" x2="69661" y2="82715"/>
                        <a14:foregroundMark x1="51302" y1="78223" x2="37500" y2="84473"/>
                        <a14:foregroundMark x1="10742" y1="5859" x2="31966" y2="44141"/>
                        <a14:foregroundMark x1="86849" y1="10449" x2="11458" y2="4492"/>
                        <a14:foregroundMark x1="3125" y1="4492" x2="47721" y2="18457"/>
                        <a14:foregroundMark x1="58724" y1="17676" x2="37240" y2="2051"/>
                        <a14:foregroundMark x1="95182" y1="5176" x2="50326" y2="2734"/>
                        <a14:foregroundMark x1="85417" y1="14258" x2="41536" y2="18457"/>
                        <a14:foregroundMark x1="82292" y1="26758" x2="42708" y2="21191"/>
                        <a14:foregroundMark x1="52995" y1="38965" x2="57031" y2="47949"/>
                        <a14:foregroundMark x1="53190" y1="37891" x2="54427" y2="45508"/>
                        <a14:foregroundMark x1="53190" y1="35840" x2="56055" y2="44434"/>
                        <a14:backgroundMark x1="55143" y1="37500" x2="82552" y2="36133"/>
                        <a14:backgroundMark x1="65885" y1="33398" x2="84245" y2="37207"/>
                        <a14:backgroundMark x1="83008" y1="34082" x2="68034" y2="34082"/>
                        <a14:backgroundMark x1="83529" y1="88281" x2="29622" y2="85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" r="12679" b="82277"/>
          <a:stretch/>
        </p:blipFill>
        <p:spPr>
          <a:xfrm>
            <a:off x="6086765" y="1311564"/>
            <a:ext cx="2980228" cy="4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897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44113" y="2340091"/>
            <a:ext cx="5135139" cy="221059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52" y="636388"/>
            <a:ext cx="5056189" cy="121951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3552" y="396960"/>
            <a:ext cx="3822700" cy="421200"/>
            <a:chOff x="0" y="148184"/>
            <a:chExt cx="3822700" cy="421200"/>
          </a:xfrm>
          <a:solidFill>
            <a:schemeClr val="accent2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48184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20561" y="168745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hangingPunct="1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ЦЕЛЬ ПРОЕКТА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39006" y="828392"/>
            <a:ext cx="4825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граждан старшего возраста знаний, позволяющих им принимать грамотные финансовые решения, своевременно определять признаки финансового мошенничества и противодействовать ему.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4113" y="2150550"/>
            <a:ext cx="3822700" cy="421200"/>
            <a:chOff x="0" y="1724445"/>
            <a:chExt cx="3822700" cy="421200"/>
          </a:xfrm>
          <a:solidFill>
            <a:schemeClr val="accent2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724445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20561" y="1745006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ЗАДАЧИ ПРОЕКТА</a:t>
              </a:r>
              <a:endParaRPr lang="ru-RU" sz="1800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05669" y="2560351"/>
            <a:ext cx="4981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финансовой грамотности среди граждан старшего поколения и инвалидов.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риски мошеннических действий в отношении получателей социальных услуг.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граждан навыки принятия компетентных финансовых решений.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граждан мерам финансовой безопасности при пользовании современными банковскими и цифровыми сервисами.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-1390" r="27168" b="8341"/>
          <a:stretch/>
        </p:blipFill>
        <p:spPr>
          <a:xfrm>
            <a:off x="5449081" y="607560"/>
            <a:ext cx="2834380" cy="2257282"/>
          </a:xfrm>
          <a:prstGeom prst="ellipse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t="13194" r="25054"/>
          <a:stretch/>
        </p:blipFill>
        <p:spPr>
          <a:xfrm>
            <a:off x="5886450" y="2560351"/>
            <a:ext cx="3128241" cy="2346286"/>
          </a:xfrm>
          <a:prstGeom prst="ellipse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156" y="4356957"/>
            <a:ext cx="629317" cy="7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381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32923" y="3468653"/>
            <a:ext cx="5222442" cy="626855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3413" y="628097"/>
            <a:ext cx="5035626" cy="2005921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785812" y="5355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3412" y="417497"/>
            <a:ext cx="3822700" cy="421200"/>
            <a:chOff x="0" y="148184"/>
            <a:chExt cx="3822700" cy="421200"/>
          </a:xfrm>
          <a:solidFill>
            <a:schemeClr val="accent3"/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48184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20561" y="168745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hangingPunct="1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ИДЕЯ ПРОЕКТА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32923" y="818136"/>
            <a:ext cx="49361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доступной адаптированной образовательной площадки на базе учреждения и реализации на ней системного комплекса просветительских, практических и информационно-профилактических мероприятий, направленных на формирование у граждан пожилого возраста и инвалидов финансовой грамотности, навыков цифровой безопасности и устойчивого противостояния мошенническим угрозам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32923" y="3068014"/>
            <a:ext cx="4141788" cy="421200"/>
            <a:chOff x="0" y="148184"/>
            <a:chExt cx="3822700" cy="421200"/>
          </a:xfrm>
          <a:solidFill>
            <a:schemeClr val="accent3"/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148184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20561" y="168745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hangingPunct="1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ЦЕЛЕВАЯ АУДИТОРИЯ ПРОЕКТА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32922" y="3489214"/>
            <a:ext cx="5222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пожилого возраста и инвалиды — получатели социальных услуг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56" y="4356957"/>
            <a:ext cx="629317" cy="723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5226"/>
          <a:stretch/>
        </p:blipFill>
        <p:spPr>
          <a:xfrm>
            <a:off x="5955365" y="699507"/>
            <a:ext cx="3029499" cy="3657450"/>
          </a:xfrm>
          <a:prstGeom prst="ellipse">
            <a:avLst/>
          </a:prstGeom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15333" r="10606"/>
          <a:stretch/>
        </p:blipFill>
        <p:spPr>
          <a:xfrm>
            <a:off x="6238944" y="686805"/>
            <a:ext cx="2544587" cy="1198236"/>
          </a:xfrm>
          <a:prstGeom prst="ellipse">
            <a:avLst/>
          </a:prstGeom>
          <a:ln w="38100">
            <a:solidFill>
              <a:schemeClr val="accent4"/>
            </a:solidFill>
          </a:ln>
        </p:spPr>
      </p:pic>
      <p:sp>
        <p:nvSpPr>
          <p:cNvPr id="35" name="Скругленный прямоугольник 34"/>
          <p:cNvSpPr/>
          <p:nvPr/>
        </p:nvSpPr>
        <p:spPr>
          <a:xfrm>
            <a:off x="533900" y="462187"/>
            <a:ext cx="5508770" cy="1067727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13339" y="133192"/>
            <a:ext cx="3822700" cy="421200"/>
            <a:chOff x="0" y="148184"/>
            <a:chExt cx="3822700" cy="421200"/>
          </a:xfrm>
          <a:solidFill>
            <a:schemeClr val="accent4"/>
          </a:solidFill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148184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 txBox="1"/>
            <p:nvPr/>
          </p:nvSpPr>
          <p:spPr>
            <a:xfrm>
              <a:off x="20561" y="168745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hangingPunct="1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ПРОВЕДЕНИЕ УРОКОВ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53973" y="542009"/>
            <a:ext cx="4572000" cy="7032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занятий:</a:t>
            </a:r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 раза в месяц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одного занятия:</a:t>
            </a:r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30 минут</a:t>
            </a:r>
            <a:br>
              <a:rPr lang="ru-RU" dirty="0"/>
            </a:b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53973" y="998959"/>
            <a:ext cx="5257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занятий:</a:t>
            </a:r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лекции (беседы, просмотр </a:t>
            </a:r>
            <a:r>
              <a:rPr lang="ru-RU" sz="1400" b="0" dirty="0" err="1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видеоуроков</a:t>
            </a:r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реальных примеров) и практические занятия (игра, практика)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014768" y="1986864"/>
            <a:ext cx="5838037" cy="2647817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84040" y="2134200"/>
            <a:ext cx="56994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финансовой грамотности</a:t>
            </a:r>
            <a:r>
              <a:rPr lang="ru-RU" sz="12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(Личный бюджет, планирование расходов и доходов, семейная экономия, как избежать долгов)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помощь для граждан пожилого возраста и инвалидов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(Льготы, выплаты, компенсации, ЕДВ, набор социальных услуг)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налогообложения для пенсионеров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(Имущественные налоги, земельный и транспортный налоги, налоговые льготы и вычеты для пенсионеров)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продукты и услуги. Платежная система МИР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(Виды вкладов, банковские карты, кредиты: зачем нужны и чем опасны; Карта «Мир» для пенсионеров, преимущества и возможности, как получить и пользоваться)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при работе с банковскими продуктами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(Как защитить банковскую карту, что такое CVV-код, безопасные лимиты, почему нельзя передавать карту другим)</a:t>
            </a:r>
            <a:endParaRPr lang="ru-RU" sz="1200" b="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014768" y="1733561"/>
            <a:ext cx="3822700" cy="421200"/>
            <a:chOff x="0" y="148184"/>
            <a:chExt cx="3822700" cy="421200"/>
          </a:xfrm>
          <a:solidFill>
            <a:schemeClr val="accent4"/>
          </a:solidFill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0" y="148184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 txBox="1"/>
            <p:nvPr/>
          </p:nvSpPr>
          <p:spPr>
            <a:xfrm>
              <a:off x="20561" y="168745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hangingPunct="1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ПРИМЕРНЫЕ ТЕМЫ УРОКОВ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156" y="4356957"/>
            <a:ext cx="629317" cy="7231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8"/>
          <a:stretch/>
        </p:blipFill>
        <p:spPr>
          <a:xfrm>
            <a:off x="154552" y="1858909"/>
            <a:ext cx="2768816" cy="2723860"/>
          </a:xfrm>
          <a:prstGeom prst="ellipse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9562" y="923925"/>
            <a:ext cx="5365914" cy="2948854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41" y="1020589"/>
            <a:ext cx="5019964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Всероссийская просветительская Эстафета «Мои финансы»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(этапы акции, разной тематики в каждый период)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 пользоваться финансовыми услугами через интернет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мобильный банк, онлайн-платежи ЖКХ, запись к врачу)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занятие</a:t>
            </a:r>
            <a:endParaRPr lang="ru-RU" sz="12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Субсидия на оплату жилого помещения и коммунальных услуг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(Кто имеет право, порядок оформления, пакет документов, сроки рассмотрения, как продлить)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 обманывают мошенники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(Обзор популярных схем: «звонок из банка», «родственник в беде», «социальные выплаты», «продажа товаров по телефону», «выигрыш в лотерею»)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Профилактика мошенничества. Отработка безопасного поведения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(Правило «Клади трубку и проверь», алгоритм действий при подозрительном звонке, при потере денег, куда звонить)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занятие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(ролевая игра «Мошенник звонит» + отработка алгоритма)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5350" y="4469718"/>
            <a:ext cx="740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план занятий ежегодно изменяется, следуя за обновлениями финансовой деятельности в России</a:t>
            </a:r>
            <a:endParaRPr lang="ru-RU" sz="1400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44337" y="640511"/>
            <a:ext cx="3822700" cy="421200"/>
            <a:chOff x="0" y="148184"/>
            <a:chExt cx="3822700" cy="421200"/>
          </a:xfrm>
          <a:solidFill>
            <a:schemeClr val="accent4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48184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20561" y="168745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hangingPunct="1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ПРИМЕРНЫЕ ТЕМЫ УРОКОВ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56" y="4356957"/>
            <a:ext cx="629317" cy="723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7" r="51777" b="22992"/>
          <a:stretch/>
        </p:blipFill>
        <p:spPr>
          <a:xfrm>
            <a:off x="5890655" y="661072"/>
            <a:ext cx="2920204" cy="2232602"/>
          </a:xfrm>
          <a:prstGeom prst="ellipse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1212" b="17531"/>
          <a:stretch/>
        </p:blipFill>
        <p:spPr>
          <a:xfrm>
            <a:off x="5919075" y="2790834"/>
            <a:ext cx="2938880" cy="1555812"/>
          </a:xfrm>
          <a:prstGeom prst="ellipse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9038754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35013" y="1839026"/>
            <a:ext cx="7216774" cy="15932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3413" y="811256"/>
            <a:ext cx="5730441" cy="1106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33414" y="471128"/>
            <a:ext cx="3822700" cy="421200"/>
            <a:chOff x="0" y="148184"/>
            <a:chExt cx="3822700" cy="421200"/>
          </a:xfrm>
          <a:solidFill>
            <a:schemeClr val="accent1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48184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20561" y="168745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hangingPunct="1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ТЕКУЩАЯ СТАДИЯ ПРОЕКТА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35013" y="915471"/>
            <a:ext cx="5628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финансовой грамотности "Цифровой ликбез"» был запущен в </a:t>
            </a:r>
            <a:r>
              <a:rPr lang="ru-RU" sz="14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</a:t>
            </a:r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базе постоянно действующей «Реабилитационной академии» КГБУ «Хабаровский центр социальной реабилитации инвалидов».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1995" y="1982261"/>
            <a:ext cx="70228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общее количество участников проекта составило 930 человек, из них 262 очных слушателя прошли полноценное обучение в групповом формате. Остальные участники получили информацию через просветительские материалы, буклеты и публикации. Уже на старте проекта слушатели начали формировать практические навыки использования современных финансовых услуг и получать знания по финансовой безопасности.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" y="3528962"/>
            <a:ext cx="8192654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проект реализуется на постоянной основе в течение всего календарного года. Занятия проводятся 2 раза в месяц по 30 минут, его участниками стали уже более 3000 посетителей Центра социальной реабилитации. К проведению мероприятий привлекаются ю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рисконсульт учреждения, социальный педагог, приглашённые сотрудники ПАО Сбербанк и Социального фонда России.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56" y="4356957"/>
            <a:ext cx="629317" cy="72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35261" r="13501" b="13804"/>
          <a:stretch/>
        </p:blipFill>
        <p:spPr>
          <a:xfrm>
            <a:off x="6536730" y="711200"/>
            <a:ext cx="2533823" cy="1062182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28701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830762" y="648657"/>
            <a:ext cx="4239347" cy="355093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469" y="648656"/>
            <a:ext cx="4492768" cy="355093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19412" y="248019"/>
            <a:ext cx="3822700" cy="421200"/>
            <a:chOff x="0" y="148184"/>
            <a:chExt cx="3822700" cy="421200"/>
          </a:xfrm>
          <a:solidFill>
            <a:schemeClr val="accent2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48184"/>
              <a:ext cx="3822700" cy="421200"/>
            </a:xfrm>
            <a:prstGeom prst="round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20561" y="168745"/>
              <a:ext cx="3781578" cy="380078"/>
            </a:xfrm>
            <a:prstGeom prst="rect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hangingPunct="1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ДОСТИГНУТЫЕ РЕЗУЛЬТАТЫ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4649" y="910913"/>
            <a:ext cx="4363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утверждена программа из 10 основных и 5 дополнительных тем занятий;</a:t>
            </a:r>
          </a:p>
          <a:p>
            <a:pPr algn="just"/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Проведено не менее 24 занятий в год (2 раза в месяц) </a:t>
            </a:r>
          </a:p>
          <a:p>
            <a:pPr algn="just"/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Общее количество участников проекта с 2022 года — более 3000 человек;</a:t>
            </a:r>
          </a:p>
          <a:p>
            <a:pPr algn="just"/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Ежегодный охват составляет 500–600 человек (с учетом роста популярности);</a:t>
            </a:r>
          </a:p>
          <a:p>
            <a:pPr algn="just"/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 период реализации распространено более 4500 экземпляров информационных материалов (буклеты, памятки, брошюры);</a:t>
            </a:r>
          </a:p>
          <a:p>
            <a:pPr algn="just"/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Опубликовано более 100 материалов на сайте учреждения и в социальных сетях (МАХ, 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Одноклассники, VK);</a:t>
            </a:r>
          </a:p>
          <a:p>
            <a:pPr algn="just"/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Проведено 5 практических занятий-тренингов по отработке навыков противодействия мошенничеству;</a:t>
            </a:r>
          </a:p>
          <a:p>
            <a:pPr algn="just"/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Организовано 3 выездных и 3 дистанционных лекций сотрудников Сбербанка и Социального фонда России;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30762" y="900631"/>
            <a:ext cx="4165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стала гибкой и полноценно охватывает ключевые темы финансовой грамотности.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приобрело системный, непрерывный характер, с закреплением навыков.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востребован и пользуется устойчивым доверием среди пожилых людей и инвалидов.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проекту стабильно растет благодаря положительным отзывам участников.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слушатель получил наглядные памятки и инструкции для домашнего использования.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информационная открытость проекта через социальные сети и сайт учреждения.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устойчивые поведенческие навыки противодействия мошенничеству.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 уровень доверия к информации за счет участия экспертов ПАО Сбербанк и Социального фонда.</a:t>
            </a:r>
            <a:endParaRPr lang="ru-RU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0584" y="672411"/>
            <a:ext cx="3005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 результаты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46860" y="672411"/>
            <a:ext cx="2790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56" y="4356957"/>
            <a:ext cx="629317" cy="7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496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1010</Words>
  <Application>Microsoft Office PowerPoint</Application>
  <PresentationFormat>Экран (16:9)</PresentationFormat>
  <Paragraphs>60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</vt:lpstr>
      <vt:lpstr>Helvetica Neue Light</vt:lpstr>
      <vt:lpstr>Proxima Nova Rg</vt:lpstr>
      <vt:lpstr>Times New Roman</vt:lpstr>
      <vt:lpstr>White</vt:lpstr>
      <vt:lpstr>Школа финансовой грамотности «Цифровой ликбез»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Пользователь</cp:lastModifiedBy>
  <cp:revision>91</cp:revision>
  <cp:lastPrinted>2026-03-26T14:26:31Z</cp:lastPrinted>
  <dcterms:modified xsi:type="dcterms:W3CDTF">2026-04-15T04:17:30Z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