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4" r:id="rId4"/>
    <p:sldId id="265" r:id="rId5"/>
    <p:sldId id="259" r:id="rId6"/>
  </p:sldIdLst>
  <p:sldSz cx="9144000" cy="5143500" type="screen16x9"/>
  <p:notesSz cx="6797675" cy="99282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546" autoAdjust="0"/>
    <p:restoredTop sz="95407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77" y="15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6894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brograd21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vk.com/rcfg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816382"/>
            <a:ext cx="6557424" cy="1327118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Образовательные и просветительские проекты финансовой грамотности для взрослых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 Чувашская Республика</a:t>
            </a:r>
            <a:endParaRPr lang="ru-RU" sz="1200" dirty="0"/>
          </a:p>
          <a:p>
            <a:r>
              <a:rPr lang="ru-RU" sz="1200" dirty="0"/>
              <a:t>Автор практики: Республиканский центр финансовой грамотности населения и </a:t>
            </a:r>
            <a:r>
              <a:rPr lang="ru-RU" sz="1200" dirty="0" smtClean="0"/>
              <a:t>Отделение </a:t>
            </a:r>
            <a:r>
              <a:rPr lang="ru-RU" sz="1200" dirty="0"/>
              <a:t>– </a:t>
            </a:r>
            <a:r>
              <a:rPr lang="ru-RU" sz="1200" dirty="0" smtClean="0"/>
              <a:t>Национальный банк </a:t>
            </a:r>
            <a:r>
              <a:rPr lang="ru-RU" sz="1200" dirty="0"/>
              <a:t>по Чувашской Республике Волго-Вятского ГУ Банка </a:t>
            </a:r>
            <a:r>
              <a:rPr lang="ru-RU" sz="1200" dirty="0" smtClean="0"/>
              <a:t>России</a:t>
            </a:r>
          </a:p>
          <a:p>
            <a:r>
              <a:rPr lang="ru-RU" sz="1200" dirty="0" smtClean="0"/>
              <a:t>Контактная информация - </a:t>
            </a:r>
            <a:r>
              <a:rPr lang="ru-RU" sz="1200" dirty="0" err="1" smtClean="0"/>
              <a:t>Щепелев</a:t>
            </a:r>
            <a:r>
              <a:rPr lang="ru-RU" sz="1200" dirty="0" smtClean="0"/>
              <a:t> </a:t>
            </a:r>
            <a:r>
              <a:rPr lang="ru-RU" sz="1200" dirty="0"/>
              <a:t>Дмитрий Евгеньевич</a:t>
            </a:r>
            <a:r>
              <a:rPr lang="ru-RU" sz="1200" dirty="0" smtClean="0"/>
              <a:t>, </a:t>
            </a:r>
            <a:r>
              <a:rPr lang="en-US" sz="1200" b="0" u="sng" dirty="0" smtClean="0">
                <a:hlinkClick r:id="rId3"/>
              </a:rPr>
              <a:t>dobrograd21@yandex.ru</a:t>
            </a:r>
            <a:r>
              <a:rPr lang="ru-RU" sz="1200" b="0" u="sng"/>
              <a:t> </a:t>
            </a:r>
            <a:r>
              <a:rPr lang="ru-RU" sz="1200" b="0" u="sng" smtClean="0"/>
              <a:t>,</a:t>
            </a:r>
            <a:r>
              <a:rPr lang="ru-RU" sz="1200" b="0" smtClean="0"/>
              <a:t> </a:t>
            </a:r>
            <a:r>
              <a:rPr lang="ru-RU" sz="1200" b="0" u="sng" dirty="0" smtClean="0">
                <a:hlinkClick r:id="rId4"/>
              </a:rPr>
              <a:t>https</a:t>
            </a:r>
            <a:r>
              <a:rPr lang="ru-RU" sz="1200" b="0" u="sng" dirty="0">
                <a:hlinkClick r:id="rId4"/>
              </a:rPr>
              <a:t>://vk.com/rcfg21</a:t>
            </a:r>
            <a:endParaRPr lang="ru-RU" sz="12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1741340"/>
            <a:ext cx="7768424" cy="45905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Финансовая грамотность на </a:t>
            </a:r>
            <a:r>
              <a:rPr lang="ru-RU" dirty="0">
                <a:solidFill>
                  <a:srgbClr val="C00000"/>
                </a:solidFill>
              </a:rPr>
              <a:t>родном </a:t>
            </a:r>
            <a:r>
              <a:rPr lang="ru-RU" dirty="0" smtClean="0">
                <a:solidFill>
                  <a:srgbClr val="C00000"/>
                </a:solidFill>
              </a:rPr>
              <a:t>(чувашском) языке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300" y="219457"/>
            <a:ext cx="1083577" cy="112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49149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Краткое описание практики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00" y="803083"/>
            <a:ext cx="3641697" cy="3514475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Чувашия – национальная республика, где  по </a:t>
            </a:r>
            <a:r>
              <a:rPr lang="ru-RU" sz="1400" b="1" dirty="0"/>
              <a:t>разным оценкам на </a:t>
            </a:r>
            <a:r>
              <a:rPr lang="ru-RU" sz="1400" b="1" dirty="0" smtClean="0"/>
              <a:t>родном (чувашском) языке  говорят </a:t>
            </a:r>
            <a:r>
              <a:rPr lang="ru-RU" sz="1400" b="1" dirty="0"/>
              <a:t>(думают) не менее </a:t>
            </a:r>
            <a:r>
              <a:rPr lang="ru-RU" sz="1400" b="1" dirty="0" smtClean="0"/>
              <a:t> 40-50</a:t>
            </a:r>
            <a:r>
              <a:rPr lang="ru-RU" sz="1400" b="1" dirty="0"/>
              <a:t>% </a:t>
            </a:r>
            <a:r>
              <a:rPr lang="ru-RU" sz="1400" b="1" dirty="0" smtClean="0"/>
              <a:t>населения.</a:t>
            </a:r>
            <a:br>
              <a:rPr lang="ru-RU" sz="1400" b="1" dirty="0" smtClean="0"/>
            </a:br>
            <a:r>
              <a:rPr lang="ru-RU" sz="1400" b="1" dirty="0" smtClean="0"/>
              <a:t>В </a:t>
            </a:r>
            <a:r>
              <a:rPr lang="ru-RU" sz="1400" b="1" dirty="0"/>
              <a:t>первую </a:t>
            </a:r>
            <a:r>
              <a:rPr lang="ru-RU" sz="1400" b="1" dirty="0" smtClean="0"/>
              <a:t>очередь, это взрослое  трудоспособное население </a:t>
            </a:r>
            <a:r>
              <a:rPr lang="ru-RU" sz="1400" b="1" dirty="0"/>
              <a:t>и пожилые </a:t>
            </a:r>
            <a:r>
              <a:rPr lang="ru-RU" sz="1400" b="1" dirty="0" smtClean="0"/>
              <a:t>граждане, проживающие </a:t>
            </a:r>
            <a:br>
              <a:rPr lang="ru-RU" sz="1400" b="1" dirty="0" smtClean="0"/>
            </a:br>
            <a:r>
              <a:rPr lang="ru-RU" sz="1400" b="1" dirty="0" smtClean="0"/>
              <a:t>в сельской местности. </a:t>
            </a:r>
          </a:p>
          <a:p>
            <a:pPr marL="0" indent="0">
              <a:buNone/>
            </a:pPr>
            <a:r>
              <a:rPr lang="ru-RU" sz="1400" b="1" dirty="0" smtClean="0"/>
              <a:t>В этой связи Республиканским </a:t>
            </a:r>
            <a:r>
              <a:rPr lang="ru-RU" sz="1400" b="1" dirty="0"/>
              <a:t>центром финансовой грамотности </a:t>
            </a:r>
            <a:r>
              <a:rPr lang="ru-RU" sz="1400" b="1" dirty="0" smtClean="0"/>
              <a:t>(</a:t>
            </a:r>
            <a:r>
              <a:rPr lang="ru-RU" sz="1400" b="1" dirty="0"/>
              <a:t>РЦФГ) </a:t>
            </a:r>
            <a:r>
              <a:rPr lang="ru-RU" sz="1400" b="1" dirty="0" smtClean="0"/>
              <a:t>организовано тесное взаимодействие </a:t>
            </a:r>
            <a:r>
              <a:rPr lang="ru-RU" sz="1400" b="1" dirty="0"/>
              <a:t>с </a:t>
            </a:r>
            <a:r>
              <a:rPr lang="ru-RU" sz="1400" b="1" dirty="0" smtClean="0"/>
              <a:t>Отделением </a:t>
            </a:r>
            <a:r>
              <a:rPr lang="ru-RU" sz="1400" b="1" dirty="0"/>
              <a:t>– </a:t>
            </a:r>
            <a:r>
              <a:rPr lang="ru-RU" sz="1400" b="1" dirty="0" smtClean="0"/>
              <a:t>Национальным банком по </a:t>
            </a:r>
            <a:r>
              <a:rPr lang="ru-RU" sz="1400" b="1" dirty="0"/>
              <a:t>Чувашской Республике Волго-Вятского </a:t>
            </a:r>
            <a:r>
              <a:rPr lang="ru-RU" sz="1400" b="1" dirty="0" smtClean="0"/>
              <a:t> </a:t>
            </a:r>
            <a:br>
              <a:rPr lang="ru-RU" sz="1400" b="1" dirty="0" smtClean="0"/>
            </a:br>
            <a:r>
              <a:rPr lang="ru-RU" sz="1400" b="1" dirty="0" smtClean="0"/>
              <a:t>ГУ </a:t>
            </a:r>
            <a:r>
              <a:rPr lang="ru-RU" sz="1400" b="1" dirty="0"/>
              <a:t>Банка </a:t>
            </a:r>
            <a:r>
              <a:rPr lang="ru-RU" sz="1400" b="1" dirty="0" smtClean="0"/>
              <a:t>России по переводу  на </a:t>
            </a:r>
            <a:r>
              <a:rPr lang="ru-RU" sz="1400" b="1" dirty="0"/>
              <a:t>чувашский язык печатных материалов </a:t>
            </a:r>
            <a:r>
              <a:rPr lang="ru-RU" sz="1400" b="1" dirty="0" smtClean="0"/>
              <a:t>Банка России (буклетов, проспектов, листовок и т.д.) по самым актуальным темам  </a:t>
            </a:r>
            <a:r>
              <a:rPr lang="ru-RU" sz="1400" b="1" dirty="0"/>
              <a:t>финансовой </a:t>
            </a:r>
            <a:r>
              <a:rPr lang="ru-RU" sz="1400" b="1" dirty="0" smtClean="0"/>
              <a:t>грамотности, а </a:t>
            </a:r>
            <a:r>
              <a:rPr lang="ru-RU" sz="1400" b="1" dirty="0"/>
              <a:t>также </a:t>
            </a:r>
            <a:r>
              <a:rPr lang="ru-RU" sz="1400" b="1" dirty="0" smtClean="0"/>
              <a:t> организации публикаций и выступлений экспертов  </a:t>
            </a:r>
            <a:br>
              <a:rPr lang="ru-RU" sz="1400" b="1" dirty="0" smtClean="0"/>
            </a:br>
            <a:r>
              <a:rPr lang="ru-RU" sz="1400" b="1" dirty="0" smtClean="0"/>
              <a:t>на </a:t>
            </a:r>
            <a:r>
              <a:rPr lang="ru-RU" sz="1400" b="1" dirty="0"/>
              <a:t>чувашском языке в СМИ. </a:t>
            </a:r>
          </a:p>
        </p:txBody>
      </p:sp>
      <p:pic>
        <p:nvPicPr>
          <p:cNvPr id="1028" name="Picture 4" descr="C:\Users\Dmitriy_Shepelev_DC\Desktop\photo_5195380346517052663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60" y="874644"/>
            <a:ext cx="2335423" cy="32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mitriy_Shepelev_DC\Desktop\photo_5195380346517052662_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3" y="874643"/>
            <a:ext cx="2286040" cy="32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2" y="287739"/>
            <a:ext cx="2785649" cy="37222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70" y="600118"/>
            <a:ext cx="3630677" cy="3820807"/>
          </a:xfrm>
        </p:spPr>
        <p:txBody>
          <a:bodyPr/>
          <a:lstStyle/>
          <a:p>
            <a:pPr marL="0" indent="0">
              <a:buNone/>
            </a:pPr>
            <a:r>
              <a:rPr lang="ru-RU" sz="1350" b="1" dirty="0"/>
              <a:t>В 2023 году в рамках данной информационной кампании на чувашский язык переведено </a:t>
            </a:r>
            <a:br>
              <a:rPr lang="ru-RU" sz="1350" b="1" dirty="0"/>
            </a:br>
            <a:r>
              <a:rPr lang="ru-RU" sz="1350" b="1" dirty="0"/>
              <a:t>10 информационных материалов Банка России, </a:t>
            </a:r>
            <a:br>
              <a:rPr lang="ru-RU" sz="1350" b="1" dirty="0"/>
            </a:br>
            <a:r>
              <a:rPr lang="ru-RU" sz="1350" b="1" dirty="0"/>
              <a:t>в том числе на </a:t>
            </a:r>
            <a:r>
              <a:rPr lang="ru-RU" sz="1350" b="1" dirty="0" smtClean="0"/>
              <a:t>темы: </a:t>
            </a:r>
            <a:r>
              <a:rPr lang="ru-RU" sz="1350" b="1" dirty="0"/>
              <a:t>«Осторожно: мошенники!» «Платите картой», «Как выбрать банк», </a:t>
            </a:r>
            <a:r>
              <a:rPr lang="ru-RU" sz="1350" b="1" dirty="0" smtClean="0"/>
              <a:t>«Что делать, если с карты украли деньги», </a:t>
            </a:r>
            <a:r>
              <a:rPr lang="ru-RU" sz="1350" b="1" dirty="0"/>
              <a:t>«Финансовое мошенничество», «Опасно: подменные номера</a:t>
            </a:r>
            <a:r>
              <a:rPr lang="ru-RU" sz="1350" b="1" dirty="0" smtClean="0"/>
              <a:t>».</a:t>
            </a:r>
          </a:p>
          <a:p>
            <a:pPr marL="0" indent="0">
              <a:buNone/>
            </a:pPr>
            <a:r>
              <a:rPr lang="ru-RU" sz="1350" b="1" dirty="0" smtClean="0"/>
              <a:t>Распространение материалов осуществлялось через сеть </a:t>
            </a:r>
            <a:r>
              <a:rPr lang="ru-RU" sz="1350" b="1" dirty="0"/>
              <a:t>муниципальных библиотек </a:t>
            </a:r>
            <a:r>
              <a:rPr lang="ru-RU" sz="1350" b="1" dirty="0" smtClean="0"/>
              <a:t>, клиентские  службы Отделения </a:t>
            </a:r>
            <a:r>
              <a:rPr lang="ru-RU" sz="1350" b="1" dirty="0"/>
              <a:t>СФР по Чувашской </a:t>
            </a:r>
            <a:r>
              <a:rPr lang="ru-RU" sz="1350" b="1" dirty="0" smtClean="0"/>
              <a:t>Республике, центры социального обслуживания населения, отделения Почты России, МФЦ, ряд кредитных организаций.</a:t>
            </a:r>
          </a:p>
          <a:p>
            <a:pPr marL="0" indent="0">
              <a:buNone/>
            </a:pPr>
            <a:r>
              <a:rPr lang="ru-RU" sz="1350" b="1" dirty="0" smtClean="0"/>
              <a:t>Материалы </a:t>
            </a:r>
            <a:r>
              <a:rPr lang="ru-RU" sz="1350" b="1" dirty="0"/>
              <a:t>на родном (чувашском) языке </a:t>
            </a:r>
            <a:r>
              <a:rPr lang="ru-RU" sz="1350" b="1" dirty="0" smtClean="0"/>
              <a:t>получили положительный отклик  как  у органов власти, </a:t>
            </a:r>
            <a:br>
              <a:rPr lang="ru-RU" sz="1350" b="1" dirty="0" smtClean="0"/>
            </a:br>
            <a:r>
              <a:rPr lang="ru-RU" sz="1350" b="1" dirty="0" smtClean="0"/>
              <a:t>так и у жителей республики. </a:t>
            </a:r>
          </a:p>
          <a:p>
            <a:pPr marL="0" indent="0">
              <a:buNone/>
            </a:pPr>
            <a:r>
              <a:rPr lang="ru-RU" sz="1350" b="1" dirty="0" smtClean="0"/>
              <a:t>Общий тираж распространенных в 2023 году материалов составил  </a:t>
            </a:r>
            <a:r>
              <a:rPr lang="ru-RU" sz="1350" b="1" dirty="0"/>
              <a:t>более </a:t>
            </a:r>
            <a:r>
              <a:rPr lang="ru-RU" sz="1350" b="1" dirty="0" smtClean="0"/>
              <a:t> 60 тысяч экземпляров.</a:t>
            </a:r>
            <a:endParaRPr lang="ru-RU" sz="1350" b="1" dirty="0"/>
          </a:p>
          <a:p>
            <a:pPr marL="0" indent="0">
              <a:buNone/>
            </a:pPr>
            <a:endParaRPr lang="ru-RU" sz="1350" b="1" dirty="0"/>
          </a:p>
        </p:txBody>
      </p:sp>
      <p:pic>
        <p:nvPicPr>
          <p:cNvPr id="2050" name="Picture 2" descr="C:\Users\Dmitriy_Shepelev_DC\Desktop\oV-TA62o3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41" y="902607"/>
            <a:ext cx="4410222" cy="300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59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248" y="804567"/>
            <a:ext cx="3665551" cy="3431952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При </a:t>
            </a:r>
            <a:r>
              <a:rPr lang="ru-RU" sz="1400" b="1" dirty="0"/>
              <a:t>поддержке Минцифры Чувашии памятка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 err="1"/>
              <a:t>лифлет</a:t>
            </a:r>
            <a:r>
              <a:rPr lang="ru-RU" sz="1400" b="1" dirty="0"/>
              <a:t> по </a:t>
            </a:r>
            <a:r>
              <a:rPr lang="ru-RU" sz="1400" b="1" dirty="0" err="1" smtClean="0"/>
              <a:t>кибербезопасности</a:t>
            </a:r>
            <a:r>
              <a:rPr lang="ru-RU" sz="1400" b="1" dirty="0" smtClean="0"/>
              <a:t> </a:t>
            </a:r>
            <a:r>
              <a:rPr lang="ru-RU" sz="1400" b="1" dirty="0"/>
              <a:t>на чувашском языке </a:t>
            </a:r>
            <a:r>
              <a:rPr lang="ru-RU" sz="1400" b="1" dirty="0" smtClean="0"/>
              <a:t>размещены </a:t>
            </a:r>
            <a:r>
              <a:rPr lang="ru-RU" sz="1400" b="1" dirty="0"/>
              <a:t>в </a:t>
            </a:r>
            <a:r>
              <a:rPr lang="ru-RU" sz="1400" b="1" dirty="0" smtClean="0"/>
              <a:t>социальных сетях региональных СМИ (общий охват – около 20 тысяч </a:t>
            </a:r>
            <a:r>
              <a:rPr lang="ru-RU" sz="1400" b="1" dirty="0"/>
              <a:t>просмотров</a:t>
            </a:r>
            <a:r>
              <a:rPr lang="ru-RU" sz="1400" b="1" dirty="0" smtClean="0"/>
              <a:t>).</a:t>
            </a:r>
          </a:p>
          <a:p>
            <a:pPr marL="0" indent="0">
              <a:buNone/>
            </a:pPr>
            <a:r>
              <a:rPr lang="ru-RU" sz="1400" b="1" dirty="0"/>
              <a:t>Ежемесячно одна из радиопередач </a:t>
            </a:r>
            <a:r>
              <a:rPr lang="ru-RU" sz="1400" b="1" dirty="0" smtClean="0"/>
              <a:t>цикла </a:t>
            </a:r>
            <a:r>
              <a:rPr lang="ru-RU" sz="1400" b="1" dirty="0"/>
              <a:t>«Финансовый навигатор» </a:t>
            </a:r>
            <a:r>
              <a:rPr lang="ru-RU" sz="1400" b="1" dirty="0" smtClean="0"/>
              <a:t>на Национальном радио Чувашии выходит </a:t>
            </a:r>
            <a:r>
              <a:rPr lang="ru-RU" sz="1400" b="1" dirty="0"/>
              <a:t>на </a:t>
            </a:r>
            <a:r>
              <a:rPr lang="ru-RU" sz="1400" b="1" dirty="0" smtClean="0"/>
              <a:t>родном (чувашском) языке </a:t>
            </a:r>
            <a:br>
              <a:rPr lang="ru-RU" sz="1400" b="1" dirty="0" smtClean="0"/>
            </a:br>
            <a:r>
              <a:rPr lang="ru-RU" sz="1400" b="1" dirty="0" smtClean="0"/>
              <a:t>(в 2023 году  в эфир вышло 12 выпусков, в том числе  на темы, связанные с защитой личных финансов </a:t>
            </a:r>
            <a:br>
              <a:rPr lang="ru-RU" sz="1400" b="1" dirty="0" smtClean="0"/>
            </a:br>
            <a:r>
              <a:rPr lang="ru-RU" sz="1400" b="1" dirty="0" smtClean="0"/>
              <a:t>от мошенников).</a:t>
            </a:r>
          </a:p>
          <a:p>
            <a:pPr marL="0" indent="0">
              <a:buNone/>
            </a:pPr>
            <a:r>
              <a:rPr lang="ru-RU" sz="1400" b="1" dirty="0"/>
              <a:t>Кроме этого, разъясняющие </a:t>
            </a:r>
            <a:r>
              <a:rPr lang="ru-RU" sz="1400" b="1" dirty="0" smtClean="0"/>
              <a:t>материалы на родном (чувашском) языке, регулярно выходят на страницах</a:t>
            </a:r>
            <a:br>
              <a:rPr lang="ru-RU" sz="1400" b="1" dirty="0" smtClean="0"/>
            </a:br>
            <a:r>
              <a:rPr lang="ru-RU" sz="1400" b="1" dirty="0" smtClean="0"/>
              <a:t>одного из ведущих  республиканских изданий - газеты </a:t>
            </a:r>
            <a:r>
              <a:rPr lang="ru-RU" sz="1400" b="1" dirty="0"/>
              <a:t>«Хыпар</a:t>
            </a:r>
            <a:r>
              <a:rPr lang="ru-RU" sz="1400" b="1" dirty="0" smtClean="0"/>
              <a:t>» («Весть»), а также в районных газетах.</a:t>
            </a: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33412" y="287739"/>
            <a:ext cx="2785649" cy="37222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73" y="794824"/>
            <a:ext cx="4399231" cy="32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86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758094"/>
            <a:ext cx="5410549" cy="552665"/>
          </a:xfrm>
        </p:spPr>
        <p:txBody>
          <a:bodyPr/>
          <a:lstStyle/>
          <a:p>
            <a:r>
              <a:rPr lang="ru-RU" dirty="0"/>
              <a:t>Возможности </a:t>
            </a:r>
            <a:r>
              <a:rPr lang="ru-RU" dirty="0" smtClean="0"/>
              <a:t>тиражирования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3310760"/>
            <a:ext cx="5256585" cy="1418896"/>
          </a:xfrm>
        </p:spPr>
        <p:txBody>
          <a:bodyPr/>
          <a:lstStyle/>
          <a:p>
            <a:pPr algn="just"/>
            <a:r>
              <a:rPr lang="ru-RU" sz="1400" dirty="0"/>
              <a:t>Практика подходит для тиражирования. Подобный проект можно беспрепятственно реализовать в </a:t>
            </a:r>
            <a:r>
              <a:rPr lang="ru-RU" sz="1400" dirty="0" smtClean="0"/>
              <a:t>других </a:t>
            </a:r>
            <a:r>
              <a:rPr lang="ru-RU" sz="1400" dirty="0"/>
              <a:t>национальных регионах или национальных </a:t>
            </a:r>
            <a:r>
              <a:rPr lang="ru-RU" sz="1400" dirty="0" smtClean="0"/>
              <a:t>диаспорах.</a:t>
            </a:r>
          </a:p>
          <a:p>
            <a:pPr algn="just"/>
            <a:r>
              <a:rPr lang="ru-RU" sz="1400" dirty="0" smtClean="0"/>
              <a:t>Чувашия готова </a:t>
            </a:r>
            <a:r>
              <a:rPr lang="ru-RU" sz="1400" dirty="0"/>
              <a:t>оказать методическую поддержку в запуске </a:t>
            </a:r>
            <a:r>
              <a:rPr lang="ru-RU" sz="1400" dirty="0" smtClean="0"/>
              <a:t>аналогичного проекта.</a:t>
            </a:r>
            <a:r>
              <a:rPr lang="ru-RU" sz="1400" dirty="0"/>
              <a:t>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94" y="579954"/>
            <a:ext cx="1712092" cy="1712092"/>
          </a:xfrm>
          <a:prstGeom prst="rect">
            <a:avLst/>
          </a:prstGeom>
          <a:noFill/>
          <a:ln w="12700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133</Words>
  <Application>Microsoft Office PowerPoint</Application>
  <PresentationFormat>Экран (16:9)</PresentationFormat>
  <Paragraphs>21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White</vt:lpstr>
      <vt:lpstr>Финансовая грамотность на родном (чувашском) языке</vt:lpstr>
      <vt:lpstr>Краткое описание практики</vt:lpstr>
      <vt:lpstr>Результаты</vt:lpstr>
      <vt:lpstr>Результаты</vt:lpstr>
      <vt:lpstr>Возможности тиражирования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Евг. Щепелев</dc:creator>
  <cp:lastModifiedBy>internet</cp:lastModifiedBy>
  <cp:revision>139</cp:revision>
  <cp:lastPrinted>2024-04-09T12:55:07Z</cp:lastPrinted>
  <dcterms:modified xsi:type="dcterms:W3CDTF">2024-04-11T15:24:20Z</dcterms:modified>
</cp:coreProperties>
</file>