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4" r:id="rId4"/>
    <p:sldId id="265" r:id="rId5"/>
    <p:sldId id="259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546" autoAdjust="0"/>
    <p:restoredTop sz="95407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77" y="15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grad21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vk.com/rcfg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vk.com/rcfg21?w=wall-34050110_47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15463"/>
            <a:ext cx="6350680" cy="1261034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проекты для людей с ОВЗ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 Чувашская Республика</a:t>
            </a:r>
            <a:endParaRPr lang="ru-RU" sz="1200" dirty="0"/>
          </a:p>
          <a:p>
            <a:r>
              <a:rPr lang="ru-RU" sz="1200" dirty="0"/>
              <a:t>Автор практики: Республиканский центр финансовой грамотности населения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Отделение Социального фонда России по Чувашской </a:t>
            </a:r>
            <a:r>
              <a:rPr lang="ru-RU" sz="1200" dirty="0" smtClean="0"/>
              <a:t>Республике</a:t>
            </a:r>
          </a:p>
          <a:p>
            <a:r>
              <a:rPr lang="ru-RU" sz="1200" dirty="0" smtClean="0"/>
              <a:t>Контактная информация - </a:t>
            </a:r>
            <a:r>
              <a:rPr lang="ru-RU" sz="1200" dirty="0" err="1" smtClean="0"/>
              <a:t>Щепелев</a:t>
            </a:r>
            <a:r>
              <a:rPr lang="ru-RU" sz="1200" dirty="0" smtClean="0"/>
              <a:t> </a:t>
            </a:r>
            <a:r>
              <a:rPr lang="ru-RU" sz="1200" dirty="0"/>
              <a:t>Дмитрий Евгеньевич</a:t>
            </a:r>
            <a:r>
              <a:rPr lang="ru-RU" sz="1200" dirty="0" smtClean="0"/>
              <a:t>, </a:t>
            </a:r>
            <a:r>
              <a:rPr lang="en-US" sz="1200" b="0" u="sng" dirty="0" smtClean="0">
                <a:hlinkClick r:id="rId3"/>
              </a:rPr>
              <a:t>dobrograd21@yandex.ru</a:t>
            </a:r>
            <a:r>
              <a:rPr lang="en-US" sz="1200" b="0" u="sng" dirty="0" smtClean="0"/>
              <a:t> </a:t>
            </a:r>
            <a:r>
              <a:rPr lang="ru-RU" sz="1200" b="0" u="sng" dirty="0" smtClean="0"/>
              <a:t>, </a:t>
            </a:r>
            <a:r>
              <a:rPr lang="ru-RU" sz="1200" b="0" u="sng" dirty="0" smtClean="0">
                <a:hlinkClick r:id="rId4"/>
              </a:rPr>
              <a:t>https</a:t>
            </a:r>
            <a:r>
              <a:rPr lang="ru-RU" sz="1200" b="0" u="sng" dirty="0">
                <a:hlinkClick r:id="rId4"/>
              </a:rPr>
              <a:t>://vk.com/rcfg21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86" y="1749288"/>
            <a:ext cx="5509883" cy="4431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Финансовая </a:t>
            </a:r>
            <a:r>
              <a:rPr lang="ru-RU" dirty="0">
                <a:solidFill>
                  <a:srgbClr val="C00000"/>
                </a:solidFill>
              </a:rPr>
              <a:t>безопасность без </a:t>
            </a:r>
            <a:r>
              <a:rPr lang="ru-RU" dirty="0" smtClean="0">
                <a:solidFill>
                  <a:srgbClr val="C00000"/>
                </a:solidFill>
              </a:rPr>
              <a:t>границ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00" y="219457"/>
            <a:ext cx="1083577" cy="11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Краткое описание практики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49" y="722185"/>
            <a:ext cx="3641697" cy="369079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Проект </a:t>
            </a:r>
            <a:r>
              <a:rPr lang="ru-RU" sz="1400" b="1" dirty="0"/>
              <a:t>«Финансовая безопасность без границ</a:t>
            </a:r>
            <a:r>
              <a:rPr lang="ru-RU" sz="1400" b="1" dirty="0" smtClean="0"/>
              <a:t>» направлен на повышение  финансовой грамотности лиц с ограниченными возможностями здоровья (ОВЗ) в сфере  личной </a:t>
            </a:r>
            <a:r>
              <a:rPr lang="ru-RU" sz="1400" b="1" dirty="0"/>
              <a:t>финансовой безопасности. </a:t>
            </a:r>
          </a:p>
          <a:p>
            <a:pPr marL="0" indent="0">
              <a:buNone/>
            </a:pPr>
            <a:r>
              <a:rPr lang="ru-RU" sz="1400" b="1" dirty="0" smtClean="0"/>
              <a:t>Проект стартовал в </a:t>
            </a:r>
            <a:r>
              <a:rPr lang="ru-RU" sz="1400" b="1" dirty="0"/>
              <a:t>2023 году по инициативе </a:t>
            </a:r>
            <a:r>
              <a:rPr lang="ru-RU" sz="1400" b="1" dirty="0" smtClean="0"/>
              <a:t>Республиканского центра </a:t>
            </a:r>
            <a:r>
              <a:rPr lang="ru-RU" sz="1400" b="1" dirty="0"/>
              <a:t>финансовой грамотности (РЦФГ) </a:t>
            </a:r>
            <a:r>
              <a:rPr lang="ru-RU" sz="1400" b="1" dirty="0" smtClean="0"/>
              <a:t> и Отделения СФР по Чувашской Республике </a:t>
            </a:r>
            <a:br>
              <a:rPr lang="ru-RU" sz="1400" b="1" dirty="0" smtClean="0"/>
            </a:br>
            <a:r>
              <a:rPr lang="ru-RU" sz="1400" b="1" dirty="0" smtClean="0"/>
              <a:t>и стал первым в России мероприятием</a:t>
            </a:r>
            <a:r>
              <a:rPr lang="ru-RU" sz="1400" b="1" dirty="0"/>
              <a:t>,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рамках которого </a:t>
            </a:r>
            <a:r>
              <a:rPr lang="ru-RU" sz="1400" b="1" dirty="0" smtClean="0"/>
              <a:t>проходят занятия </a:t>
            </a:r>
            <a:br>
              <a:rPr lang="ru-RU" sz="1400" b="1" dirty="0" smtClean="0"/>
            </a:br>
            <a:r>
              <a:rPr lang="ru-RU" sz="1400" b="1" dirty="0" smtClean="0"/>
              <a:t>по </a:t>
            </a:r>
            <a:r>
              <a:rPr lang="ru-RU" sz="1400" b="1" dirty="0" err="1"/>
              <a:t>кибербезопасности</a:t>
            </a:r>
            <a:r>
              <a:rPr lang="ru-RU" sz="1400" b="1" dirty="0"/>
              <a:t> </a:t>
            </a:r>
            <a:r>
              <a:rPr lang="ru-RU" sz="1400" b="1" dirty="0" smtClean="0"/>
              <a:t> для </a:t>
            </a:r>
            <a:r>
              <a:rPr lang="ru-RU" sz="1400" b="1" dirty="0"/>
              <a:t>лиц с ОВЗ по слуху.</a:t>
            </a:r>
          </a:p>
          <a:p>
            <a:pPr marL="0" indent="0">
              <a:buNone/>
            </a:pPr>
            <a:r>
              <a:rPr lang="ru-RU" sz="1400" b="1" dirty="0"/>
              <a:t>Проект </a:t>
            </a:r>
            <a:r>
              <a:rPr lang="ru-RU" sz="1400" b="1" dirty="0" smtClean="0"/>
              <a:t>по </a:t>
            </a:r>
            <a:r>
              <a:rPr lang="ru-RU" sz="1400" b="1" dirty="0"/>
              <a:t>своей сути </a:t>
            </a:r>
            <a:r>
              <a:rPr lang="ru-RU" sz="1400" b="1" dirty="0" smtClean="0"/>
              <a:t>является межрегиональным</a:t>
            </a:r>
            <a:r>
              <a:rPr lang="ru-RU" sz="1400" b="1" dirty="0"/>
              <a:t> </a:t>
            </a:r>
            <a:r>
              <a:rPr lang="ru-RU" sz="1400" b="1" dirty="0" smtClean="0"/>
              <a:t>- г</a:t>
            </a:r>
            <a:r>
              <a:rPr lang="ru-RU" sz="1400" b="1" dirty="0"/>
              <a:t>ибридный (очно-дистанционный</a:t>
            </a:r>
            <a:r>
              <a:rPr lang="ru-RU" sz="1400" b="1" dirty="0" smtClean="0"/>
              <a:t>) формат </a:t>
            </a:r>
            <a:r>
              <a:rPr lang="ru-RU" sz="1400" b="1" dirty="0"/>
              <a:t>мероприятия </a:t>
            </a:r>
            <a:r>
              <a:rPr lang="ru-RU" sz="1400" b="1" dirty="0" smtClean="0"/>
              <a:t>позволяет </a:t>
            </a:r>
            <a:r>
              <a:rPr lang="ru-RU" sz="1400" b="1" dirty="0"/>
              <a:t>повысить </a:t>
            </a:r>
            <a:r>
              <a:rPr lang="ru-RU" sz="1400" b="1" dirty="0" smtClean="0"/>
              <a:t>компетенции </a:t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сфере </a:t>
            </a:r>
            <a:r>
              <a:rPr lang="ru-RU" sz="1400" b="1" dirty="0" err="1"/>
              <a:t>кибербезопасности</a:t>
            </a:r>
            <a:r>
              <a:rPr lang="ru-RU" sz="1400" b="1" dirty="0"/>
              <a:t> </a:t>
            </a:r>
            <a:r>
              <a:rPr lang="ru-RU" sz="1400" b="1" dirty="0" smtClean="0"/>
              <a:t> как участникам </a:t>
            </a:r>
            <a:br>
              <a:rPr lang="ru-RU" sz="1400" b="1" dirty="0" smtClean="0"/>
            </a:br>
            <a:r>
              <a:rPr lang="ru-RU" sz="1400" b="1" dirty="0" smtClean="0"/>
              <a:t>из Чувашии, так и из других регионов.</a:t>
            </a:r>
            <a:endParaRPr lang="ru-RU" sz="1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39" y="939531"/>
            <a:ext cx="4444739" cy="30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Краткое описание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656" y="739038"/>
            <a:ext cx="3706167" cy="383672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В качестве </a:t>
            </a:r>
            <a:r>
              <a:rPr lang="ru-RU" sz="1400" b="1" dirty="0" smtClean="0"/>
              <a:t>спикеров на занятия приглашаются исключительно профессионалы-практики: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/>
              <a:t>начальник </a:t>
            </a:r>
            <a:r>
              <a:rPr lang="ru-RU" sz="1400" b="1" dirty="0"/>
              <a:t>управления безопасности </a:t>
            </a:r>
            <a:r>
              <a:rPr lang="ru-RU" sz="1400" b="1" dirty="0" smtClean="0"/>
              <a:t>одной </a:t>
            </a:r>
            <a:br>
              <a:rPr lang="ru-RU" sz="1400" b="1" dirty="0" smtClean="0"/>
            </a:br>
            <a:r>
              <a:rPr lang="ru-RU" sz="1400" b="1" dirty="0" smtClean="0"/>
              <a:t>из крупных кредитных  организаций,  расположенных на территории Чувашской Республики,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/>
              <a:t>представитель Управления </a:t>
            </a:r>
            <a:r>
              <a:rPr lang="ru-RU" sz="1400" b="1" dirty="0"/>
              <a:t>уголовного розыска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МВД </a:t>
            </a:r>
            <a:r>
              <a:rPr lang="ru-RU" sz="1400" b="1" dirty="0"/>
              <a:t>по Чувашской </a:t>
            </a:r>
            <a:r>
              <a:rPr lang="ru-RU" sz="1400" b="1" dirty="0" smtClean="0"/>
              <a:t>Республике,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/>
              <a:t>р</a:t>
            </a:r>
            <a:r>
              <a:rPr lang="ru-RU" sz="1400" b="1" dirty="0" smtClean="0"/>
              <a:t>уководитель регионального волонтерского </a:t>
            </a:r>
            <a:br>
              <a:rPr lang="ru-RU" sz="1400" b="1" dirty="0" smtClean="0"/>
            </a:br>
            <a:r>
              <a:rPr lang="ru-RU" sz="1400" b="1" dirty="0" smtClean="0"/>
              <a:t>центра Ассоциации развития финансовой грамотности (АРФГ),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smtClean="0"/>
              <a:t> руководитель  РЦФГ.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 err="1"/>
              <a:t>Сурдопереводчиком</a:t>
            </a:r>
            <a:r>
              <a:rPr lang="ru-RU" sz="1400" b="1" dirty="0"/>
              <a:t> </a:t>
            </a:r>
            <a:r>
              <a:rPr lang="ru-RU" sz="1400" b="1" dirty="0" smtClean="0"/>
              <a:t>выступает </a:t>
            </a:r>
            <a:r>
              <a:rPr lang="ru-RU" sz="1400" b="1" dirty="0"/>
              <a:t>председатель Чувашского регионального отделения общероссийской общественной организации инвалидов «Всероссийское общество глухих</a:t>
            </a:r>
            <a:r>
              <a:rPr lang="ru-RU" sz="1400" b="1" dirty="0" smtClean="0"/>
              <a:t>».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23" y="878402"/>
            <a:ext cx="5011743" cy="293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59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5" y="383150"/>
            <a:ext cx="6888265" cy="68272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46" y="893553"/>
            <a:ext cx="3607922" cy="2666783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В ходе мероприятий слушателям рассказывают</a:t>
            </a:r>
            <a:br>
              <a:rPr lang="ru-RU" sz="1400" b="1" dirty="0" smtClean="0"/>
            </a:br>
            <a:r>
              <a:rPr lang="ru-RU" sz="1400" b="1" dirty="0" smtClean="0"/>
              <a:t>о самых распространенных схемах мошенничества, приемах социальной инженерии, о правилах  обращения с персональными данными, о том, как противостоять напору финансовых  аферистов и т.д.</a:t>
            </a:r>
          </a:p>
          <a:p>
            <a:pPr marL="0" indent="0">
              <a:buNone/>
            </a:pPr>
            <a:r>
              <a:rPr lang="ru-RU" sz="1400" b="1" dirty="0"/>
              <a:t>Мероприятия </a:t>
            </a:r>
            <a:r>
              <a:rPr lang="ru-RU" sz="1400" b="1" dirty="0" smtClean="0"/>
              <a:t>получают положительный </a:t>
            </a:r>
            <a:r>
              <a:rPr lang="ru-RU" sz="1400" b="1" dirty="0"/>
              <a:t>отклик 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как  </a:t>
            </a:r>
            <a:r>
              <a:rPr lang="ru-RU" sz="1400" b="1" dirty="0"/>
              <a:t>у </a:t>
            </a:r>
            <a:r>
              <a:rPr lang="ru-RU" sz="1400" b="1" dirty="0" smtClean="0"/>
              <a:t>офлайн-участников, </a:t>
            </a:r>
            <a:r>
              <a:rPr lang="ru-RU" sz="1400" b="1" dirty="0"/>
              <a:t>так и </a:t>
            </a:r>
            <a:r>
              <a:rPr lang="ru-RU" sz="1400" b="1" dirty="0" smtClean="0"/>
              <a:t>у  подключенных в режиме ВКС.</a:t>
            </a:r>
          </a:p>
          <a:p>
            <a:pPr marL="0" indent="0">
              <a:buNone/>
            </a:pPr>
            <a:r>
              <a:rPr lang="ru-RU" sz="1400" b="1" dirty="0" smtClean="0"/>
              <a:t>В 2023 году  в проекте приняли участие 755 граждан</a:t>
            </a:r>
            <a:br>
              <a:rPr lang="ru-RU" sz="1400" b="1" dirty="0" smtClean="0"/>
            </a:br>
            <a:r>
              <a:rPr lang="ru-RU" sz="1400" b="1" dirty="0" smtClean="0"/>
              <a:t>с </a:t>
            </a:r>
            <a:r>
              <a:rPr lang="ru-RU" sz="1400" b="1" dirty="0"/>
              <a:t>ОВЗ по слуху </a:t>
            </a:r>
            <a:r>
              <a:rPr lang="ru-RU" sz="1400" b="1" dirty="0" smtClean="0"/>
              <a:t> (</a:t>
            </a:r>
            <a:r>
              <a:rPr lang="ru-RU" sz="1400" b="1" dirty="0"/>
              <a:t>в том числе из Республики Башкортостан </a:t>
            </a:r>
            <a:r>
              <a:rPr lang="ru-RU" sz="1400" b="1" dirty="0" smtClean="0"/>
              <a:t> и </a:t>
            </a:r>
            <a:r>
              <a:rPr lang="ru-RU" sz="1400" b="1" dirty="0"/>
              <a:t>Ульяновской области). </a:t>
            </a:r>
            <a:endParaRPr lang="ru-RU" sz="1400" b="1" dirty="0" smtClean="0"/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https://vk.com/rcfg21?w=wall-34050110_4745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 descr="C:\Users\Dmitriy_Shepelev_DC\Desktop\hm5Zby1ge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69" y="893552"/>
            <a:ext cx="4293551" cy="32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086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410549" cy="552665"/>
          </a:xfrm>
        </p:spPr>
        <p:txBody>
          <a:bodyPr/>
          <a:lstStyle/>
          <a:p>
            <a:r>
              <a:rPr lang="ru-RU" dirty="0"/>
              <a:t>Возможности </a:t>
            </a:r>
            <a:r>
              <a:rPr lang="ru-RU" dirty="0" smtClean="0"/>
              <a:t>тиражирования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310760"/>
            <a:ext cx="5256585" cy="1418896"/>
          </a:xfrm>
        </p:spPr>
        <p:txBody>
          <a:bodyPr/>
          <a:lstStyle/>
          <a:p>
            <a:pPr algn="just"/>
            <a:r>
              <a:rPr lang="ru-RU" sz="1400" dirty="0"/>
              <a:t>Практика подходит для тиражирования. Подобный проект можно беспрепятственно реализовать в других </a:t>
            </a:r>
            <a:r>
              <a:rPr lang="ru-RU" sz="1400" dirty="0" smtClean="0"/>
              <a:t>регионах. </a:t>
            </a:r>
            <a:endParaRPr lang="ru-RU" sz="1400" dirty="0"/>
          </a:p>
          <a:p>
            <a:pPr algn="just"/>
            <a:r>
              <a:rPr lang="ru-RU" sz="1400" dirty="0" smtClean="0"/>
              <a:t>Чувашия готова оказать методическую помощь в запуске аналогичного проекта.</a:t>
            </a:r>
            <a:r>
              <a:rPr lang="ru-RU" sz="1400" dirty="0"/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1" y="298600"/>
            <a:ext cx="1712092" cy="1712092"/>
          </a:xfrm>
          <a:prstGeom prst="rect">
            <a:avLst/>
          </a:prstGeom>
          <a:noFill/>
          <a:ln w="12700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123</Words>
  <Application>Microsoft Office PowerPoint</Application>
  <PresentationFormat>Экран (16:9)</PresentationFormat>
  <Paragraphs>24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Wingdings</vt:lpstr>
      <vt:lpstr>White</vt:lpstr>
      <vt:lpstr>Финансовая безопасность без границ</vt:lpstr>
      <vt:lpstr>Краткое описание практики</vt:lpstr>
      <vt:lpstr>Краткое описание практики</vt:lpstr>
      <vt:lpstr>Результаты</vt:lpstr>
      <vt:lpstr>Возможности тиражирования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Евг. Щепелев</dc:creator>
  <cp:lastModifiedBy>internet</cp:lastModifiedBy>
  <cp:revision>120</cp:revision>
  <cp:lastPrinted>2022-07-18T11:47:37Z</cp:lastPrinted>
  <dcterms:modified xsi:type="dcterms:W3CDTF">2024-04-11T15:36:34Z</dcterms:modified>
</cp:coreProperties>
</file>