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7" r:id="rId4"/>
    <p:sldId id="266" r:id="rId5"/>
    <p:sldId id="265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06" d="100"/>
          <a:sy n="106" d="100"/>
        </p:scale>
        <p:origin x="1728" y="100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u.ru/university/news/13130/" TargetMode="External"/><Relationship Id="rId2" Type="http://schemas.openxmlformats.org/officeDocument/2006/relationships/hyperlink" Target="https://www.gasu.ru/university/news/14187/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gasu.ru/university/news/11256/" TargetMode="External"/><Relationship Id="rId4" Type="http://schemas.openxmlformats.org/officeDocument/2006/relationships/hyperlink" Target="https://www.gasu.ru/university/news/1274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487" y="1802790"/>
            <a:ext cx="3818141" cy="6586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Тематическая игра для школьников младших классов «Финансовый паровозик»</a:t>
            </a:r>
            <a:endParaRPr lang="ru-RU" dirty="0"/>
          </a:p>
        </p:txBody>
      </p:sp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 Финансовое просвещение детей и молодежи</a:t>
            </a:r>
            <a:endParaRPr lang="ru-RU" sz="120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 Республика Алтай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Региональный центр финансовой грамотности Республики Алтай, Янковская К.Г. +79236618169, </a:t>
            </a:r>
            <a:r>
              <a:rPr lang="en-US" sz="1200" dirty="0" smtClean="0"/>
              <a:t>ksysha.78@mail.ru</a:t>
            </a:r>
            <a:endParaRPr lang="ru-RU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«Финансовый паровозик»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704850"/>
            <a:ext cx="8629650" cy="2719253"/>
          </a:xfrm>
          <a:solidFill>
            <a:srgbClr val="FFFFFF">
              <a:alpha val="76000"/>
            </a:srgbClr>
          </a:solidFill>
        </p:spPr>
        <p:txBody>
          <a:bodyPr/>
          <a:lstStyle/>
          <a:p>
            <a:pPr algn="just"/>
            <a:r>
              <a:rPr lang="ru-RU" sz="1400" dirty="0" smtClean="0"/>
              <a:t>Предназначена </a:t>
            </a:r>
            <a:r>
              <a:rPr lang="ru-RU" sz="1400" dirty="0"/>
              <a:t>для учащихся 1-4 классов общеобразовательных учреждений. </a:t>
            </a:r>
            <a:endParaRPr lang="ru-RU" sz="1400" dirty="0" smtClean="0"/>
          </a:p>
          <a:p>
            <a:pPr algn="just"/>
            <a:r>
              <a:rPr lang="ru-RU" sz="1400" dirty="0" smtClean="0"/>
              <a:t>Для </a:t>
            </a:r>
            <a:r>
              <a:rPr lang="ru-RU" sz="1400" dirty="0"/>
              <a:t>каждой параллели разработаны задания, учитывающие вопросы финансового просвещения, рассматриваемые в каждом конкретном классе. </a:t>
            </a:r>
            <a:endParaRPr lang="ru-RU" sz="1400" dirty="0" smtClean="0"/>
          </a:p>
          <a:p>
            <a:r>
              <a:rPr lang="ru-RU" sz="1400" dirty="0" smtClean="0"/>
              <a:t>Для игры разработано </a:t>
            </a:r>
            <a:r>
              <a:rPr lang="ru-RU" sz="1400" dirty="0"/>
              <a:t>4-5 игровых станций, на которых команды могут зарабатывать игровые </a:t>
            </a:r>
            <a:r>
              <a:rPr lang="ru-RU" sz="1400" dirty="0" smtClean="0"/>
              <a:t>деньги, выполняя задания.</a:t>
            </a:r>
            <a:endParaRPr lang="ru-RU" sz="1400" dirty="0"/>
          </a:p>
          <a:p>
            <a:r>
              <a:rPr lang="ru-RU" sz="1400" dirty="0"/>
              <a:t>Команды </a:t>
            </a:r>
            <a:r>
              <a:rPr lang="ru-RU" sz="1400" dirty="0" smtClean="0"/>
              <a:t>посещают </a:t>
            </a:r>
            <a:r>
              <a:rPr lang="ru-RU" sz="1400" dirty="0"/>
              <a:t>станции </a:t>
            </a:r>
            <a:r>
              <a:rPr lang="ru-RU" sz="1400" dirty="0" smtClean="0"/>
              <a:t>в порядке</a:t>
            </a:r>
            <a:r>
              <a:rPr lang="ru-RU" sz="1400" dirty="0"/>
              <a:t>, </a:t>
            </a:r>
            <a:r>
              <a:rPr lang="ru-RU" sz="1400" dirty="0" smtClean="0"/>
              <a:t>указанном </a:t>
            </a:r>
            <a:r>
              <a:rPr lang="ru-RU" sz="1400" dirty="0"/>
              <a:t>в путевом листе. На каждой станции может находиться только одна команда. Каждая команда может находиться на станции не более 5 минут. На каждой станции выполняется 1 задание, стоимостью 20 </a:t>
            </a:r>
            <a:r>
              <a:rPr lang="ru-RU" sz="1400" dirty="0" smtClean="0"/>
              <a:t>игровых </a:t>
            </a:r>
            <a:r>
              <a:rPr lang="ru-RU" sz="1400" dirty="0"/>
              <a:t>денег.</a:t>
            </a:r>
          </a:p>
          <a:p>
            <a:r>
              <a:rPr lang="ru-RU" sz="1400" dirty="0"/>
              <a:t>При проведении игры используется одна аудитория.</a:t>
            </a:r>
          </a:p>
          <a:p>
            <a:r>
              <a:rPr lang="ru-RU" sz="1400" dirty="0"/>
              <a:t>На каждой станции необходим один модератор, роль которого может выполнять старшеклассник. Роль главного модератора выполняет учитель либо классный руководитель.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игры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Игра является станционной, то есть подразумевает несколько разных станций, на которых командам необходимо выполнять различные задания, чтобы повысить уровень своей финансовой грамотности. </a:t>
            </a:r>
          </a:p>
        </p:txBody>
      </p:sp>
    </p:spTree>
    <p:extLst>
      <p:ext uri="{BB962C8B-B14F-4D97-AF65-F5344CB8AC3E}">
        <p14:creationId xmlns:p14="http://schemas.microsoft.com/office/powerpoint/2010/main" val="439594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47" y="1452724"/>
            <a:ext cx="299870" cy="29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23" y="1185895"/>
            <a:ext cx="597282" cy="59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670" y="3872101"/>
            <a:ext cx="3317780" cy="903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400" b="0" dirty="0">
                <a:latin typeface="Proxima Nova Rg" panose="02000506030000020004" pitchFamily="2" charset="0"/>
              </a:rPr>
              <a:t>Станция «</a:t>
            </a:r>
            <a:r>
              <a:rPr lang="ru-RU" sz="1400" b="0" dirty="0" err="1">
                <a:latin typeface="Proxima Nova Rg" panose="02000506030000020004" pitchFamily="2" charset="0"/>
              </a:rPr>
              <a:t>Сказкино</a:t>
            </a:r>
            <a:r>
              <a:rPr lang="ru-RU" sz="1400" b="0" dirty="0">
                <a:latin typeface="Proxima Nova Rg" panose="02000506030000020004" pitchFamily="2" charset="0"/>
              </a:rPr>
              <a:t>»</a:t>
            </a:r>
          </a:p>
          <a:p>
            <a:pPr defTabSz="825500"/>
            <a:r>
              <a:rPr lang="ru-RU" sz="1400" b="0" dirty="0">
                <a:latin typeface="Proxima Nova Rg" panose="02000506030000020004" pitchFamily="2" charset="0"/>
              </a:rPr>
              <a:t>Задание: в какой сказке жадность оставила героев без обеда?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476" y="1790712"/>
            <a:ext cx="360521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400" b="0" dirty="0">
                <a:latin typeface="Proxima Nova Rg" panose="02000506030000020004" pitchFamily="2" charset="0"/>
              </a:rPr>
              <a:t>Станция «Считаем деньги»</a:t>
            </a:r>
          </a:p>
          <a:p>
            <a:pPr defTabSz="825500"/>
            <a:r>
              <a:rPr lang="ru-RU" sz="1400" b="0" dirty="0">
                <a:latin typeface="Proxima Nova Rg" panose="02000506030000020004" pitchFamily="2" charset="0"/>
              </a:rPr>
              <a:t>Задание: разложить монеты по возрастанию</a:t>
            </a:r>
          </a:p>
        </p:txBody>
      </p:sp>
      <p:pic>
        <p:nvPicPr>
          <p:cNvPr id="17" name="три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0" b="13680"/>
          <a:stretch/>
        </p:blipFill>
        <p:spPr bwMode="auto">
          <a:xfrm>
            <a:off x="2729950" y="2615084"/>
            <a:ext cx="1348642" cy="134864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лиса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10789"/>
          <a:stretch/>
        </p:blipFill>
        <p:spPr bwMode="auto">
          <a:xfrm>
            <a:off x="1773252" y="2587964"/>
            <a:ext cx="1383095" cy="138309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Блок-схема: узел 17"/>
          <p:cNvSpPr/>
          <p:nvPr/>
        </p:nvSpPr>
        <p:spPr>
          <a:xfrm>
            <a:off x="5742983" y="1097067"/>
            <a:ext cx="780137" cy="73674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defTabSz="825500"/>
            <a:r>
              <a:rPr lang="ru-RU" sz="1400" b="0" dirty="0">
                <a:latin typeface="Proxima Nova Rg" panose="02000506030000020004" pitchFamily="2" charset="0"/>
                <a:sym typeface="Helvetica Neue Medium"/>
              </a:rPr>
              <a:t>3 класс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1948" y="118498"/>
            <a:ext cx="572743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000" dirty="0" smtClean="0"/>
              <a:t>Станции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17" y="1023438"/>
            <a:ext cx="795474" cy="79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99" y="766612"/>
            <a:ext cx="1107995" cy="110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Блок-схема: узел 11"/>
          <p:cNvSpPr/>
          <p:nvPr/>
        </p:nvSpPr>
        <p:spPr>
          <a:xfrm>
            <a:off x="537327" y="1078053"/>
            <a:ext cx="814064" cy="776555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0" dirty="0">
                <a:latin typeface="Proxima Nova Rg" panose="02000506030000020004" pitchFamily="2" charset="0"/>
                <a:sym typeface="Helvetica Neue Medium"/>
              </a:rPr>
              <a:t>1 класс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4679" y="1508597"/>
            <a:ext cx="365432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400" b="0" dirty="0">
                <a:latin typeface="Proxima Nova Rg" panose="02000506030000020004" pitchFamily="2" charset="0"/>
              </a:rPr>
              <a:t>Станция «Доходная»</a:t>
            </a:r>
          </a:p>
          <a:p>
            <a:pPr defTabSz="825500"/>
            <a:r>
              <a:rPr lang="ru-RU" sz="1400" b="0" dirty="0">
                <a:latin typeface="Proxima Nova Rg" panose="02000506030000020004" pitchFamily="2" charset="0"/>
              </a:rPr>
              <a:t>На данной станции учащиеся знакомятся с возможностями формирования доходов из разных источников</a:t>
            </a:r>
          </a:p>
        </p:txBody>
      </p:sp>
      <p:pic>
        <p:nvPicPr>
          <p:cNvPr id="14" name="они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42" r="-3195" b="17708"/>
          <a:stretch/>
        </p:blipFill>
        <p:spPr bwMode="auto">
          <a:xfrm>
            <a:off x="801139" y="2459401"/>
            <a:ext cx="1408662" cy="146862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Блок-схема: узел 12"/>
          <p:cNvSpPr/>
          <p:nvPr/>
        </p:nvSpPr>
        <p:spPr>
          <a:xfrm>
            <a:off x="461728" y="3176668"/>
            <a:ext cx="795810" cy="75135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defTabSz="825500"/>
            <a:r>
              <a:rPr lang="ru-RU" sz="1400" b="0" dirty="0">
                <a:latin typeface="Proxima Nova Rg" panose="02000506030000020004" pitchFamily="2" charset="0"/>
                <a:sym typeface="Helvetica Neue Medium"/>
              </a:rPr>
              <a:t>2 класс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/>
          <a:srcRect l="24938" r="18840"/>
          <a:stretch/>
        </p:blipFill>
        <p:spPr>
          <a:xfrm>
            <a:off x="6206471" y="2510070"/>
            <a:ext cx="1505829" cy="1505829"/>
          </a:xfrm>
          <a:prstGeom prst="ellipse">
            <a:avLst/>
          </a:prstGeom>
        </p:spPr>
      </p:pic>
      <p:sp>
        <p:nvSpPr>
          <p:cNvPr id="19" name="Блок-схема: узел 18"/>
          <p:cNvSpPr/>
          <p:nvPr/>
        </p:nvSpPr>
        <p:spPr>
          <a:xfrm>
            <a:off x="5728329" y="3200825"/>
            <a:ext cx="794791" cy="772875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defTabSz="825500"/>
            <a:r>
              <a:rPr lang="ru-RU" sz="1400" b="0" dirty="0">
                <a:latin typeface="Proxima Nova Rg" panose="02000506030000020004" pitchFamily="2" charset="0"/>
                <a:sym typeface="Helvetica Neue Medium"/>
              </a:rPr>
              <a:t>4 класс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2983" y="4058099"/>
            <a:ext cx="351129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400" b="0" dirty="0" smtClean="0">
                <a:latin typeface="Proxima Nova Rg" panose="02000506030000020004" pitchFamily="2" charset="0"/>
              </a:rPr>
              <a:t>Станция «Бюджетная»</a:t>
            </a:r>
          </a:p>
          <a:p>
            <a:pPr defTabSz="825500"/>
            <a:r>
              <a:rPr lang="ru-RU" sz="1400" b="0" dirty="0" smtClean="0">
                <a:latin typeface="Proxima Nova Rg" panose="02000506030000020004" pitchFamily="2" charset="0"/>
              </a:rPr>
              <a:t>Правильно </a:t>
            </a:r>
            <a:r>
              <a:rPr lang="ru-RU" sz="1400" b="0" dirty="0">
                <a:latin typeface="Proxima Nova Rg" panose="02000506030000020004" pitchFamily="2" charset="0"/>
              </a:rPr>
              <a:t>ли спланировал свой </a:t>
            </a:r>
            <a:r>
              <a:rPr lang="ru-RU" sz="1400" b="0" dirty="0" smtClean="0">
                <a:latin typeface="Proxima Nova Rg" panose="02000506030000020004" pitchFamily="2" charset="0"/>
              </a:rPr>
              <a:t>бюджет</a:t>
            </a:r>
          </a:p>
          <a:p>
            <a:pPr defTabSz="825500"/>
            <a:r>
              <a:rPr lang="ru-RU" sz="1400" b="0" dirty="0" smtClean="0">
                <a:latin typeface="Proxima Nova Rg" panose="02000506030000020004" pitchFamily="2" charset="0"/>
              </a:rPr>
              <a:t> </a:t>
            </a:r>
            <a:r>
              <a:rPr lang="ru-RU" sz="1400" b="0" dirty="0">
                <a:latin typeface="Proxima Nova Rg" panose="02000506030000020004" pitchFamily="2" charset="0"/>
              </a:rPr>
              <a:t>кот </a:t>
            </a:r>
            <a:r>
              <a:rPr lang="ru-RU" sz="1400" b="0" dirty="0" err="1">
                <a:latin typeface="Proxima Nova Rg" panose="02000506030000020004" pitchFamily="2" charset="0"/>
              </a:rPr>
              <a:t>Матроскин</a:t>
            </a:r>
            <a:r>
              <a:rPr lang="ru-RU" sz="1400" b="0" dirty="0">
                <a:latin typeface="Proxima Nova Rg" panose="02000506030000020004" pitchFamily="2" charset="0"/>
              </a:rPr>
              <a:t>?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b="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28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-0.00926 L 0.02379 -0.00926 C 0.02778 -0.00671 0.03195 -0.00416 0.03577 -0.00139 C 0.03906 0.00116 0.04132 0.00602 0.04497 0.00672 L 0.05399 0.0088 C 0.05608 0.01019 0.05799 0.01158 0.06007 0.01297 C 0.06146 0.01366 0.0632 0.01389 0.06458 0.01482 C 0.06632 0.01598 0.06736 0.01806 0.0691 0.01898 C 0.07205 0.02014 0.07518 0.02037 0.0783 0.02107 C 0.08229 0.02431 0.08577 0.02986 0.09045 0.03102 C 0.09948 0.03357 0.09549 0.03195 0.10243 0.03519 C 0.11059 0.04236 0.10764 0.04051 0.12222 0.04514 C 0.12969 0.04769 0.14497 0.05139 0.14497 0.05139 C 0.14861 0.05371 0.15156 0.05625 0.15556 0.05741 C 0.15851 0.05834 0.16163 0.0588 0.16458 0.05949 C 0.16927 0.06366 0.17639 0.07014 0.18125 0.07153 L 0.18889 0.07361 C 0.22361 0.09213 0.17604 0.06806 0.2783 0.08172 C 0.28195 0.08218 0.28733 0.08982 0.28733 0.08982 C 0.28837 0.09167 0.28976 0.09352 0.29045 0.09584 C 0.29219 0.10162 0.29219 0.1088 0.29497 0.11389 C 0.29618 0.11621 0.29896 0.11528 0.30104 0.11598 C 0.31129 0.12963 0.30347 0.12199 0.32986 0.12199 L 0.32986 0.12199 " pathEditMode="relative" ptsTypes="AAAAAAAAAAAAAAAAAAAAA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Ссылка на информацию о проведенных играх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451" y="1181100"/>
            <a:ext cx="7877175" cy="348615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https://www.gasu.ru/university/news/14187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https://www.gasu.ru/university/news/13130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https://www.gasu.ru/university/news/12744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www.gasu.ru/university/news/11256/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679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274</Words>
  <Application>Microsoft Office PowerPoint</Application>
  <PresentationFormat>Экран (16:9)</PresentationFormat>
  <Paragraphs>32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Proxima Nova Rg</vt:lpstr>
      <vt:lpstr>White</vt:lpstr>
      <vt:lpstr>Тематическая игра для школьников младших классов «Финансовый паровозик»</vt:lpstr>
      <vt:lpstr>Игра «Финансовый паровозик»</vt:lpstr>
      <vt:lpstr>Содержание игры</vt:lpstr>
      <vt:lpstr>Презентация PowerPoint</vt:lpstr>
      <vt:lpstr>Ссылка на информацию о проведенных играх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Волкова Анна Юрьевна</dc:creator>
  <cp:lastModifiedBy>Голдобина Ирина Васильевна</cp:lastModifiedBy>
  <cp:revision>74</cp:revision>
  <dcterms:modified xsi:type="dcterms:W3CDTF">2024-04-08T08:58:25Z</dcterms:modified>
</cp:coreProperties>
</file>