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56" r:id="rId3"/>
    <p:sldId id="273" r:id="rId4"/>
    <p:sldId id="274" r:id="rId5"/>
    <p:sldId id="268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340567-229A-4849-8501-2EF0F06A1248}">
          <p14:sldIdLst>
            <p14:sldId id="269"/>
            <p14:sldId id="256"/>
            <p14:sldId id="273"/>
            <p14:sldId id="274"/>
          </p14:sldIdLst>
        </p14:section>
        <p14:section name="Раздел без заголовка" id="{8F588F6C-459A-4FC3-87D1-29F15E2DCEA0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564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139F1-171C-4BB8-A820-075AC46A888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38740-1CBA-446B-B545-5E9D4E48C6A5}">
      <dgm:prSet custT="1"/>
      <dgm:spPr/>
      <dgm:t>
        <a:bodyPr/>
        <a:lstStyle/>
        <a:p>
          <a:r>
            <a:rPr lang="ru-RU" sz="800" b="1" i="0" baseline="0" dirty="0"/>
            <a:t>Защита проектов</a:t>
          </a:r>
          <a:endParaRPr lang="ru-RU" sz="800" dirty="0"/>
        </a:p>
      </dgm:t>
    </dgm:pt>
    <dgm:pt modelId="{558BABFC-D765-4078-80FD-1B8F55CEE30A}" type="parTrans" cxnId="{401EB968-41EB-4225-971D-7B3A4CF40787}">
      <dgm:prSet/>
      <dgm:spPr/>
      <dgm:t>
        <a:bodyPr/>
        <a:lstStyle/>
        <a:p>
          <a:endParaRPr lang="ru-RU"/>
        </a:p>
      </dgm:t>
    </dgm:pt>
    <dgm:pt modelId="{6F80ADB5-D3FE-4C58-8DAB-EE97C4D227C0}" type="sibTrans" cxnId="{401EB968-41EB-4225-971D-7B3A4CF40787}">
      <dgm:prSet/>
      <dgm:spPr/>
      <dgm:t>
        <a:bodyPr/>
        <a:lstStyle/>
        <a:p>
          <a:endParaRPr lang="ru-RU"/>
        </a:p>
      </dgm:t>
    </dgm:pt>
    <dgm:pt modelId="{1E0612A9-8AF8-49E3-82EB-A84ABA3A5A9C}" type="pres">
      <dgm:prSet presAssocID="{906139F1-171C-4BB8-A820-075AC46A888B}" presName="compositeShape" presStyleCnt="0">
        <dgm:presLayoutVars>
          <dgm:dir/>
          <dgm:resizeHandles/>
        </dgm:presLayoutVars>
      </dgm:prSet>
      <dgm:spPr/>
    </dgm:pt>
    <dgm:pt modelId="{B65E491F-8514-4638-B444-1B078426B968}" type="pres">
      <dgm:prSet presAssocID="{906139F1-171C-4BB8-A820-075AC46A888B}" presName="pyramid" presStyleLbl="node1" presStyleIdx="0" presStyleCnt="1" custScaleX="108560" custLinFactNeighborX="55298" custLinFactNeighborY="90970"/>
      <dgm:spPr/>
    </dgm:pt>
    <dgm:pt modelId="{84D9628B-ECA8-4F77-B5F5-20684764177A}" type="pres">
      <dgm:prSet presAssocID="{906139F1-171C-4BB8-A820-075AC46A888B}" presName="theList" presStyleCnt="0"/>
      <dgm:spPr/>
    </dgm:pt>
    <dgm:pt modelId="{57996E17-58B5-4E9E-9E83-25B18F00FFD0}" type="pres">
      <dgm:prSet presAssocID="{2AB38740-1CBA-446B-B545-5E9D4E48C6A5}" presName="aNode" presStyleLbl="fgAcc1" presStyleIdx="0" presStyleCnt="1" custScaleX="128161" custScaleY="85898" custLinFactNeighborX="-7839" custLinFactNeighborY="52226">
        <dgm:presLayoutVars>
          <dgm:bulletEnabled val="1"/>
        </dgm:presLayoutVars>
      </dgm:prSet>
      <dgm:spPr/>
    </dgm:pt>
    <dgm:pt modelId="{8AC0A0D2-5F1B-491E-B106-F9473B0EAA75}" type="pres">
      <dgm:prSet presAssocID="{2AB38740-1CBA-446B-B545-5E9D4E48C6A5}" presName="aSpace" presStyleCnt="0"/>
      <dgm:spPr/>
    </dgm:pt>
  </dgm:ptLst>
  <dgm:cxnLst>
    <dgm:cxn modelId="{42E33B09-89C7-43D0-8DCC-F7460C8C56F8}" type="presOf" srcId="{906139F1-171C-4BB8-A820-075AC46A888B}" destId="{1E0612A9-8AF8-49E3-82EB-A84ABA3A5A9C}" srcOrd="0" destOrd="0" presId="urn:microsoft.com/office/officeart/2005/8/layout/pyramid2"/>
    <dgm:cxn modelId="{401EB968-41EB-4225-971D-7B3A4CF40787}" srcId="{906139F1-171C-4BB8-A820-075AC46A888B}" destId="{2AB38740-1CBA-446B-B545-5E9D4E48C6A5}" srcOrd="0" destOrd="0" parTransId="{558BABFC-D765-4078-80FD-1B8F55CEE30A}" sibTransId="{6F80ADB5-D3FE-4C58-8DAB-EE97C4D227C0}"/>
    <dgm:cxn modelId="{272E8053-3878-4EF7-A8ED-682CF9A3A70F}" type="presOf" srcId="{2AB38740-1CBA-446B-B545-5E9D4E48C6A5}" destId="{57996E17-58B5-4E9E-9E83-25B18F00FFD0}" srcOrd="0" destOrd="0" presId="urn:microsoft.com/office/officeart/2005/8/layout/pyramid2"/>
    <dgm:cxn modelId="{CBEDFEA0-8767-4812-8D9E-3CD99D72E2C5}" type="presParOf" srcId="{1E0612A9-8AF8-49E3-82EB-A84ABA3A5A9C}" destId="{B65E491F-8514-4638-B444-1B078426B968}" srcOrd="0" destOrd="0" presId="urn:microsoft.com/office/officeart/2005/8/layout/pyramid2"/>
    <dgm:cxn modelId="{D2347065-024B-411A-A52D-A06562B4A196}" type="presParOf" srcId="{1E0612A9-8AF8-49E3-82EB-A84ABA3A5A9C}" destId="{84D9628B-ECA8-4F77-B5F5-20684764177A}" srcOrd="1" destOrd="0" presId="urn:microsoft.com/office/officeart/2005/8/layout/pyramid2"/>
    <dgm:cxn modelId="{38BCE690-7AB4-493F-8C2A-F18726A8C1A0}" type="presParOf" srcId="{84D9628B-ECA8-4F77-B5F5-20684764177A}" destId="{57996E17-58B5-4E9E-9E83-25B18F00FFD0}" srcOrd="0" destOrd="0" presId="urn:microsoft.com/office/officeart/2005/8/layout/pyramid2"/>
    <dgm:cxn modelId="{0C83CB28-E2C1-44BE-B805-3DC567C41639}" type="presParOf" srcId="{84D9628B-ECA8-4F77-B5F5-20684764177A}" destId="{8AC0A0D2-5F1B-491E-B106-F9473B0EAA7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B2C9A-499E-4E9B-98AE-137DE444FB80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7E3F84-0199-45BE-ADE1-4805A0B4570F}">
      <dgm:prSet custT="1"/>
      <dgm:spPr/>
      <dgm:t>
        <a:bodyPr/>
        <a:lstStyle/>
        <a:p>
          <a:r>
            <a:rPr lang="ru-RU" sz="800" b="1" i="0" baseline="0" dirty="0">
              <a:latin typeface="Arial" panose="020B0604020202020204" pitchFamily="34" charset="0"/>
              <a:cs typeface="Arial" panose="020B0604020202020204" pitchFamily="34" charset="0"/>
            </a:rPr>
            <a:t>Интерактивные площадки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47E35-E1B9-47BC-A185-97AAC7DDA082}" type="parTrans" cxnId="{E57553D2-585D-4773-9B9C-D8A48A0C728B}">
      <dgm:prSet/>
      <dgm:spPr/>
      <dgm:t>
        <a:bodyPr/>
        <a:lstStyle/>
        <a:p>
          <a:endParaRPr lang="ru-RU"/>
        </a:p>
      </dgm:t>
    </dgm:pt>
    <dgm:pt modelId="{340E7B39-B43C-49D2-964A-8E1214FC345C}" type="sibTrans" cxnId="{E57553D2-585D-4773-9B9C-D8A48A0C728B}">
      <dgm:prSet/>
      <dgm:spPr/>
      <dgm:t>
        <a:bodyPr/>
        <a:lstStyle/>
        <a:p>
          <a:endParaRPr lang="ru-RU"/>
        </a:p>
      </dgm:t>
    </dgm:pt>
    <dgm:pt modelId="{AB0AF7DB-8B4E-40EE-9874-954499A295F3}" type="pres">
      <dgm:prSet presAssocID="{667B2C9A-499E-4E9B-98AE-137DE444FB80}" presName="compositeShape" presStyleCnt="0">
        <dgm:presLayoutVars>
          <dgm:dir/>
          <dgm:resizeHandles/>
        </dgm:presLayoutVars>
      </dgm:prSet>
      <dgm:spPr/>
    </dgm:pt>
    <dgm:pt modelId="{3D2AB157-A785-4025-881C-9E1AB7F39403}" type="pres">
      <dgm:prSet presAssocID="{667B2C9A-499E-4E9B-98AE-137DE444FB80}" presName="pyramid" presStyleLbl="node1" presStyleIdx="0" presStyleCnt="1" custScaleX="104069" custLinFactNeighborX="-18228" custLinFactNeighborY="-5985"/>
      <dgm:spPr/>
    </dgm:pt>
    <dgm:pt modelId="{A3A90FD1-9440-4DB9-A95F-98AB1F64624D}" type="pres">
      <dgm:prSet presAssocID="{667B2C9A-499E-4E9B-98AE-137DE444FB80}" presName="theList" presStyleCnt="0"/>
      <dgm:spPr/>
    </dgm:pt>
    <dgm:pt modelId="{4F2D4ACC-5ED6-4ECA-888F-BA367523348D}" type="pres">
      <dgm:prSet presAssocID="{F97E3F84-0199-45BE-ADE1-4805A0B4570F}" presName="aNode" presStyleLbl="fgAcc1" presStyleIdx="0" presStyleCnt="1" custScaleX="116013" custScaleY="71266" custLinFactNeighborX="19529" custLinFactNeighborY="-30297">
        <dgm:presLayoutVars>
          <dgm:bulletEnabled val="1"/>
        </dgm:presLayoutVars>
      </dgm:prSet>
      <dgm:spPr/>
    </dgm:pt>
    <dgm:pt modelId="{557F82A6-868C-455A-A79F-8BA17B7844EB}" type="pres">
      <dgm:prSet presAssocID="{F97E3F84-0199-45BE-ADE1-4805A0B4570F}" presName="aSpace" presStyleCnt="0"/>
      <dgm:spPr/>
    </dgm:pt>
  </dgm:ptLst>
  <dgm:cxnLst>
    <dgm:cxn modelId="{7721D14F-B05C-496C-AE30-A82A49898242}" type="presOf" srcId="{667B2C9A-499E-4E9B-98AE-137DE444FB80}" destId="{AB0AF7DB-8B4E-40EE-9874-954499A295F3}" srcOrd="0" destOrd="0" presId="urn:microsoft.com/office/officeart/2005/8/layout/pyramid2"/>
    <dgm:cxn modelId="{FC90F89F-7272-4A25-8AD4-FF2989F7AFA7}" type="presOf" srcId="{F97E3F84-0199-45BE-ADE1-4805A0B4570F}" destId="{4F2D4ACC-5ED6-4ECA-888F-BA367523348D}" srcOrd="0" destOrd="0" presId="urn:microsoft.com/office/officeart/2005/8/layout/pyramid2"/>
    <dgm:cxn modelId="{E57553D2-585D-4773-9B9C-D8A48A0C728B}" srcId="{667B2C9A-499E-4E9B-98AE-137DE444FB80}" destId="{F97E3F84-0199-45BE-ADE1-4805A0B4570F}" srcOrd="0" destOrd="0" parTransId="{BA447E35-E1B9-47BC-A185-97AAC7DDA082}" sibTransId="{340E7B39-B43C-49D2-964A-8E1214FC345C}"/>
    <dgm:cxn modelId="{EB8CAC74-E2D0-4874-86B3-3B51C61611C6}" type="presParOf" srcId="{AB0AF7DB-8B4E-40EE-9874-954499A295F3}" destId="{3D2AB157-A785-4025-881C-9E1AB7F39403}" srcOrd="0" destOrd="0" presId="urn:microsoft.com/office/officeart/2005/8/layout/pyramid2"/>
    <dgm:cxn modelId="{1C381303-BD5D-4463-9929-50E40726A3F6}" type="presParOf" srcId="{AB0AF7DB-8B4E-40EE-9874-954499A295F3}" destId="{A3A90FD1-9440-4DB9-A95F-98AB1F64624D}" srcOrd="1" destOrd="0" presId="urn:microsoft.com/office/officeart/2005/8/layout/pyramid2"/>
    <dgm:cxn modelId="{0C210A54-52EA-4FA7-9C79-4C1FE53CBECF}" type="presParOf" srcId="{A3A90FD1-9440-4DB9-A95F-98AB1F64624D}" destId="{4F2D4ACC-5ED6-4ECA-888F-BA367523348D}" srcOrd="0" destOrd="0" presId="urn:microsoft.com/office/officeart/2005/8/layout/pyramid2"/>
    <dgm:cxn modelId="{DC47C938-DB32-4D96-A5B9-BDEF21725666}" type="presParOf" srcId="{A3A90FD1-9440-4DB9-A95F-98AB1F64624D}" destId="{557F82A6-868C-455A-A79F-8BA17B7844E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C413B-7DFB-4BDB-B42B-3EB4490D9F75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32E7BF-B5EB-47B0-B0CD-C835553C19EB}">
      <dgm:prSet custT="1"/>
      <dgm:spPr/>
      <dgm:t>
        <a:bodyPr/>
        <a:lstStyle/>
        <a:p>
          <a:r>
            <a:rPr lang="ru-RU" sz="800" b="1" i="0" baseline="0" dirty="0">
              <a:latin typeface="Arial" panose="020B0604020202020204" pitchFamily="34" charset="0"/>
              <a:cs typeface="Arial" panose="020B0604020202020204" pitchFamily="34" charset="0"/>
            </a:rPr>
            <a:t>Форматы проектов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24DFF-6946-4A3A-B3C9-95B7D940C8EE}" type="parTrans" cxnId="{8E55310E-45D6-4B8C-8DAE-A1288902D3A5}">
      <dgm:prSet/>
      <dgm:spPr/>
      <dgm:t>
        <a:bodyPr/>
        <a:lstStyle/>
        <a:p>
          <a:endParaRPr lang="ru-RU"/>
        </a:p>
      </dgm:t>
    </dgm:pt>
    <dgm:pt modelId="{AC8E2927-EB52-4B9C-A156-019DC2EAD27F}" type="sibTrans" cxnId="{8E55310E-45D6-4B8C-8DAE-A1288902D3A5}">
      <dgm:prSet/>
      <dgm:spPr/>
      <dgm:t>
        <a:bodyPr/>
        <a:lstStyle/>
        <a:p>
          <a:endParaRPr lang="ru-RU"/>
        </a:p>
      </dgm:t>
    </dgm:pt>
    <dgm:pt modelId="{09996C3B-CABE-467F-8B29-3B02F1E0C7E5}" type="pres">
      <dgm:prSet presAssocID="{1CFC413B-7DFB-4BDB-B42B-3EB4490D9F75}" presName="compositeShape" presStyleCnt="0">
        <dgm:presLayoutVars>
          <dgm:dir/>
          <dgm:resizeHandles/>
        </dgm:presLayoutVars>
      </dgm:prSet>
      <dgm:spPr/>
    </dgm:pt>
    <dgm:pt modelId="{65464B2A-4BA1-4D42-AEEC-32A57DF222C9}" type="pres">
      <dgm:prSet presAssocID="{1CFC413B-7DFB-4BDB-B42B-3EB4490D9F75}" presName="pyramid" presStyleLbl="node1" presStyleIdx="0" presStyleCnt="1" custLinFactNeighborX="-13038" custLinFactNeighborY="-36406"/>
      <dgm:spPr/>
    </dgm:pt>
    <dgm:pt modelId="{74197B63-F5BD-4897-A935-0A2D7D8F7BE8}" type="pres">
      <dgm:prSet presAssocID="{1CFC413B-7DFB-4BDB-B42B-3EB4490D9F75}" presName="theList" presStyleCnt="0"/>
      <dgm:spPr/>
    </dgm:pt>
    <dgm:pt modelId="{0A047BCF-E7D5-4C1F-AE3F-E5E5DC95587E}" type="pres">
      <dgm:prSet presAssocID="{FC32E7BF-B5EB-47B0-B0CD-C835553C19EB}" presName="aNode" presStyleLbl="fgAcc1" presStyleIdx="0" presStyleCnt="1" custScaleX="128586" custScaleY="128159">
        <dgm:presLayoutVars>
          <dgm:bulletEnabled val="1"/>
        </dgm:presLayoutVars>
      </dgm:prSet>
      <dgm:spPr/>
    </dgm:pt>
    <dgm:pt modelId="{3403D870-F91D-4DCB-BBB3-C41C0E22A491}" type="pres">
      <dgm:prSet presAssocID="{FC32E7BF-B5EB-47B0-B0CD-C835553C19EB}" presName="aSpace" presStyleCnt="0"/>
      <dgm:spPr/>
    </dgm:pt>
  </dgm:ptLst>
  <dgm:cxnLst>
    <dgm:cxn modelId="{40D59305-281C-449B-9A0E-8726EA9654B2}" type="presOf" srcId="{1CFC413B-7DFB-4BDB-B42B-3EB4490D9F75}" destId="{09996C3B-CABE-467F-8B29-3B02F1E0C7E5}" srcOrd="0" destOrd="0" presId="urn:microsoft.com/office/officeart/2005/8/layout/pyramid2"/>
    <dgm:cxn modelId="{8E55310E-45D6-4B8C-8DAE-A1288902D3A5}" srcId="{1CFC413B-7DFB-4BDB-B42B-3EB4490D9F75}" destId="{FC32E7BF-B5EB-47B0-B0CD-C835553C19EB}" srcOrd="0" destOrd="0" parTransId="{E2824DFF-6946-4A3A-B3C9-95B7D940C8EE}" sibTransId="{AC8E2927-EB52-4B9C-A156-019DC2EAD27F}"/>
    <dgm:cxn modelId="{425EFBFE-A9BB-4305-BDBA-D1A7F36D04F5}" type="presOf" srcId="{FC32E7BF-B5EB-47B0-B0CD-C835553C19EB}" destId="{0A047BCF-E7D5-4C1F-AE3F-E5E5DC95587E}" srcOrd="0" destOrd="0" presId="urn:microsoft.com/office/officeart/2005/8/layout/pyramid2"/>
    <dgm:cxn modelId="{47AB5204-2FF4-4441-81AD-24757BC6B5C2}" type="presParOf" srcId="{09996C3B-CABE-467F-8B29-3B02F1E0C7E5}" destId="{65464B2A-4BA1-4D42-AEEC-32A57DF222C9}" srcOrd="0" destOrd="0" presId="urn:microsoft.com/office/officeart/2005/8/layout/pyramid2"/>
    <dgm:cxn modelId="{6C5A1CC9-E3AB-4FF6-A30D-7DAA01EF5BCB}" type="presParOf" srcId="{09996C3B-CABE-467F-8B29-3B02F1E0C7E5}" destId="{74197B63-F5BD-4897-A935-0A2D7D8F7BE8}" srcOrd="1" destOrd="0" presId="urn:microsoft.com/office/officeart/2005/8/layout/pyramid2"/>
    <dgm:cxn modelId="{5FD88D2A-4B0A-4A48-87BD-10C984B68C6F}" type="presParOf" srcId="{74197B63-F5BD-4897-A935-0A2D7D8F7BE8}" destId="{0A047BCF-E7D5-4C1F-AE3F-E5E5DC95587E}" srcOrd="0" destOrd="0" presId="urn:microsoft.com/office/officeart/2005/8/layout/pyramid2"/>
    <dgm:cxn modelId="{0F9F9355-0CDE-457C-8FDF-B45BFFCF87C2}" type="presParOf" srcId="{74197B63-F5BD-4897-A935-0A2D7D8F7BE8}" destId="{3403D870-F91D-4DCB-BBB3-C41C0E22A49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E491F-8514-4638-B444-1B078426B968}">
      <dsp:nvSpPr>
        <dsp:cNvPr id="0" name=""/>
        <dsp:cNvSpPr/>
      </dsp:nvSpPr>
      <dsp:spPr>
        <a:xfrm>
          <a:off x="637620" y="0"/>
          <a:ext cx="1275308" cy="11747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96E17-58B5-4E9E-9E83-25B18F00FFD0}">
      <dsp:nvSpPr>
        <dsp:cNvPr id="0" name=""/>
        <dsp:cNvSpPr/>
      </dsp:nvSpPr>
      <dsp:spPr>
        <a:xfrm>
          <a:off x="672364" y="186355"/>
          <a:ext cx="978621" cy="8072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i="0" kern="1200" baseline="0" dirty="0"/>
            <a:t>Защита проектов</a:t>
          </a:r>
          <a:endParaRPr lang="ru-RU" sz="800" kern="1200" dirty="0"/>
        </a:p>
      </dsp:txBody>
      <dsp:txXfrm>
        <a:off x="711772" y="225763"/>
        <a:ext cx="899805" cy="728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AB157-A785-4025-881C-9E1AB7F39403}">
      <dsp:nvSpPr>
        <dsp:cNvPr id="0" name=""/>
        <dsp:cNvSpPr/>
      </dsp:nvSpPr>
      <dsp:spPr>
        <a:xfrm>
          <a:off x="0" y="0"/>
          <a:ext cx="1519928" cy="146050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D4ACC-5ED6-4ECA-888F-BA367523348D}">
      <dsp:nvSpPr>
        <dsp:cNvPr id="0" name=""/>
        <dsp:cNvSpPr/>
      </dsp:nvSpPr>
      <dsp:spPr>
        <a:xfrm>
          <a:off x="778258" y="196640"/>
          <a:ext cx="1101341" cy="8326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Интерактивные площадки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906" y="237288"/>
        <a:ext cx="1020045" cy="751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64B2A-4BA1-4D42-AEEC-32A57DF222C9}">
      <dsp:nvSpPr>
        <dsp:cNvPr id="0" name=""/>
        <dsp:cNvSpPr/>
      </dsp:nvSpPr>
      <dsp:spPr>
        <a:xfrm>
          <a:off x="63326" y="0"/>
          <a:ext cx="1393825" cy="13938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47BCF-E7D5-4C1F-AE3F-E5E5DC95587E}">
      <dsp:nvSpPr>
        <dsp:cNvPr id="0" name=""/>
        <dsp:cNvSpPr/>
      </dsp:nvSpPr>
      <dsp:spPr>
        <a:xfrm>
          <a:off x="812473" y="139383"/>
          <a:ext cx="1164971" cy="1015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Форматы проектов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068" y="188978"/>
        <a:ext cx="1065781" cy="916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6054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7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36919" y="3721961"/>
            <a:ext cx="8244406" cy="1079178"/>
          </a:xfr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Направление практики: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финансовое просвещение детей и молодежи 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Наименование субъекта: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Самарская область 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Автор практики: 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Министерство образования и науки Самарской области; 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региональный центр финансовой грамотности населения Самарской области</a:t>
            </a:r>
          </a:p>
          <a:p>
            <a:pPr defTabSz="825500" rtl="0" hangingPunct="0">
              <a:spcAft>
                <a:spcPts val="0"/>
              </a:spcAft>
            </a:pP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Лапшова Татьяна Евгеньевна, тел. (846) </a:t>
            </a:r>
            <a:r>
              <a:rPr lang="ru-RU" sz="1400" b="0" i="0" dirty="0">
                <a:solidFill>
                  <a:srgbClr val="3B4256"/>
                </a:solidFill>
                <a:effectLst/>
                <a:latin typeface="GOSTUI2 Regular"/>
              </a:rPr>
              <a:t> 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GOSTUI2 Regular"/>
              </a:rPr>
              <a:t>332-19-86</a:t>
            </a:r>
            <a:r>
              <a:rPr lang="ru-RU" sz="1400" b="0" i="0" dirty="0">
                <a:solidFill>
                  <a:srgbClr val="3B4256"/>
                </a:solidFill>
                <a:effectLst/>
                <a:latin typeface="GOSTUI2 Regular"/>
              </a:rPr>
              <a:t> 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, </a:t>
            </a: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e-mail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: 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YS Text"/>
              </a:rPr>
              <a:t>tatiana_lap61@mail.ru</a:t>
            </a: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CB_Stem Extra Light" panose="020B0403020203020204" pitchFamily="34" charset="-52"/>
            </a:endParaRPr>
          </a:p>
          <a:p>
            <a:pPr defTabSz="825500" rtl="0" hangingPunct="0">
              <a:spcAft>
                <a:spcPts val="0"/>
              </a:spcAft>
            </a:pP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Шурунова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,. Елена Леонидовна, тел. (846) 979-79</a:t>
            </a:r>
            <a:r>
              <a:rPr lang="en-US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-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62, </a:t>
            </a:r>
            <a:r>
              <a:rPr lang="ru-RU" sz="1100" b="0" dirty="0" err="1">
                <a:latin typeface="Arial Narrow" panose="020B0606020202030204" pitchFamily="34" charset="0"/>
                <a:cs typeface="CB_Stem Extra Light" panose="020B0403020203020204" pitchFamily="34" charset="-52"/>
              </a:rPr>
              <a:t>e-mail</a:t>
            </a:r>
            <a:r>
              <a:rPr lang="ru-RU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: </a:t>
            </a:r>
            <a:r>
              <a:rPr lang="en-US" sz="1100" b="0" dirty="0">
                <a:latin typeface="Arial Narrow" panose="020B0606020202030204" pitchFamily="34" charset="0"/>
                <a:cs typeface="CB_Stem Extra Light" panose="020B0403020203020204" pitchFamily="34" charset="-52"/>
              </a:rPr>
              <a:t>rcfg63@yandex.ru</a:t>
            </a:r>
            <a:endParaRPr lang="ru-RU" sz="1100" b="0" dirty="0">
              <a:latin typeface="Arial Narrow" panose="020B0606020202030204" pitchFamily="34" charset="0"/>
              <a:cs typeface="CB_Stem Extra Light" panose="020B0403020203020204" pitchFamily="34" charset="-52"/>
            </a:endParaRPr>
          </a:p>
          <a:p>
            <a:pPr defTabSz="825500" rtl="0" hangingPunct="0">
              <a:spcAft>
                <a:spcPts val="0"/>
              </a:spcAft>
            </a:pPr>
            <a:endParaRPr lang="ru-RU" sz="1100" b="0" dirty="0">
              <a:solidFill>
                <a:schemeClr val="tx1"/>
              </a:solidFill>
              <a:latin typeface="Arial Narrow" panose="020B0606020202030204" pitchFamily="34" charset="0"/>
              <a:cs typeface="CB_Stem Extra Light" panose="020B0403020203020204" pitchFamily="34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B09FE49-D29F-4654-8D04-B5D8AD33563E}"/>
              </a:ext>
            </a:extLst>
          </p:cNvPr>
          <p:cNvSpPr txBox="1">
            <a:spLocks/>
          </p:cNvSpPr>
          <p:nvPr/>
        </p:nvSpPr>
        <p:spPr>
          <a:xfrm>
            <a:off x="436919" y="1162051"/>
            <a:ext cx="7570169" cy="123825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фестиваль проектов-победителей в рамках регионального проекта «Школьное инициативное бюджетирование в общеобразовательных организациях Самарской области» 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CB_Stem Medium" panose="020B06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28088-3F3D-254C-BFE6-FCBA31876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-6229"/>
            <a:ext cx="1030194" cy="11221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15365"/>
            <a:ext cx="4025900" cy="1565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фестиваль проектов-победителей в рамках регионального проекта «Школьное инициативное бюджетирование в общеобразовательных организациях Самарской области»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E21573-D70A-983C-6B09-46E8C4CF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94"/>
            <a:ext cx="3812241" cy="25399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36DDF-AE90-41CC-F831-2AA8690F3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629" y="2571750"/>
            <a:ext cx="2788972" cy="2090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906E17-F7E3-8302-C15C-52BD74648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115" y="0"/>
            <a:ext cx="3476533" cy="2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41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413127" y="340655"/>
            <a:ext cx="1595470" cy="446002"/>
            <a:chOff x="7548530" y="279212"/>
            <a:chExt cx="1595470" cy="446002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13BE5905-7444-4269-B624-11A6D78FE0EE}"/>
                </a:ext>
              </a:extLst>
            </p:cNvPr>
            <p:cNvSpPr/>
            <p:nvPr/>
          </p:nvSpPr>
          <p:spPr>
            <a:xfrm>
              <a:off x="7548530" y="279212"/>
              <a:ext cx="1595470" cy="446002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C65C2571-C309-45FF-8114-18C564E55A8B}"/>
                </a:ext>
              </a:extLst>
            </p:cNvPr>
            <p:cNvGrpSpPr/>
            <p:nvPr/>
          </p:nvGrpSpPr>
          <p:grpSpPr>
            <a:xfrm>
              <a:off x="7630052" y="279212"/>
              <a:ext cx="1452080" cy="329483"/>
              <a:chOff x="7551270" y="1112157"/>
              <a:chExt cx="1452080" cy="329483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18BF492B-3189-462C-A515-F827704A5A4A}"/>
                  </a:ext>
                </a:extLst>
              </p:cNvPr>
              <p:cNvGrpSpPr/>
              <p:nvPr/>
            </p:nvGrpSpPr>
            <p:grpSpPr>
              <a:xfrm>
                <a:off x="7656309" y="1112157"/>
                <a:ext cx="1154175" cy="45719"/>
                <a:chOff x="6940550" y="194411"/>
                <a:chExt cx="1918243" cy="36000"/>
              </a:xfrm>
            </p:grpSpPr>
            <p:sp>
              <p:nvSpPr>
                <p:cNvPr id="70" name="Прямоугольник: скругленные углы 69">
                  <a:extLst>
                    <a:ext uri="{FF2B5EF4-FFF2-40B4-BE49-F238E27FC236}">
                      <a16:creationId xmlns:a16="http://schemas.microsoft.com/office/drawing/2014/main" id="{EC3BB434-078C-40E3-A5DB-939D34AE4BBB}"/>
                    </a:ext>
                  </a:extLst>
                </p:cNvPr>
                <p:cNvSpPr/>
                <p:nvPr/>
              </p:nvSpPr>
              <p:spPr>
                <a:xfrm>
                  <a:off x="69405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8BDB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1" name="Прямоугольник: скругленные углы 70">
                  <a:extLst>
                    <a:ext uri="{FF2B5EF4-FFF2-40B4-BE49-F238E27FC236}">
                      <a16:creationId xmlns:a16="http://schemas.microsoft.com/office/drawing/2014/main" id="{96D4CAFE-252E-4570-941F-CFEBF71E06FE}"/>
                    </a:ext>
                  </a:extLst>
                </p:cNvPr>
                <p:cNvSpPr/>
                <p:nvPr/>
              </p:nvSpPr>
              <p:spPr>
                <a:xfrm>
                  <a:off x="83883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5B7BC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2" name="Прямоугольник 71">
                  <a:extLst>
                    <a:ext uri="{FF2B5EF4-FFF2-40B4-BE49-F238E27FC236}">
                      <a16:creationId xmlns:a16="http://schemas.microsoft.com/office/drawing/2014/main" id="{50FA61BA-868F-4A61-8C3D-96AF9ECCB0ED}"/>
                    </a:ext>
                  </a:extLst>
                </p:cNvPr>
                <p:cNvSpPr/>
                <p:nvPr/>
              </p:nvSpPr>
              <p:spPr>
                <a:xfrm>
                  <a:off x="7346950" y="194411"/>
                  <a:ext cx="540000" cy="36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D8D17115-0C47-493B-9264-493D08ABE264}"/>
                    </a:ext>
                  </a:extLst>
                </p:cNvPr>
                <p:cNvSpPr/>
                <p:nvPr/>
              </p:nvSpPr>
              <p:spPr>
                <a:xfrm>
                  <a:off x="7899943" y="194411"/>
                  <a:ext cx="288000" cy="36000"/>
                </a:xfrm>
                <a:prstGeom prst="rect">
                  <a:avLst/>
                </a:prstGeom>
                <a:solidFill>
                  <a:srgbClr val="F17E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6C22431D-5906-45C9-B3D0-8F7DA7EF4C1A}"/>
                    </a:ext>
                  </a:extLst>
                </p:cNvPr>
                <p:cNvSpPr/>
                <p:nvPr/>
              </p:nvSpPr>
              <p:spPr>
                <a:xfrm>
                  <a:off x="8197207" y="194411"/>
                  <a:ext cx="180000" cy="36000"/>
                </a:xfrm>
                <a:prstGeom prst="rect">
                  <a:avLst/>
                </a:prstGeom>
                <a:solidFill>
                  <a:srgbClr val="E6185A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E5982F05-660F-435D-9044-6D806CF5365E}"/>
                    </a:ext>
                  </a:extLst>
                </p:cNvPr>
                <p:cNvSpPr/>
                <p:nvPr/>
              </p:nvSpPr>
              <p:spPr>
                <a:xfrm>
                  <a:off x="8392309" y="194411"/>
                  <a:ext cx="180000" cy="36000"/>
                </a:xfrm>
                <a:prstGeom prst="rect">
                  <a:avLst/>
                </a:prstGeom>
                <a:solidFill>
                  <a:srgbClr val="004F9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E62605D0-2770-4B4E-AF58-89B2FCAC74E9}"/>
                  </a:ext>
                </a:extLst>
              </p:cNvPr>
              <p:cNvSpPr/>
              <p:nvPr/>
            </p:nvSpPr>
            <p:spPr>
              <a:xfrm>
                <a:off x="7551270" y="1195419"/>
                <a:ext cx="145208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м</a:t>
                </a:r>
                <a:r>
                  <a:rPr kumimoji="0" lang="ru-RU" sz="1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ои финансы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24795" y="971167"/>
            <a:ext cx="533479" cy="4004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Межрегиональный форум «Созвездие IQ - Самарский НАНОГРАД» 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2" y="67502"/>
            <a:ext cx="7664701" cy="998375"/>
          </a:xfrm>
        </p:spPr>
        <p:txBody>
          <a:bodyPr/>
          <a:lstStyle/>
          <a:p>
            <a:r>
              <a:rPr lang="ru-RU" sz="3200" spc="-1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</a:t>
            </a:r>
            <a:endParaRPr lang="ru-RU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71713" y="550630"/>
            <a:ext cx="4905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Министерство образования и науки Самарской области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7975" r="18617" b="12485"/>
          <a:stretch/>
        </p:blipFill>
        <p:spPr>
          <a:xfrm>
            <a:off x="1442204" y="609588"/>
            <a:ext cx="820610" cy="845032"/>
          </a:xfrm>
          <a:prstGeom prst="rect">
            <a:avLst/>
          </a:prstGeom>
        </p:spPr>
      </p:pic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6515043" y="2019339"/>
            <a:ext cx="2066447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3688" y="2475127"/>
            <a:ext cx="27730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от 5 000 чел./год и выше – обучающиеся образовательных организаций Самарской области</a:t>
            </a: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1283256" y="2234577"/>
            <a:ext cx="2892560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rgbClr val="04C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1">
              <a:lnSpc>
                <a:spcPct val="80000"/>
              </a:lnSpc>
            </a:pPr>
            <a:endParaRPr lang="ru-RU" sz="3200" spc="-150" dirty="0">
              <a:solidFill>
                <a:srgbClr val="04C4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3200" spc="-1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>
            <a:off x="784013" y="616364"/>
            <a:ext cx="3227679" cy="0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 flipH="1" flipV="1">
            <a:off x="6131997" y="2175642"/>
            <a:ext cx="4150" cy="2894051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879600" y="3458647"/>
            <a:ext cx="429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Освоение технологий инициативного бюджетирования, приемов командообразования, основ проектной деятельности, знакомство с азами функциональной грамотности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6F5B4-0BC1-322F-6530-E4819728C2BB}"/>
              </a:ext>
            </a:extLst>
          </p:cNvPr>
          <p:cNvSpPr txBox="1"/>
          <p:nvPr/>
        </p:nvSpPr>
        <p:spPr>
          <a:xfrm>
            <a:off x="-2700" y="0"/>
            <a:ext cx="964367" cy="5075998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algn="ctr" hangingPunct="1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фестиваль проектов-победителей в рамках регионального проекта «Школьное инициативное бюджетирование в общеобразовательных организациях Самарской области»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CB_Stem Medium" panose="020B0603020203020204" pitchFamily="34" charset="-52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119EE0-A4DB-8F5C-FC98-C6631DCE38A0}"/>
              </a:ext>
            </a:extLst>
          </p:cNvPr>
          <p:cNvCxnSpPr>
            <a:cxnSpLocks/>
          </p:cNvCxnSpPr>
          <p:nvPr/>
        </p:nvCxnSpPr>
        <p:spPr>
          <a:xfrm>
            <a:off x="1728474" y="1940138"/>
            <a:ext cx="3227679" cy="0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7B1FE5-72D8-71A9-D83F-944C4418D577}"/>
              </a:ext>
            </a:extLst>
          </p:cNvPr>
          <p:cNvSpPr txBox="1"/>
          <p:nvPr/>
        </p:nvSpPr>
        <p:spPr>
          <a:xfrm rot="10800000" flipV="1">
            <a:off x="2249425" y="1936919"/>
            <a:ext cx="3471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Региональный центр финансовой грамотности населения Самарской области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405A5C-19EC-DDFC-39AD-1984928FB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88" y="2025995"/>
            <a:ext cx="628699" cy="628699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793E8B-CFAF-86C2-2BE2-44F7B3F44522}"/>
              </a:ext>
            </a:extLst>
          </p:cNvPr>
          <p:cNvCxnSpPr>
            <a:cxnSpLocks/>
          </p:cNvCxnSpPr>
          <p:nvPr/>
        </p:nvCxnSpPr>
        <p:spPr>
          <a:xfrm>
            <a:off x="1987611" y="3458647"/>
            <a:ext cx="3227679" cy="0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033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57B0C750-11E3-CC8E-E0A0-F9C775150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070430"/>
              </p:ext>
            </p:extLst>
          </p:nvPr>
        </p:nvGraphicFramePr>
        <p:xfrm>
          <a:off x="389348" y="2173366"/>
          <a:ext cx="1912929" cy="117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0DAF88CF-3E3E-1254-CD40-461431EAD0F1}"/>
              </a:ext>
            </a:extLst>
          </p:cNvPr>
          <p:cNvSpPr txBox="1">
            <a:spLocks/>
          </p:cNvSpPr>
          <p:nvPr/>
        </p:nvSpPr>
        <p:spPr>
          <a:xfrm>
            <a:off x="701439" y="3348116"/>
            <a:ext cx="1959157" cy="584574"/>
          </a:xfrm>
          <a:prstGeom prst="rect">
            <a:avLst/>
          </a:prstGeom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540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800" dirty="0"/>
              <a:t>На фестивале команды — победители представили свои проекты в формате «Лифт», видеопрезентации и стендовой защиты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462DD-68ED-32D8-3DA2-FFC90E6324AD}"/>
              </a:ext>
            </a:extLst>
          </p:cNvPr>
          <p:cNvSpPr txBox="1"/>
          <p:nvPr/>
        </p:nvSpPr>
        <p:spPr>
          <a:xfrm flipH="1">
            <a:off x="71312" y="107950"/>
            <a:ext cx="318036" cy="4879976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работы  по  финансовой грамотности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AFC45F67-AB9B-DAF8-42E8-73477AC44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170389"/>
              </p:ext>
            </p:extLst>
          </p:nvPr>
        </p:nvGraphicFramePr>
        <p:xfrm>
          <a:off x="3599542" y="2472189"/>
          <a:ext cx="187960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Текст 2">
            <a:extLst>
              <a:ext uri="{FF2B5EF4-FFF2-40B4-BE49-F238E27FC236}">
                <a16:creationId xmlns:a16="http://schemas.microsoft.com/office/drawing/2014/main" id="{C7B977E6-92BC-A7DC-9A51-AF382AC55714}"/>
              </a:ext>
            </a:extLst>
          </p:cNvPr>
          <p:cNvSpPr txBox="1">
            <a:spLocks/>
          </p:cNvSpPr>
          <p:nvPr/>
        </p:nvSpPr>
        <p:spPr>
          <a:xfrm>
            <a:off x="3434576" y="3932690"/>
            <a:ext cx="1917901" cy="762000"/>
          </a:xfrm>
          <a:prstGeom prst="rect">
            <a:avLst/>
          </a:prstGeom>
          <a:ln w="381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участников Фестиваля волонтерами «Центра социализации молодежи» были организованы интерактивные площадки: финансовый ребус, бесконечный магазин,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квиз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финансовой грамотности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F084BF7-B7D0-A96F-74EF-A5F27BCC9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027236"/>
              </p:ext>
            </p:extLst>
          </p:nvPr>
        </p:nvGraphicFramePr>
        <p:xfrm>
          <a:off x="6705177" y="2557541"/>
          <a:ext cx="2222499" cy="139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Текст 2">
            <a:extLst>
              <a:ext uri="{FF2B5EF4-FFF2-40B4-BE49-F238E27FC236}">
                <a16:creationId xmlns:a16="http://schemas.microsoft.com/office/drawing/2014/main" id="{1BA3A8E6-7511-E0E2-5554-A71DF9AF98CC}"/>
              </a:ext>
            </a:extLst>
          </p:cNvPr>
          <p:cNvSpPr txBox="1">
            <a:spLocks/>
          </p:cNvSpPr>
          <p:nvPr/>
        </p:nvSpPr>
        <p:spPr>
          <a:xfrm>
            <a:off x="6453044" y="3953421"/>
            <a:ext cx="2279649" cy="762000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реализации проекта </a:t>
            </a:r>
            <a:r>
              <a:rPr lang="ru-RU" sz="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ШкИБ</a:t>
            </a:r>
            <a:r>
              <a:rPr lang="ru-RU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школах созданы: 10 центров детских инициатив, 10 коворкинг-зон (комфортные зоны отдыха в рекреациях), 2 школьных тира, туристский центр, школьный театр, </a:t>
            </a:r>
            <a:r>
              <a:rPr lang="ru-RU" sz="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медиастудия</a:t>
            </a:r>
            <a:r>
              <a:rPr lang="ru-RU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живой уголок.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0586D3-5CA4-9CA0-EB18-2C8D9B4F6D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" y="533556"/>
            <a:ext cx="2372526" cy="15821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162CE0-BBC5-9737-0451-8E67506213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38" y="776565"/>
            <a:ext cx="2542642" cy="1695624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5F4529-C833-FE19-22D0-28D61D98F67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41" y="859862"/>
            <a:ext cx="2542642" cy="16956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17046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E016D5-314E-0264-C710-581DEA080C0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955" y="3834742"/>
            <a:ext cx="8240471" cy="1410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Популяризация школьного инициативного бюджетирования среди обучающихся, педагогического и родительского сообществ общеобразовательных организаций Самарской области, выявление и стимулирование инициаторов лучших проектов школьного инициативного бюджетирования в образовательных организациях Самарской области                                                                           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080B8-AFF0-3085-4CD7-63ECD8EE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B9247-8556-E061-D55F-0AF9A150A8C4}"/>
              </a:ext>
            </a:extLst>
          </p:cNvPr>
          <p:cNvSpPr txBox="1"/>
          <p:nvPr/>
        </p:nvSpPr>
        <p:spPr>
          <a:xfrm rot="5400000">
            <a:off x="2413344" y="-2356076"/>
            <a:ext cx="748923" cy="55756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Региональный фестиваль проектов-победителей в рамках регионального проекта «Школьное инициативное бюджетирование в общеобразовательных организациях Самарской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5839127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321</Words>
  <Application>Microsoft Office PowerPoint</Application>
  <PresentationFormat>Экран (16:9)</PresentationFormat>
  <Paragraphs>31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Arial Narrow</vt:lpstr>
      <vt:lpstr>Calibri</vt:lpstr>
      <vt:lpstr>GOSTUI2 Regular</vt:lpstr>
      <vt:lpstr>Helvetica Neue</vt:lpstr>
      <vt:lpstr>Helvetica Neue Light</vt:lpstr>
      <vt:lpstr>Proxima Nova Rg</vt:lpstr>
      <vt:lpstr>Times New Roman</vt:lpstr>
      <vt:lpstr>Wingdings</vt:lpstr>
      <vt:lpstr>YS Text</vt:lpstr>
      <vt:lpstr>White</vt:lpstr>
      <vt:lpstr>Презентация PowerPoint</vt:lpstr>
      <vt:lpstr>Региональный фестиваль проектов-победителей в рамках регионального проекта «Школьное инициативное бюджетирование в общеобразовательных организациях Самарской области» </vt:lpstr>
      <vt:lpstr>Организаторы</vt:lpstr>
      <vt:lpstr>Презентация PowerPoint</vt:lpstr>
      <vt:lpstr> Результат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1</cp:lastModifiedBy>
  <cp:revision>90</cp:revision>
  <dcterms:modified xsi:type="dcterms:W3CDTF">2024-04-17T08:23:03Z</dcterms:modified>
</cp:coreProperties>
</file>