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6" r:id="rId3"/>
    <p:sldId id="267" r:id="rId4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6600"/>
    <a:srgbClr val="009644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6" autoAdjust="0"/>
    <p:restoredTop sz="95407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924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5D95A-2039-4B30-BD66-22C6DEB4D17C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CD8FE7A-73AE-488E-8A4A-70C8D67E19A8}">
      <dgm:prSet phldrT="[Текст]"/>
      <dgm:spPr/>
      <dgm:t>
        <a:bodyPr/>
        <a:lstStyle/>
        <a:p>
          <a:r>
            <a:rPr lang="ru-RU" dirty="0"/>
            <a:t>Выпуски </a:t>
          </a:r>
          <a:r>
            <a:rPr lang="ru-RU" dirty="0" err="1"/>
            <a:t>блогера</a:t>
          </a:r>
          <a:r>
            <a:rPr lang="ru-RU" dirty="0"/>
            <a:t>:</a:t>
          </a:r>
        </a:p>
      </dgm:t>
    </dgm:pt>
    <dgm:pt modelId="{8FD96A2E-BAE7-4A68-BEA5-E9728FBD6640}" type="parTrans" cxnId="{DB5D658D-D193-475A-AE7F-BAE1D66A2BF1}">
      <dgm:prSet/>
      <dgm:spPr/>
      <dgm:t>
        <a:bodyPr/>
        <a:lstStyle/>
        <a:p>
          <a:endParaRPr lang="ru-RU"/>
        </a:p>
      </dgm:t>
    </dgm:pt>
    <dgm:pt modelId="{A83F0079-9679-42E8-A3FE-3F3069D02AF7}" type="sibTrans" cxnId="{DB5D658D-D193-475A-AE7F-BAE1D66A2BF1}">
      <dgm:prSet/>
      <dgm:spPr/>
      <dgm:t>
        <a:bodyPr/>
        <a:lstStyle/>
        <a:p>
          <a:endParaRPr lang="ru-RU"/>
        </a:p>
      </dgm:t>
    </dgm:pt>
    <dgm:pt modelId="{BD10E1DF-3258-40E2-A901-E35EC23D383E}">
      <dgm:prSet/>
      <dgm:spPr/>
      <dgm:t>
        <a:bodyPr/>
        <a:lstStyle/>
        <a:p>
          <a:r>
            <a:rPr lang="ru-RU" dirty="0"/>
            <a:t>Посты и видео </a:t>
          </a:r>
          <a:r>
            <a:rPr lang="ru-RU" dirty="0" err="1"/>
            <a:t>блогера</a:t>
          </a:r>
          <a:r>
            <a:rPr lang="ru-RU" dirty="0"/>
            <a:t> собрали:</a:t>
          </a:r>
        </a:p>
      </dgm:t>
    </dgm:pt>
    <dgm:pt modelId="{A9B685F5-E2C5-4651-A495-0158F99BE7B6}" type="parTrans" cxnId="{3AC5566C-CC44-43E1-B0C7-7707B6104C4C}">
      <dgm:prSet/>
      <dgm:spPr/>
      <dgm:t>
        <a:bodyPr/>
        <a:lstStyle/>
        <a:p>
          <a:endParaRPr lang="ru-RU"/>
        </a:p>
      </dgm:t>
    </dgm:pt>
    <dgm:pt modelId="{20AE1EFD-E431-4872-903B-1CB861A10582}" type="sibTrans" cxnId="{3AC5566C-CC44-43E1-B0C7-7707B6104C4C}">
      <dgm:prSet/>
      <dgm:spPr/>
      <dgm:t>
        <a:bodyPr/>
        <a:lstStyle/>
        <a:p>
          <a:endParaRPr lang="ru-RU"/>
        </a:p>
      </dgm:t>
    </dgm:pt>
    <dgm:pt modelId="{493E8BE6-485E-4A6B-A547-6DF4E8256BEA}">
      <dgm:prSet phldrT="[Текст]"/>
      <dgm:spPr/>
      <dgm:t>
        <a:bodyPr/>
        <a:lstStyle/>
        <a:p>
          <a:r>
            <a:rPr lang="ru-RU" dirty="0"/>
            <a:t>«Нескучное </a:t>
          </a:r>
          <a:r>
            <a:rPr lang="ru-RU" dirty="0" err="1"/>
            <a:t>деньговедение</a:t>
          </a:r>
          <a:r>
            <a:rPr lang="ru-RU" dirty="0"/>
            <a:t>»</a:t>
          </a:r>
        </a:p>
      </dgm:t>
    </dgm:pt>
    <dgm:pt modelId="{D2C9CE17-7849-4B8E-AC22-3CFD24838244}" type="parTrans" cxnId="{19D1A983-F6F1-4EF5-A956-B635F653D8D4}">
      <dgm:prSet/>
      <dgm:spPr/>
      <dgm:t>
        <a:bodyPr/>
        <a:lstStyle/>
        <a:p>
          <a:endParaRPr lang="ru-RU"/>
        </a:p>
      </dgm:t>
    </dgm:pt>
    <dgm:pt modelId="{1F98C67B-952D-417C-90B7-DCB262B030FD}" type="sibTrans" cxnId="{19D1A983-F6F1-4EF5-A956-B635F653D8D4}">
      <dgm:prSet/>
      <dgm:spPr/>
      <dgm:t>
        <a:bodyPr/>
        <a:lstStyle/>
        <a:p>
          <a:endParaRPr lang="ru-RU"/>
        </a:p>
      </dgm:t>
    </dgm:pt>
    <dgm:pt modelId="{82F8EA91-7DFA-41D2-A18A-0D3E8DE2987F}">
      <dgm:prSet phldrT="[Текст]"/>
      <dgm:spPr/>
      <dgm:t>
        <a:bodyPr/>
        <a:lstStyle/>
        <a:p>
          <a:r>
            <a:rPr lang="ru-RU" dirty="0"/>
            <a:t>«Мастер-класс: как отличить подлинные деньги от подделки»</a:t>
          </a:r>
        </a:p>
      </dgm:t>
    </dgm:pt>
    <dgm:pt modelId="{BF70AF62-A458-449D-966E-514009C490C4}" type="parTrans" cxnId="{94A935E1-BC71-45B0-883C-1B9748FECBB8}">
      <dgm:prSet/>
      <dgm:spPr/>
      <dgm:t>
        <a:bodyPr/>
        <a:lstStyle/>
        <a:p>
          <a:endParaRPr lang="ru-RU"/>
        </a:p>
      </dgm:t>
    </dgm:pt>
    <dgm:pt modelId="{B3BB9F7A-3C5C-42F1-8C5A-C519F0123E89}" type="sibTrans" cxnId="{94A935E1-BC71-45B0-883C-1B9748FECBB8}">
      <dgm:prSet/>
      <dgm:spPr/>
      <dgm:t>
        <a:bodyPr/>
        <a:lstStyle/>
        <a:p>
          <a:endParaRPr lang="ru-RU"/>
        </a:p>
      </dgm:t>
    </dgm:pt>
    <dgm:pt modelId="{15D182F6-481A-4733-8FFC-B166EF1AF05C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Квест</a:t>
          </a:r>
          <a:r>
            <a:rPr lang="ru-RU" dirty="0"/>
            <a:t> по экспозиции «Сам себе экскурсовод»</a:t>
          </a:r>
        </a:p>
      </dgm:t>
    </dgm:pt>
    <dgm:pt modelId="{B2FF8F38-F7FB-4D38-AB50-532733524B8F}" type="parTrans" cxnId="{BE6B413A-70C1-433B-86BC-333F4A4A9341}">
      <dgm:prSet/>
      <dgm:spPr/>
      <dgm:t>
        <a:bodyPr/>
        <a:lstStyle/>
        <a:p>
          <a:endParaRPr lang="ru-RU"/>
        </a:p>
      </dgm:t>
    </dgm:pt>
    <dgm:pt modelId="{D1E7905C-2334-45D0-A109-7C199348D4AA}" type="sibTrans" cxnId="{BE6B413A-70C1-433B-86BC-333F4A4A9341}">
      <dgm:prSet/>
      <dgm:spPr/>
      <dgm:t>
        <a:bodyPr/>
        <a:lstStyle/>
        <a:p>
          <a:endParaRPr lang="ru-RU"/>
        </a:p>
      </dgm:t>
    </dgm:pt>
    <dgm:pt modelId="{5A092B48-A674-4973-9F63-EF9E612DE5AF}">
      <dgm:prSet phldrT="[Текст]"/>
      <dgm:spPr/>
      <dgm:t>
        <a:bodyPr/>
        <a:lstStyle/>
        <a:p>
          <a:r>
            <a:rPr lang="ru-RU" dirty="0"/>
            <a:t>Мероприятия на Дне открытых дверей Отделения Самара</a:t>
          </a:r>
        </a:p>
      </dgm:t>
    </dgm:pt>
    <dgm:pt modelId="{FE247BCE-AEA9-40F5-8CA8-10DFF2BB6D60}" type="parTrans" cxnId="{CA95C5EA-A4C9-4B2E-8110-27F700C548CA}">
      <dgm:prSet/>
      <dgm:spPr/>
      <dgm:t>
        <a:bodyPr/>
        <a:lstStyle/>
        <a:p>
          <a:endParaRPr lang="ru-RU"/>
        </a:p>
      </dgm:t>
    </dgm:pt>
    <dgm:pt modelId="{F07F0807-739E-466B-8235-E0B85E834AB0}" type="sibTrans" cxnId="{CA95C5EA-A4C9-4B2E-8110-27F700C548CA}">
      <dgm:prSet/>
      <dgm:spPr/>
      <dgm:t>
        <a:bodyPr/>
        <a:lstStyle/>
        <a:p>
          <a:endParaRPr lang="ru-RU"/>
        </a:p>
      </dgm:t>
    </dgm:pt>
    <dgm:pt modelId="{08B805D5-B820-4C24-A48B-CD5BD1E1BE94}">
      <dgm:prSet/>
      <dgm:spPr/>
      <dgm:t>
        <a:bodyPr/>
        <a:lstStyle/>
        <a:p>
          <a:r>
            <a:rPr lang="ru-RU" dirty="0"/>
            <a:t>более 3 тысяч просмотров</a:t>
          </a:r>
        </a:p>
      </dgm:t>
    </dgm:pt>
    <dgm:pt modelId="{7EF6EC56-55B5-40B2-A3E1-7F8EE9296631}" type="parTrans" cxnId="{B8585629-B2B5-4AFD-979C-AFCE72D72ED4}">
      <dgm:prSet/>
      <dgm:spPr/>
      <dgm:t>
        <a:bodyPr/>
        <a:lstStyle/>
        <a:p>
          <a:endParaRPr lang="ru-RU"/>
        </a:p>
      </dgm:t>
    </dgm:pt>
    <dgm:pt modelId="{FBE50433-3E6C-4616-B431-B73B80DD951F}" type="sibTrans" cxnId="{B8585629-B2B5-4AFD-979C-AFCE72D72ED4}">
      <dgm:prSet/>
      <dgm:spPr/>
      <dgm:t>
        <a:bodyPr/>
        <a:lstStyle/>
        <a:p>
          <a:endParaRPr lang="ru-RU"/>
        </a:p>
      </dgm:t>
    </dgm:pt>
    <dgm:pt modelId="{21249B88-578F-4D5C-96F3-C603AC61BBC0}">
      <dgm:prSet/>
      <dgm:spPr/>
      <dgm:t>
        <a:bodyPr/>
        <a:lstStyle/>
        <a:p>
          <a:r>
            <a:rPr lang="ru-RU" dirty="0"/>
            <a:t>более 100 положительных комментариев родительской аудитории</a:t>
          </a:r>
        </a:p>
      </dgm:t>
    </dgm:pt>
    <dgm:pt modelId="{D27915E2-BE18-4760-BD2D-E0A97BC47675}" type="parTrans" cxnId="{9EF80E71-CFBA-4E31-BB80-6508899F5229}">
      <dgm:prSet/>
      <dgm:spPr/>
      <dgm:t>
        <a:bodyPr/>
        <a:lstStyle/>
        <a:p>
          <a:endParaRPr lang="ru-RU"/>
        </a:p>
      </dgm:t>
    </dgm:pt>
    <dgm:pt modelId="{AEAF10F7-1CED-409D-97E6-64580F4E6EE7}" type="sibTrans" cxnId="{9EF80E71-CFBA-4E31-BB80-6508899F5229}">
      <dgm:prSet/>
      <dgm:spPr/>
      <dgm:t>
        <a:bodyPr/>
        <a:lstStyle/>
        <a:p>
          <a:endParaRPr lang="ru-RU"/>
        </a:p>
      </dgm:t>
    </dgm:pt>
    <dgm:pt modelId="{0426031B-453E-4CC4-A073-291A47CC2A73}" type="pres">
      <dgm:prSet presAssocID="{BF45D95A-2039-4B30-BD66-22C6DEB4D17C}" presName="Name0" presStyleCnt="0">
        <dgm:presLayoutVars>
          <dgm:dir/>
          <dgm:animLvl val="lvl"/>
          <dgm:resizeHandles val="exact"/>
        </dgm:presLayoutVars>
      </dgm:prSet>
      <dgm:spPr/>
    </dgm:pt>
    <dgm:pt modelId="{39F85D7A-58F1-41D0-A76E-F839BE290463}" type="pres">
      <dgm:prSet presAssocID="{BF45D95A-2039-4B30-BD66-22C6DEB4D17C}" presName="tSp" presStyleCnt="0"/>
      <dgm:spPr/>
    </dgm:pt>
    <dgm:pt modelId="{6852E620-B45B-4972-BD1F-664244CAA194}" type="pres">
      <dgm:prSet presAssocID="{BF45D95A-2039-4B30-BD66-22C6DEB4D17C}" presName="bSp" presStyleCnt="0"/>
      <dgm:spPr/>
    </dgm:pt>
    <dgm:pt modelId="{93541ED9-3826-4C72-8D86-27DF6B1DB6E2}" type="pres">
      <dgm:prSet presAssocID="{BF45D95A-2039-4B30-BD66-22C6DEB4D17C}" presName="process" presStyleCnt="0"/>
      <dgm:spPr/>
    </dgm:pt>
    <dgm:pt modelId="{FEB267A4-D45E-459C-A3DC-AF7664C12BF8}" type="pres">
      <dgm:prSet presAssocID="{1CD8FE7A-73AE-488E-8A4A-70C8D67E19A8}" presName="composite1" presStyleCnt="0"/>
      <dgm:spPr/>
    </dgm:pt>
    <dgm:pt modelId="{5571AEE4-8601-4B03-ADD2-BAC6AB7192FA}" type="pres">
      <dgm:prSet presAssocID="{1CD8FE7A-73AE-488E-8A4A-70C8D67E19A8}" presName="dummyNode1" presStyleLbl="node1" presStyleIdx="0" presStyleCnt="2"/>
      <dgm:spPr/>
    </dgm:pt>
    <dgm:pt modelId="{45BAFCC5-6DC7-42C2-A658-BD526F3EA305}" type="pres">
      <dgm:prSet presAssocID="{1CD8FE7A-73AE-488E-8A4A-70C8D67E19A8}" presName="childNode1" presStyleLbl="bgAcc1" presStyleIdx="0" presStyleCnt="2">
        <dgm:presLayoutVars>
          <dgm:bulletEnabled val="1"/>
        </dgm:presLayoutVars>
      </dgm:prSet>
      <dgm:spPr/>
    </dgm:pt>
    <dgm:pt modelId="{79EA7F26-9222-4687-A4DD-C764BD27040E}" type="pres">
      <dgm:prSet presAssocID="{1CD8FE7A-73AE-488E-8A4A-70C8D67E19A8}" presName="childNode1tx" presStyleLbl="bgAcc1" presStyleIdx="0" presStyleCnt="2">
        <dgm:presLayoutVars>
          <dgm:bulletEnabled val="1"/>
        </dgm:presLayoutVars>
      </dgm:prSet>
      <dgm:spPr/>
    </dgm:pt>
    <dgm:pt modelId="{58A3FF36-02CB-480C-A0FE-295E1BFEFBC9}" type="pres">
      <dgm:prSet presAssocID="{1CD8FE7A-73AE-488E-8A4A-70C8D67E19A8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B5BCE806-31CF-4EC5-9257-078445FF537D}" type="pres">
      <dgm:prSet presAssocID="{1CD8FE7A-73AE-488E-8A4A-70C8D67E19A8}" presName="connSite1" presStyleCnt="0"/>
      <dgm:spPr/>
    </dgm:pt>
    <dgm:pt modelId="{9C9940A4-EE5A-454D-BB82-B10D5AA879E2}" type="pres">
      <dgm:prSet presAssocID="{A83F0079-9679-42E8-A3FE-3F3069D02AF7}" presName="Name9" presStyleLbl="sibTrans2D1" presStyleIdx="0" presStyleCnt="1"/>
      <dgm:spPr/>
    </dgm:pt>
    <dgm:pt modelId="{ED783A7E-FB52-4CC2-91A1-0BF2BB2E6A66}" type="pres">
      <dgm:prSet presAssocID="{BD10E1DF-3258-40E2-A901-E35EC23D383E}" presName="composite2" presStyleCnt="0"/>
      <dgm:spPr/>
    </dgm:pt>
    <dgm:pt modelId="{96DC1D8F-812C-4AAE-BBE7-FFE7D9B3C838}" type="pres">
      <dgm:prSet presAssocID="{BD10E1DF-3258-40E2-A901-E35EC23D383E}" presName="dummyNode2" presStyleLbl="node1" presStyleIdx="0" presStyleCnt="2"/>
      <dgm:spPr/>
    </dgm:pt>
    <dgm:pt modelId="{AF1D4282-B8E8-42A5-B528-A51A1550F4B3}" type="pres">
      <dgm:prSet presAssocID="{BD10E1DF-3258-40E2-A901-E35EC23D383E}" presName="childNode2" presStyleLbl="bgAcc1" presStyleIdx="1" presStyleCnt="2">
        <dgm:presLayoutVars>
          <dgm:bulletEnabled val="1"/>
        </dgm:presLayoutVars>
      </dgm:prSet>
      <dgm:spPr/>
    </dgm:pt>
    <dgm:pt modelId="{1FB656E6-3C42-4B98-A46E-99D0ED62298D}" type="pres">
      <dgm:prSet presAssocID="{BD10E1DF-3258-40E2-A901-E35EC23D383E}" presName="childNode2tx" presStyleLbl="bgAcc1" presStyleIdx="1" presStyleCnt="2">
        <dgm:presLayoutVars>
          <dgm:bulletEnabled val="1"/>
        </dgm:presLayoutVars>
      </dgm:prSet>
      <dgm:spPr/>
    </dgm:pt>
    <dgm:pt modelId="{B17B0E10-01C1-4180-9E8A-3F3C1DA7FC59}" type="pres">
      <dgm:prSet presAssocID="{BD10E1DF-3258-40E2-A901-E35EC23D383E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26C5504C-7F58-4847-BE02-307625D043FF}" type="pres">
      <dgm:prSet presAssocID="{BD10E1DF-3258-40E2-A901-E35EC23D383E}" presName="connSite2" presStyleCnt="0"/>
      <dgm:spPr/>
    </dgm:pt>
  </dgm:ptLst>
  <dgm:cxnLst>
    <dgm:cxn modelId="{91500408-794C-4B16-BFF1-19BCFE70A9C9}" type="presOf" srcId="{15D182F6-481A-4733-8FFC-B166EF1AF05C}" destId="{45BAFCC5-6DC7-42C2-A658-BD526F3EA305}" srcOrd="0" destOrd="2" presId="urn:microsoft.com/office/officeart/2005/8/layout/hProcess4"/>
    <dgm:cxn modelId="{C7027D1A-8750-4DE2-A4DD-BE3740934588}" type="presOf" srcId="{21249B88-578F-4D5C-96F3-C603AC61BBC0}" destId="{1FB656E6-3C42-4B98-A46E-99D0ED62298D}" srcOrd="1" destOrd="1" presId="urn:microsoft.com/office/officeart/2005/8/layout/hProcess4"/>
    <dgm:cxn modelId="{B8585629-B2B5-4AFD-979C-AFCE72D72ED4}" srcId="{BD10E1DF-3258-40E2-A901-E35EC23D383E}" destId="{08B805D5-B820-4C24-A48B-CD5BD1E1BE94}" srcOrd="0" destOrd="0" parTransId="{7EF6EC56-55B5-40B2-A3E1-7F8EE9296631}" sibTransId="{FBE50433-3E6C-4616-B431-B73B80DD951F}"/>
    <dgm:cxn modelId="{BE6B413A-70C1-433B-86BC-333F4A4A9341}" srcId="{1CD8FE7A-73AE-488E-8A4A-70C8D67E19A8}" destId="{15D182F6-481A-4733-8FFC-B166EF1AF05C}" srcOrd="2" destOrd="0" parTransId="{B2FF8F38-F7FB-4D38-AB50-532733524B8F}" sibTransId="{D1E7905C-2334-45D0-A109-7C199348D4AA}"/>
    <dgm:cxn modelId="{66286E5B-FC4E-4103-958A-880B83F82650}" type="presOf" srcId="{08B805D5-B820-4C24-A48B-CD5BD1E1BE94}" destId="{AF1D4282-B8E8-42A5-B528-A51A1550F4B3}" srcOrd="0" destOrd="0" presId="urn:microsoft.com/office/officeart/2005/8/layout/hProcess4"/>
    <dgm:cxn modelId="{6C421B60-EF80-4E61-A5AB-50888FF48B18}" type="presOf" srcId="{82F8EA91-7DFA-41D2-A18A-0D3E8DE2987F}" destId="{45BAFCC5-6DC7-42C2-A658-BD526F3EA305}" srcOrd="0" destOrd="1" presId="urn:microsoft.com/office/officeart/2005/8/layout/hProcess4"/>
    <dgm:cxn modelId="{3AC5566C-CC44-43E1-B0C7-7707B6104C4C}" srcId="{BF45D95A-2039-4B30-BD66-22C6DEB4D17C}" destId="{BD10E1DF-3258-40E2-A901-E35EC23D383E}" srcOrd="1" destOrd="0" parTransId="{A9B685F5-E2C5-4651-A495-0158F99BE7B6}" sibTransId="{20AE1EFD-E431-4872-903B-1CB861A10582}"/>
    <dgm:cxn modelId="{4FE8F96E-2393-45B3-B143-53A5ACA8F676}" type="presOf" srcId="{5A092B48-A674-4973-9F63-EF9E612DE5AF}" destId="{79EA7F26-9222-4687-A4DD-C764BD27040E}" srcOrd="1" destOrd="3" presId="urn:microsoft.com/office/officeart/2005/8/layout/hProcess4"/>
    <dgm:cxn modelId="{9EF80E71-CFBA-4E31-BB80-6508899F5229}" srcId="{BD10E1DF-3258-40E2-A901-E35EC23D383E}" destId="{21249B88-578F-4D5C-96F3-C603AC61BBC0}" srcOrd="1" destOrd="0" parTransId="{D27915E2-BE18-4760-BD2D-E0A97BC47675}" sibTransId="{AEAF10F7-1CED-409D-97E6-64580F4E6EE7}"/>
    <dgm:cxn modelId="{1BF6DA51-15E0-4B38-A441-F3F012EBDB33}" type="presOf" srcId="{08B805D5-B820-4C24-A48B-CD5BD1E1BE94}" destId="{1FB656E6-3C42-4B98-A46E-99D0ED62298D}" srcOrd="1" destOrd="0" presId="urn:microsoft.com/office/officeart/2005/8/layout/hProcess4"/>
    <dgm:cxn modelId="{19D1A983-F6F1-4EF5-A956-B635F653D8D4}" srcId="{1CD8FE7A-73AE-488E-8A4A-70C8D67E19A8}" destId="{493E8BE6-485E-4A6B-A547-6DF4E8256BEA}" srcOrd="0" destOrd="0" parTransId="{D2C9CE17-7849-4B8E-AC22-3CFD24838244}" sibTransId="{1F98C67B-952D-417C-90B7-DCB262B030FD}"/>
    <dgm:cxn modelId="{520EAB86-E7D9-46EB-90E0-B917DEC363B2}" type="presOf" srcId="{BD10E1DF-3258-40E2-A901-E35EC23D383E}" destId="{B17B0E10-01C1-4180-9E8A-3F3C1DA7FC59}" srcOrd="0" destOrd="0" presId="urn:microsoft.com/office/officeart/2005/8/layout/hProcess4"/>
    <dgm:cxn modelId="{DB5D658D-D193-475A-AE7F-BAE1D66A2BF1}" srcId="{BF45D95A-2039-4B30-BD66-22C6DEB4D17C}" destId="{1CD8FE7A-73AE-488E-8A4A-70C8D67E19A8}" srcOrd="0" destOrd="0" parTransId="{8FD96A2E-BAE7-4A68-BEA5-E9728FBD6640}" sibTransId="{A83F0079-9679-42E8-A3FE-3F3069D02AF7}"/>
    <dgm:cxn modelId="{0BFFE392-B076-4614-821D-C2F1540DFD89}" type="presOf" srcId="{BF45D95A-2039-4B30-BD66-22C6DEB4D17C}" destId="{0426031B-453E-4CC4-A073-291A47CC2A73}" srcOrd="0" destOrd="0" presId="urn:microsoft.com/office/officeart/2005/8/layout/hProcess4"/>
    <dgm:cxn modelId="{976366C0-8C5A-49D9-8592-D62079213A8E}" type="presOf" srcId="{15D182F6-481A-4733-8FFC-B166EF1AF05C}" destId="{79EA7F26-9222-4687-A4DD-C764BD27040E}" srcOrd="1" destOrd="2" presId="urn:microsoft.com/office/officeart/2005/8/layout/hProcess4"/>
    <dgm:cxn modelId="{96A0D2D6-AA60-4722-B0DA-451703CBBC1B}" type="presOf" srcId="{493E8BE6-485E-4A6B-A547-6DF4E8256BEA}" destId="{45BAFCC5-6DC7-42C2-A658-BD526F3EA305}" srcOrd="0" destOrd="0" presId="urn:microsoft.com/office/officeart/2005/8/layout/hProcess4"/>
    <dgm:cxn modelId="{26FB11DC-950A-4DFA-BA8B-ADBB860A4901}" type="presOf" srcId="{82F8EA91-7DFA-41D2-A18A-0D3E8DE2987F}" destId="{79EA7F26-9222-4687-A4DD-C764BD27040E}" srcOrd="1" destOrd="1" presId="urn:microsoft.com/office/officeart/2005/8/layout/hProcess4"/>
    <dgm:cxn modelId="{94A935E1-BC71-45B0-883C-1B9748FECBB8}" srcId="{1CD8FE7A-73AE-488E-8A4A-70C8D67E19A8}" destId="{82F8EA91-7DFA-41D2-A18A-0D3E8DE2987F}" srcOrd="1" destOrd="0" parTransId="{BF70AF62-A458-449D-966E-514009C490C4}" sibTransId="{B3BB9F7A-3C5C-42F1-8C5A-C519F0123E89}"/>
    <dgm:cxn modelId="{6E19ABE3-FE8A-41C5-B7FF-6CF68997546B}" type="presOf" srcId="{493E8BE6-485E-4A6B-A547-6DF4E8256BEA}" destId="{79EA7F26-9222-4687-A4DD-C764BD27040E}" srcOrd="1" destOrd="0" presId="urn:microsoft.com/office/officeart/2005/8/layout/hProcess4"/>
    <dgm:cxn modelId="{F8699BE8-3C95-403B-82D0-C95830D3DEAE}" type="presOf" srcId="{21249B88-578F-4D5C-96F3-C603AC61BBC0}" destId="{AF1D4282-B8E8-42A5-B528-A51A1550F4B3}" srcOrd="0" destOrd="1" presId="urn:microsoft.com/office/officeart/2005/8/layout/hProcess4"/>
    <dgm:cxn modelId="{CA95C5EA-A4C9-4B2E-8110-27F700C548CA}" srcId="{1CD8FE7A-73AE-488E-8A4A-70C8D67E19A8}" destId="{5A092B48-A674-4973-9F63-EF9E612DE5AF}" srcOrd="3" destOrd="0" parTransId="{FE247BCE-AEA9-40F5-8CA8-10DFF2BB6D60}" sibTransId="{F07F0807-739E-466B-8235-E0B85E834AB0}"/>
    <dgm:cxn modelId="{4D4CB7ED-B163-485F-B7C6-5F114F70775F}" type="presOf" srcId="{1CD8FE7A-73AE-488E-8A4A-70C8D67E19A8}" destId="{58A3FF36-02CB-480C-A0FE-295E1BFEFBC9}" srcOrd="0" destOrd="0" presId="urn:microsoft.com/office/officeart/2005/8/layout/hProcess4"/>
    <dgm:cxn modelId="{F399A6F2-9735-485F-A388-8602B4B9EB14}" type="presOf" srcId="{5A092B48-A674-4973-9F63-EF9E612DE5AF}" destId="{45BAFCC5-6DC7-42C2-A658-BD526F3EA305}" srcOrd="0" destOrd="3" presId="urn:microsoft.com/office/officeart/2005/8/layout/hProcess4"/>
    <dgm:cxn modelId="{213C8AF7-69F2-4D08-A9DB-4408EC35AE85}" type="presOf" srcId="{A83F0079-9679-42E8-A3FE-3F3069D02AF7}" destId="{9C9940A4-EE5A-454D-BB82-B10D5AA879E2}" srcOrd="0" destOrd="0" presId="urn:microsoft.com/office/officeart/2005/8/layout/hProcess4"/>
    <dgm:cxn modelId="{EC6EDF78-1392-4F40-A7A9-697F2D932394}" type="presParOf" srcId="{0426031B-453E-4CC4-A073-291A47CC2A73}" destId="{39F85D7A-58F1-41D0-A76E-F839BE290463}" srcOrd="0" destOrd="0" presId="urn:microsoft.com/office/officeart/2005/8/layout/hProcess4"/>
    <dgm:cxn modelId="{9242C069-6797-4E3D-9075-9E2DAC3E89AB}" type="presParOf" srcId="{0426031B-453E-4CC4-A073-291A47CC2A73}" destId="{6852E620-B45B-4972-BD1F-664244CAA194}" srcOrd="1" destOrd="0" presId="urn:microsoft.com/office/officeart/2005/8/layout/hProcess4"/>
    <dgm:cxn modelId="{67ACF3DE-309C-409C-BDD2-3C714EA7FD2A}" type="presParOf" srcId="{0426031B-453E-4CC4-A073-291A47CC2A73}" destId="{93541ED9-3826-4C72-8D86-27DF6B1DB6E2}" srcOrd="2" destOrd="0" presId="urn:microsoft.com/office/officeart/2005/8/layout/hProcess4"/>
    <dgm:cxn modelId="{FD4B5E2B-1B2B-4360-8763-24CE28160F18}" type="presParOf" srcId="{93541ED9-3826-4C72-8D86-27DF6B1DB6E2}" destId="{FEB267A4-D45E-459C-A3DC-AF7664C12BF8}" srcOrd="0" destOrd="0" presId="urn:microsoft.com/office/officeart/2005/8/layout/hProcess4"/>
    <dgm:cxn modelId="{BE46CD72-574F-4AF3-A3CE-104CAD00B2B9}" type="presParOf" srcId="{FEB267A4-D45E-459C-A3DC-AF7664C12BF8}" destId="{5571AEE4-8601-4B03-ADD2-BAC6AB7192FA}" srcOrd="0" destOrd="0" presId="urn:microsoft.com/office/officeart/2005/8/layout/hProcess4"/>
    <dgm:cxn modelId="{FE277575-4B17-4216-AC1C-BC7C24F16744}" type="presParOf" srcId="{FEB267A4-D45E-459C-A3DC-AF7664C12BF8}" destId="{45BAFCC5-6DC7-42C2-A658-BD526F3EA305}" srcOrd="1" destOrd="0" presId="urn:microsoft.com/office/officeart/2005/8/layout/hProcess4"/>
    <dgm:cxn modelId="{FC4E20D1-06DD-43D0-A518-2D453E8340FC}" type="presParOf" srcId="{FEB267A4-D45E-459C-A3DC-AF7664C12BF8}" destId="{79EA7F26-9222-4687-A4DD-C764BD27040E}" srcOrd="2" destOrd="0" presId="urn:microsoft.com/office/officeart/2005/8/layout/hProcess4"/>
    <dgm:cxn modelId="{21D13085-610D-431B-ACEA-C187B8795334}" type="presParOf" srcId="{FEB267A4-D45E-459C-A3DC-AF7664C12BF8}" destId="{58A3FF36-02CB-480C-A0FE-295E1BFEFBC9}" srcOrd="3" destOrd="0" presId="urn:microsoft.com/office/officeart/2005/8/layout/hProcess4"/>
    <dgm:cxn modelId="{B19F6FA8-E2E4-40B2-B7AC-995C81461529}" type="presParOf" srcId="{FEB267A4-D45E-459C-A3DC-AF7664C12BF8}" destId="{B5BCE806-31CF-4EC5-9257-078445FF537D}" srcOrd="4" destOrd="0" presId="urn:microsoft.com/office/officeart/2005/8/layout/hProcess4"/>
    <dgm:cxn modelId="{DA268B0B-AAFC-46B1-A533-564C4C64145C}" type="presParOf" srcId="{93541ED9-3826-4C72-8D86-27DF6B1DB6E2}" destId="{9C9940A4-EE5A-454D-BB82-B10D5AA879E2}" srcOrd="1" destOrd="0" presId="urn:microsoft.com/office/officeart/2005/8/layout/hProcess4"/>
    <dgm:cxn modelId="{B068A1D5-3A44-4A4C-8115-7E01DB253D44}" type="presParOf" srcId="{93541ED9-3826-4C72-8D86-27DF6B1DB6E2}" destId="{ED783A7E-FB52-4CC2-91A1-0BF2BB2E6A66}" srcOrd="2" destOrd="0" presId="urn:microsoft.com/office/officeart/2005/8/layout/hProcess4"/>
    <dgm:cxn modelId="{471AD320-7F69-4356-B9BD-DB1BBC7C4235}" type="presParOf" srcId="{ED783A7E-FB52-4CC2-91A1-0BF2BB2E6A66}" destId="{96DC1D8F-812C-4AAE-BBE7-FFE7D9B3C838}" srcOrd="0" destOrd="0" presId="urn:microsoft.com/office/officeart/2005/8/layout/hProcess4"/>
    <dgm:cxn modelId="{6253488A-4EC0-4399-8571-40BDD452D80B}" type="presParOf" srcId="{ED783A7E-FB52-4CC2-91A1-0BF2BB2E6A66}" destId="{AF1D4282-B8E8-42A5-B528-A51A1550F4B3}" srcOrd="1" destOrd="0" presId="urn:microsoft.com/office/officeart/2005/8/layout/hProcess4"/>
    <dgm:cxn modelId="{2D4CED76-604B-4635-A1F5-141011BAE2DF}" type="presParOf" srcId="{ED783A7E-FB52-4CC2-91A1-0BF2BB2E6A66}" destId="{1FB656E6-3C42-4B98-A46E-99D0ED62298D}" srcOrd="2" destOrd="0" presId="urn:microsoft.com/office/officeart/2005/8/layout/hProcess4"/>
    <dgm:cxn modelId="{727F3064-C01C-4DE6-A431-16CA7D979AEB}" type="presParOf" srcId="{ED783A7E-FB52-4CC2-91A1-0BF2BB2E6A66}" destId="{B17B0E10-01C1-4180-9E8A-3F3C1DA7FC59}" srcOrd="3" destOrd="0" presId="urn:microsoft.com/office/officeart/2005/8/layout/hProcess4"/>
    <dgm:cxn modelId="{FE040808-B63C-4962-9288-3E1A3A4ADB5C}" type="presParOf" srcId="{ED783A7E-FB52-4CC2-91A1-0BF2BB2E6A66}" destId="{26C5504C-7F58-4847-BE02-307625D043F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AFCC5-6DC7-42C2-A658-BD526F3EA305}">
      <dsp:nvSpPr>
        <dsp:cNvPr id="0" name=""/>
        <dsp:cNvSpPr/>
      </dsp:nvSpPr>
      <dsp:spPr>
        <a:xfrm>
          <a:off x="925" y="1034426"/>
          <a:ext cx="1853394" cy="1528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«Нескучное </a:t>
          </a:r>
          <a:r>
            <a:rPr lang="ru-RU" sz="900" kern="1200" dirty="0" err="1"/>
            <a:t>деньговедение</a:t>
          </a:r>
          <a:r>
            <a:rPr lang="ru-RU" sz="900" kern="1200" dirty="0"/>
            <a:t>»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«Мастер-класс: как отличить подлинные деньги от подделки»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«</a:t>
          </a:r>
          <a:r>
            <a:rPr lang="ru-RU" sz="900" kern="1200" dirty="0" err="1"/>
            <a:t>Квест</a:t>
          </a:r>
          <a:r>
            <a:rPr lang="ru-RU" sz="900" kern="1200" dirty="0"/>
            <a:t> по экспозиции «Сам себе экскурсовод»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Мероприятия на Дне открытых дверей Отделения Самара</a:t>
          </a:r>
        </a:p>
      </dsp:txBody>
      <dsp:txXfrm>
        <a:off x="36104" y="1069605"/>
        <a:ext cx="1783036" cy="1130734"/>
      </dsp:txXfrm>
    </dsp:sp>
    <dsp:sp modelId="{9C9940A4-EE5A-454D-BB82-B10D5AA879E2}">
      <dsp:nvSpPr>
        <dsp:cNvPr id="0" name=""/>
        <dsp:cNvSpPr/>
      </dsp:nvSpPr>
      <dsp:spPr>
        <a:xfrm>
          <a:off x="1078862" y="1529158"/>
          <a:ext cx="1850938" cy="1850938"/>
        </a:xfrm>
        <a:prstGeom prst="leftCircularArrow">
          <a:avLst>
            <a:gd name="adj1" fmla="val 2119"/>
            <a:gd name="adj2" fmla="val 254551"/>
            <a:gd name="adj3" fmla="val 2030061"/>
            <a:gd name="adj4" fmla="val 9024489"/>
            <a:gd name="adj5" fmla="val 247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3FF36-02CB-480C-A0FE-295E1BFEFBC9}">
      <dsp:nvSpPr>
        <dsp:cNvPr id="0" name=""/>
        <dsp:cNvSpPr/>
      </dsp:nvSpPr>
      <dsp:spPr>
        <a:xfrm>
          <a:off x="412790" y="2235518"/>
          <a:ext cx="1647461" cy="6551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Выпуски </a:t>
          </a:r>
          <a:r>
            <a:rPr lang="ru-RU" sz="1500" kern="1200" dirty="0" err="1"/>
            <a:t>блогера</a:t>
          </a:r>
          <a:r>
            <a:rPr lang="ru-RU" sz="1500" kern="1200" dirty="0"/>
            <a:t>:</a:t>
          </a:r>
        </a:p>
      </dsp:txBody>
      <dsp:txXfrm>
        <a:off x="431978" y="2254706"/>
        <a:ext cx="1609085" cy="616765"/>
      </dsp:txXfrm>
    </dsp:sp>
    <dsp:sp modelId="{AF1D4282-B8E8-42A5-B528-A51A1550F4B3}">
      <dsp:nvSpPr>
        <dsp:cNvPr id="0" name=""/>
        <dsp:cNvSpPr/>
      </dsp:nvSpPr>
      <dsp:spPr>
        <a:xfrm>
          <a:off x="2247012" y="1034426"/>
          <a:ext cx="1853394" cy="1528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89410"/>
              <a:satOff val="-43035"/>
              <a:lumOff val="1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более 3 тысяч просмотров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более 100 положительных комментариев родительской аудитории</a:t>
          </a:r>
        </a:p>
      </dsp:txBody>
      <dsp:txXfrm>
        <a:off x="2282191" y="1397175"/>
        <a:ext cx="1783036" cy="1130734"/>
      </dsp:txXfrm>
    </dsp:sp>
    <dsp:sp modelId="{B17B0E10-01C1-4180-9E8A-3F3C1DA7FC59}">
      <dsp:nvSpPr>
        <dsp:cNvPr id="0" name=""/>
        <dsp:cNvSpPr/>
      </dsp:nvSpPr>
      <dsp:spPr>
        <a:xfrm>
          <a:off x="2658878" y="706855"/>
          <a:ext cx="1647461" cy="655141"/>
        </a:xfrm>
        <a:prstGeom prst="roundRect">
          <a:avLst>
            <a:gd name="adj" fmla="val 10000"/>
          </a:avLst>
        </a:prstGeom>
        <a:solidFill>
          <a:schemeClr val="accent4">
            <a:hueOff val="-1689410"/>
            <a:satOff val="-43035"/>
            <a:lumOff val="1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Посты и видео </a:t>
          </a:r>
          <a:r>
            <a:rPr lang="ru-RU" sz="1500" kern="1200" dirty="0" err="1"/>
            <a:t>блогера</a:t>
          </a:r>
          <a:r>
            <a:rPr lang="ru-RU" sz="1500" kern="1200" dirty="0"/>
            <a:t> собрали:</a:t>
          </a:r>
        </a:p>
      </dsp:txBody>
      <dsp:txXfrm>
        <a:off x="2678066" y="726043"/>
        <a:ext cx="1609085" cy="616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28794" y="3717019"/>
            <a:ext cx="8736080" cy="1359478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</a:t>
            </a:r>
            <a:r>
              <a:rPr lang="ru-RU" sz="1200" b="0" dirty="0"/>
              <a:t>Специальные проекты со СМИ, </a:t>
            </a:r>
            <a:r>
              <a:rPr lang="ru-RU" sz="1200" b="0" dirty="0" err="1"/>
              <a:t>блогерами</a:t>
            </a:r>
            <a:r>
              <a:rPr lang="ru-RU" sz="1200" b="0" dirty="0"/>
              <a:t> и в социальных сетях</a:t>
            </a:r>
          </a:p>
          <a:p>
            <a:r>
              <a:rPr lang="ru-RU" sz="1200" dirty="0"/>
              <a:t>Наименование субъекта: </a:t>
            </a:r>
            <a:r>
              <a:rPr lang="ru-RU" sz="1200" b="0" dirty="0"/>
              <a:t>Самарская область  </a:t>
            </a:r>
          </a:p>
          <a:p>
            <a:r>
              <a:rPr lang="ru-RU" sz="1200" dirty="0"/>
              <a:t>Автор практики: </a:t>
            </a:r>
            <a:r>
              <a:rPr lang="ru-RU" sz="1200" b="0" dirty="0"/>
              <a:t>Отделение по Самарской области Волго-Вятского главного управления Центрального банка Российской Федерации </a:t>
            </a:r>
          </a:p>
          <a:p>
            <a:pPr>
              <a:spcAft>
                <a:spcPts val="0"/>
              </a:spcAft>
            </a:pPr>
            <a:r>
              <a:rPr lang="ru-RU" sz="1100" b="0" dirty="0"/>
              <a:t>Кузнецова Лидия Сергеевна, тел. (846) 332-09-88, e-</a:t>
            </a:r>
            <a:r>
              <a:rPr lang="ru-RU" sz="1100" b="0" dirty="0" err="1"/>
              <a:t>mail</a:t>
            </a:r>
            <a:r>
              <a:rPr lang="ru-RU" sz="1100" b="0" dirty="0"/>
              <a:t>: </a:t>
            </a:r>
            <a:r>
              <a:rPr lang="en-US" sz="1100" b="0" dirty="0"/>
              <a:t>KuznetsovaLS@cbr.ru</a:t>
            </a:r>
            <a:endParaRPr lang="ru-RU" sz="1100" b="0" dirty="0"/>
          </a:p>
          <a:p>
            <a:pPr>
              <a:spcAft>
                <a:spcPts val="0"/>
              </a:spcAft>
            </a:pPr>
            <a:r>
              <a:rPr lang="ru-RU" sz="1100" b="0" dirty="0"/>
              <a:t>Каримова Ольга Федоровна, тел. </a:t>
            </a:r>
            <a:r>
              <a:rPr lang="en-US" sz="1100" b="0" dirty="0"/>
              <a:t>(846) 373-10-04, e-mail: KarimovaOF@cbr.ru</a:t>
            </a:r>
          </a:p>
          <a:p>
            <a:pPr>
              <a:spcAft>
                <a:spcPts val="0"/>
              </a:spcAft>
            </a:pPr>
            <a:endParaRPr lang="ru-RU" sz="1100" b="0" dirty="0"/>
          </a:p>
          <a:p>
            <a:pPr>
              <a:spcAft>
                <a:spcPts val="0"/>
              </a:spcAft>
            </a:pPr>
            <a:endParaRPr lang="ru-RU" sz="1100" b="0" dirty="0"/>
          </a:p>
          <a:p>
            <a:endParaRPr lang="ru-RU" sz="1200" b="0" dirty="0"/>
          </a:p>
          <a:p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35" y="1427357"/>
            <a:ext cx="3663906" cy="1185166"/>
          </a:xfrm>
        </p:spPr>
        <p:txBody>
          <a:bodyPr>
            <a:normAutofit/>
          </a:bodyPr>
          <a:lstStyle/>
          <a:p>
            <a:r>
              <a:rPr lang="ru-RU" sz="2000" dirty="0"/>
              <a:t>ФИНАНСОВАЯ КУЛЬТУРА ЧЕРЕЗ БЛОГЕРОВ – ПРОЕКТ «МОЙ КОШЕЛЕК»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4" y="138736"/>
            <a:ext cx="729749" cy="648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7975" r="18617" b="12485"/>
          <a:stretch/>
        </p:blipFill>
        <p:spPr>
          <a:xfrm>
            <a:off x="1128811" y="40602"/>
            <a:ext cx="820610" cy="8450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05"/>
            <a:ext cx="783069" cy="5076000"/>
          </a:xfrm>
          <a:prstGeom prst="rect">
            <a:avLst/>
          </a:prstGeom>
          <a:gradFill>
            <a:gsLst>
              <a:gs pos="0">
                <a:schemeClr val="bg1"/>
              </a:gs>
              <a:gs pos="46000">
                <a:schemeClr val="accent4">
                  <a:alpha val="64000"/>
                </a:schemeClr>
              </a:gs>
              <a:gs pos="74000">
                <a:schemeClr val="accent4">
                  <a:alpha val="49000"/>
                </a:schemeClr>
              </a:gs>
              <a:gs pos="100000">
                <a:schemeClr val="accent4"/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413127" y="340655"/>
            <a:ext cx="1595470" cy="446002"/>
            <a:chOff x="7548530" y="279212"/>
            <a:chExt cx="1595470" cy="446002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13BE5905-7444-4269-B624-11A6D78FE0EE}"/>
                </a:ext>
              </a:extLst>
            </p:cNvPr>
            <p:cNvSpPr/>
            <p:nvPr/>
          </p:nvSpPr>
          <p:spPr>
            <a:xfrm>
              <a:off x="7548530" y="279212"/>
              <a:ext cx="1595470" cy="446002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C65C2571-C309-45FF-8114-18C564E55A8B}"/>
                </a:ext>
              </a:extLst>
            </p:cNvPr>
            <p:cNvGrpSpPr/>
            <p:nvPr/>
          </p:nvGrpSpPr>
          <p:grpSpPr>
            <a:xfrm>
              <a:off x="7630052" y="279212"/>
              <a:ext cx="1452080" cy="329483"/>
              <a:chOff x="7551270" y="1112157"/>
              <a:chExt cx="1452080" cy="329483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18BF492B-3189-462C-A515-F827704A5A4A}"/>
                  </a:ext>
                </a:extLst>
              </p:cNvPr>
              <p:cNvGrpSpPr/>
              <p:nvPr/>
            </p:nvGrpSpPr>
            <p:grpSpPr>
              <a:xfrm>
                <a:off x="7656309" y="1112157"/>
                <a:ext cx="1154175" cy="45719"/>
                <a:chOff x="6940550" y="194411"/>
                <a:chExt cx="1918243" cy="36000"/>
              </a:xfrm>
            </p:grpSpPr>
            <p:sp>
              <p:nvSpPr>
                <p:cNvPr id="70" name="Прямоугольник: скругленные углы 69">
                  <a:extLst>
                    <a:ext uri="{FF2B5EF4-FFF2-40B4-BE49-F238E27FC236}">
                      <a16:creationId xmlns:a16="http://schemas.microsoft.com/office/drawing/2014/main" id="{EC3BB434-078C-40E3-A5DB-939D34AE4BBB}"/>
                    </a:ext>
                  </a:extLst>
                </p:cNvPr>
                <p:cNvSpPr/>
                <p:nvPr/>
              </p:nvSpPr>
              <p:spPr>
                <a:xfrm>
                  <a:off x="6940550" y="194411"/>
                  <a:ext cx="470443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8BDB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1" name="Прямоугольник: скругленные углы 70">
                  <a:extLst>
                    <a:ext uri="{FF2B5EF4-FFF2-40B4-BE49-F238E27FC236}">
                      <a16:creationId xmlns:a16="http://schemas.microsoft.com/office/drawing/2014/main" id="{96D4CAFE-252E-4570-941F-CFEBF71E06FE}"/>
                    </a:ext>
                  </a:extLst>
                </p:cNvPr>
                <p:cNvSpPr/>
                <p:nvPr/>
              </p:nvSpPr>
              <p:spPr>
                <a:xfrm>
                  <a:off x="8388350" y="194411"/>
                  <a:ext cx="470443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5B7BC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2" name="Прямоугольник 71">
                  <a:extLst>
                    <a:ext uri="{FF2B5EF4-FFF2-40B4-BE49-F238E27FC236}">
                      <a16:creationId xmlns:a16="http://schemas.microsoft.com/office/drawing/2014/main" id="{50FA61BA-868F-4A61-8C3D-96AF9ECCB0ED}"/>
                    </a:ext>
                  </a:extLst>
                </p:cNvPr>
                <p:cNvSpPr/>
                <p:nvPr/>
              </p:nvSpPr>
              <p:spPr>
                <a:xfrm>
                  <a:off x="7346950" y="194411"/>
                  <a:ext cx="540000" cy="36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id="{D8D17115-0C47-493B-9264-493D08ABE264}"/>
                    </a:ext>
                  </a:extLst>
                </p:cNvPr>
                <p:cNvSpPr/>
                <p:nvPr/>
              </p:nvSpPr>
              <p:spPr>
                <a:xfrm>
                  <a:off x="7899943" y="194411"/>
                  <a:ext cx="288000" cy="36000"/>
                </a:xfrm>
                <a:prstGeom prst="rect">
                  <a:avLst/>
                </a:prstGeom>
                <a:solidFill>
                  <a:srgbClr val="F17E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id="{6C22431D-5906-45C9-B3D0-8F7DA7EF4C1A}"/>
                    </a:ext>
                  </a:extLst>
                </p:cNvPr>
                <p:cNvSpPr/>
                <p:nvPr/>
              </p:nvSpPr>
              <p:spPr>
                <a:xfrm>
                  <a:off x="8197207" y="194411"/>
                  <a:ext cx="180000" cy="36000"/>
                </a:xfrm>
                <a:prstGeom prst="rect">
                  <a:avLst/>
                </a:prstGeom>
                <a:solidFill>
                  <a:srgbClr val="E6185A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E5982F05-660F-435D-9044-6D806CF5365E}"/>
                    </a:ext>
                  </a:extLst>
                </p:cNvPr>
                <p:cNvSpPr/>
                <p:nvPr/>
              </p:nvSpPr>
              <p:spPr>
                <a:xfrm>
                  <a:off x="8392309" y="194411"/>
                  <a:ext cx="180000" cy="36000"/>
                </a:xfrm>
                <a:prstGeom prst="rect">
                  <a:avLst/>
                </a:prstGeom>
                <a:solidFill>
                  <a:srgbClr val="004F9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E62605D0-2770-4B4E-AF58-89B2FCAC74E9}"/>
                  </a:ext>
                </a:extLst>
              </p:cNvPr>
              <p:cNvSpPr/>
              <p:nvPr/>
            </p:nvSpPr>
            <p:spPr>
              <a:xfrm>
                <a:off x="7551270" y="1195419"/>
                <a:ext cx="1452080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rPr>
                  <a:t>м</a:t>
                </a:r>
                <a:r>
                  <a:rPr kumimoji="0" lang="ru-RU" sz="1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rPr>
                  <a:t>ои финансы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24795" y="806305"/>
            <a:ext cx="533479" cy="4169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ФИНАНСОВАЯ КУЛЬТУРА ЧЕРЕЗ БЛОГЕРОВ – ПРОЕКТ «МОЙ КОШЕЛЕК»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4" y="227050"/>
            <a:ext cx="5608136" cy="443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spc="-15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и партнеры 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6245699" y="2789134"/>
            <a:ext cx="3267952" cy="44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13167" y="3282397"/>
            <a:ext cx="2773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школьники	</a:t>
            </a:r>
          </a:p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взрослое население</a:t>
            </a:r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958702" y="2752202"/>
            <a:ext cx="3267952" cy="44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80000"/>
              </a:lnSpc>
            </a:pPr>
            <a:r>
              <a:rPr lang="ru-RU" sz="3200" spc="-15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>
            <a:off x="783069" y="670138"/>
            <a:ext cx="322767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 flipV="1">
            <a:off x="6136147" y="3282397"/>
            <a:ext cx="0" cy="178729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>
            <a:off x="784013" y="3232222"/>
            <a:ext cx="322673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07864" y="3282397"/>
            <a:ext cx="516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Повышение охватов по финансовой грамотности и историко-финансовому просвещению через социальные сети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6339" y="806305"/>
            <a:ext cx="5176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009644"/>
              </a:buClr>
              <a:defRPr/>
            </a:pP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Отделение по Самарской области Волго-Вятского главного управления Центрального банка Российской Федерации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36339" y="1642415"/>
            <a:ext cx="505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009644"/>
              </a:buClr>
              <a:defRPr/>
            </a:pP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МБОУ гимназия «Перспектива» </a:t>
            </a:r>
            <a:r>
              <a:rPr lang="ru-RU" sz="1800" b="0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г.о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. Самара</a:t>
            </a:r>
          </a:p>
        </p:txBody>
      </p:sp>
      <p:pic>
        <p:nvPicPr>
          <p:cNvPr id="4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12509"/>
          <a:stretch/>
        </p:blipFill>
        <p:spPr>
          <a:xfrm>
            <a:off x="969785" y="761412"/>
            <a:ext cx="975839" cy="79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5" name="Шеврон 4"/>
          <p:cNvSpPr/>
          <p:nvPr/>
        </p:nvSpPr>
        <p:spPr>
          <a:xfrm>
            <a:off x="2099206" y="902120"/>
            <a:ext cx="138736" cy="174551"/>
          </a:xfrm>
          <a:prstGeom prst="chevron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Шеврон 29"/>
          <p:cNvSpPr/>
          <p:nvPr/>
        </p:nvSpPr>
        <p:spPr>
          <a:xfrm>
            <a:off x="2099206" y="1759001"/>
            <a:ext cx="138736" cy="174551"/>
          </a:xfrm>
          <a:prstGeom prst="chevron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" y="103810"/>
            <a:ext cx="640213" cy="640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t="6867" r="18736" b="28644"/>
          <a:stretch/>
        </p:blipFill>
        <p:spPr>
          <a:xfrm>
            <a:off x="1059593" y="1604764"/>
            <a:ext cx="869147" cy="860963"/>
          </a:xfrm>
          <a:prstGeom prst="ellipse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51606" y="1994177"/>
            <a:ext cx="505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009644"/>
              </a:buClr>
              <a:defRPr/>
            </a:pPr>
            <a:r>
              <a:rPr lang="ru-RU" sz="1800" b="0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Блогер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 - Ольга </a:t>
            </a:r>
            <a:r>
              <a:rPr lang="ru-RU" sz="1800" b="0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Кардашевская</a:t>
            </a:r>
            <a:endParaRPr lang="ru-RU" sz="1800" b="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5" name="Шеврон 34"/>
          <p:cNvSpPr/>
          <p:nvPr/>
        </p:nvSpPr>
        <p:spPr>
          <a:xfrm>
            <a:off x="2114473" y="2110763"/>
            <a:ext cx="138736" cy="174551"/>
          </a:xfrm>
          <a:prstGeom prst="chevron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950061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05"/>
            <a:ext cx="783069" cy="5076000"/>
          </a:xfrm>
          <a:prstGeom prst="rect">
            <a:avLst/>
          </a:prstGeom>
          <a:gradFill>
            <a:gsLst>
              <a:gs pos="0">
                <a:schemeClr val="bg1"/>
              </a:gs>
              <a:gs pos="46000">
                <a:schemeClr val="accent4">
                  <a:alpha val="64000"/>
                </a:schemeClr>
              </a:gs>
              <a:gs pos="74000">
                <a:schemeClr val="accent4">
                  <a:alpha val="49000"/>
                </a:schemeClr>
              </a:gs>
              <a:gs pos="100000">
                <a:schemeClr val="accent4"/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413127" y="340655"/>
            <a:ext cx="1595470" cy="446002"/>
            <a:chOff x="7548530" y="279212"/>
            <a:chExt cx="1595470" cy="446002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13BE5905-7444-4269-B624-11A6D78FE0EE}"/>
                </a:ext>
              </a:extLst>
            </p:cNvPr>
            <p:cNvSpPr/>
            <p:nvPr/>
          </p:nvSpPr>
          <p:spPr>
            <a:xfrm>
              <a:off x="7548530" y="279212"/>
              <a:ext cx="1595470" cy="446002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C65C2571-C309-45FF-8114-18C564E55A8B}"/>
                </a:ext>
              </a:extLst>
            </p:cNvPr>
            <p:cNvGrpSpPr/>
            <p:nvPr/>
          </p:nvGrpSpPr>
          <p:grpSpPr>
            <a:xfrm>
              <a:off x="7630052" y="279212"/>
              <a:ext cx="1452080" cy="329483"/>
              <a:chOff x="7551270" y="1112157"/>
              <a:chExt cx="1452080" cy="329483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18BF492B-3189-462C-A515-F827704A5A4A}"/>
                  </a:ext>
                </a:extLst>
              </p:cNvPr>
              <p:cNvGrpSpPr/>
              <p:nvPr/>
            </p:nvGrpSpPr>
            <p:grpSpPr>
              <a:xfrm>
                <a:off x="7656309" y="1112157"/>
                <a:ext cx="1154175" cy="45719"/>
                <a:chOff x="6940550" y="194411"/>
                <a:chExt cx="1918243" cy="36000"/>
              </a:xfrm>
            </p:grpSpPr>
            <p:sp>
              <p:nvSpPr>
                <p:cNvPr id="70" name="Прямоугольник: скругленные углы 69">
                  <a:extLst>
                    <a:ext uri="{FF2B5EF4-FFF2-40B4-BE49-F238E27FC236}">
                      <a16:creationId xmlns:a16="http://schemas.microsoft.com/office/drawing/2014/main" id="{EC3BB434-078C-40E3-A5DB-939D34AE4BBB}"/>
                    </a:ext>
                  </a:extLst>
                </p:cNvPr>
                <p:cNvSpPr/>
                <p:nvPr/>
              </p:nvSpPr>
              <p:spPr>
                <a:xfrm>
                  <a:off x="6940550" y="194411"/>
                  <a:ext cx="470443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8BDB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1" name="Прямоугольник: скругленные углы 70">
                  <a:extLst>
                    <a:ext uri="{FF2B5EF4-FFF2-40B4-BE49-F238E27FC236}">
                      <a16:creationId xmlns:a16="http://schemas.microsoft.com/office/drawing/2014/main" id="{96D4CAFE-252E-4570-941F-CFEBF71E06FE}"/>
                    </a:ext>
                  </a:extLst>
                </p:cNvPr>
                <p:cNvSpPr/>
                <p:nvPr/>
              </p:nvSpPr>
              <p:spPr>
                <a:xfrm>
                  <a:off x="8388350" y="194411"/>
                  <a:ext cx="470443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5B7BC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2" name="Прямоугольник 71">
                  <a:extLst>
                    <a:ext uri="{FF2B5EF4-FFF2-40B4-BE49-F238E27FC236}">
                      <a16:creationId xmlns:a16="http://schemas.microsoft.com/office/drawing/2014/main" id="{50FA61BA-868F-4A61-8C3D-96AF9ECCB0ED}"/>
                    </a:ext>
                  </a:extLst>
                </p:cNvPr>
                <p:cNvSpPr/>
                <p:nvPr/>
              </p:nvSpPr>
              <p:spPr>
                <a:xfrm>
                  <a:off x="7346950" y="194411"/>
                  <a:ext cx="540000" cy="360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id="{D8D17115-0C47-493B-9264-493D08ABE264}"/>
                    </a:ext>
                  </a:extLst>
                </p:cNvPr>
                <p:cNvSpPr/>
                <p:nvPr/>
              </p:nvSpPr>
              <p:spPr>
                <a:xfrm>
                  <a:off x="7899943" y="194411"/>
                  <a:ext cx="288000" cy="36000"/>
                </a:xfrm>
                <a:prstGeom prst="rect">
                  <a:avLst/>
                </a:prstGeom>
                <a:solidFill>
                  <a:srgbClr val="F17E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id="{6C22431D-5906-45C9-B3D0-8F7DA7EF4C1A}"/>
                    </a:ext>
                  </a:extLst>
                </p:cNvPr>
                <p:cNvSpPr/>
                <p:nvPr/>
              </p:nvSpPr>
              <p:spPr>
                <a:xfrm>
                  <a:off x="8197207" y="194411"/>
                  <a:ext cx="180000" cy="36000"/>
                </a:xfrm>
                <a:prstGeom prst="rect">
                  <a:avLst/>
                </a:prstGeom>
                <a:solidFill>
                  <a:srgbClr val="E6185A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id="{E5982F05-660F-435D-9044-6D806CF5365E}"/>
                    </a:ext>
                  </a:extLst>
                </p:cNvPr>
                <p:cNvSpPr/>
                <p:nvPr/>
              </p:nvSpPr>
              <p:spPr>
                <a:xfrm>
                  <a:off x="8392309" y="194411"/>
                  <a:ext cx="180000" cy="36000"/>
                </a:xfrm>
                <a:prstGeom prst="rect">
                  <a:avLst/>
                </a:prstGeom>
                <a:solidFill>
                  <a:srgbClr val="004F9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E62605D0-2770-4B4E-AF58-89B2FCAC74E9}"/>
                  </a:ext>
                </a:extLst>
              </p:cNvPr>
              <p:cNvSpPr/>
              <p:nvPr/>
            </p:nvSpPr>
            <p:spPr>
              <a:xfrm>
                <a:off x="7551270" y="1195419"/>
                <a:ext cx="1452080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rPr>
                  <a:t>м</a:t>
                </a:r>
                <a:r>
                  <a:rPr kumimoji="0" lang="ru-RU" sz="16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 Medium"/>
                  </a:rPr>
                  <a:t>ои финансы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24795" y="806305"/>
            <a:ext cx="533479" cy="4169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ФИНАНСОВАЯ КУЛЬТУРА ЧЕРЕЗ БЛОГЕРОВ – ПРОЕКТ «МОЙ КОШЕЛЕК»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4" y="227050"/>
            <a:ext cx="5608136" cy="443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spc="-15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6A2628E-79C0-435B-BA16-A7FB685F921E}"/>
              </a:ext>
            </a:extLst>
          </p:cNvPr>
          <p:cNvCxnSpPr>
            <a:cxnSpLocks/>
          </p:cNvCxnSpPr>
          <p:nvPr/>
        </p:nvCxnSpPr>
        <p:spPr>
          <a:xfrm>
            <a:off x="783069" y="670138"/>
            <a:ext cx="322767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" y="103810"/>
            <a:ext cx="640213" cy="640213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88901572"/>
              </p:ext>
            </p:extLst>
          </p:nvPr>
        </p:nvGraphicFramePr>
        <p:xfrm>
          <a:off x="907864" y="911423"/>
          <a:ext cx="4307265" cy="359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292010" y="790780"/>
            <a:ext cx="3654719" cy="3838799"/>
            <a:chOff x="1524000" y="620780"/>
            <a:chExt cx="4636617" cy="3901939"/>
          </a:xfrm>
        </p:grpSpPr>
        <p:sp>
          <p:nvSpPr>
            <p:cNvPr id="14" name="Полилиния 13"/>
            <p:cNvSpPr/>
            <p:nvPr/>
          </p:nvSpPr>
          <p:spPr>
            <a:xfrm>
              <a:off x="2988259" y="3045835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67285" rIns="265822" bIns="26728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3032759" y="3697849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Шестиугольник 15"/>
            <p:cNvSpPr/>
            <p:nvPr/>
          </p:nvSpPr>
          <p:spPr>
            <a:xfrm>
              <a:off x="1524000" y="2252571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9"/>
              <a:stretch>
                <a:fillRect/>
              </a:stretch>
            </a:blip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Шестиугольник 16"/>
            <p:cNvSpPr/>
            <p:nvPr/>
          </p:nvSpPr>
          <p:spPr>
            <a:xfrm>
              <a:off x="2690164" y="3534358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4447641" y="2235012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67285" rIns="265822" bIns="26728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5618683" y="3515238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2988259" y="1427701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67285" rIns="265822" bIns="26728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4149547" y="1459697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Шестиугольник 23"/>
            <p:cNvSpPr/>
            <p:nvPr/>
          </p:nvSpPr>
          <p:spPr>
            <a:xfrm>
              <a:off x="4447641" y="620780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2"/>
              <a:stretch>
                <a:fillRect/>
              </a:stretch>
            </a:blip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Шестиугольник 24"/>
            <p:cNvSpPr/>
            <p:nvPr/>
          </p:nvSpPr>
          <p:spPr>
            <a:xfrm>
              <a:off x="4498238" y="1269282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635969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197</Words>
  <Application>Microsoft Office PowerPoint</Application>
  <PresentationFormat>Экран (16:9)</PresentationFormat>
  <Paragraphs>30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Arial Narrow</vt:lpstr>
      <vt:lpstr>Calibri</vt:lpstr>
      <vt:lpstr>Helvetica Neue</vt:lpstr>
      <vt:lpstr>Helvetica Neue Light</vt:lpstr>
      <vt:lpstr>Proxima Nova Rg</vt:lpstr>
      <vt:lpstr>Wingdings</vt:lpstr>
      <vt:lpstr>White</vt:lpstr>
      <vt:lpstr>ФИНАНСОВАЯ КУЛЬТУРА ЧЕРЕЗ БЛОГЕРОВ – ПРОЕКТ «МОЙ КОШЕЛЕК»</vt:lpstr>
      <vt:lpstr>Организаторы и партнеры </vt:lpstr>
      <vt:lpstr>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97</cp:revision>
  <dcterms:modified xsi:type="dcterms:W3CDTF">2024-04-16T11:12:35Z</dcterms:modified>
</cp:coreProperties>
</file>