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3" r:id="rId4"/>
    <p:sldId id="259" r:id="rId5"/>
    <p:sldId id="261" r:id="rId6"/>
    <p:sldId id="264" r:id="rId7"/>
    <p:sldId id="262" r:id="rId8"/>
    <p:sldId id="260" r:id="rId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/>
    <p:restoredTop sz="99517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-420" y="-8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74113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7"/>
            <a:ext cx="6780821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	</a:t>
            </a:r>
            <a:r>
              <a:rPr lang="ru-RU" sz="1200" dirty="0"/>
              <a:t>финансовое просвещение детей и молодежи</a:t>
            </a:r>
          </a:p>
          <a:p>
            <a:r>
              <a:rPr lang="ru-RU" sz="1200"/>
              <a:t>Наименование </a:t>
            </a:r>
            <a:r>
              <a:rPr lang="ru-RU" sz="1200" smtClean="0"/>
              <a:t>субъекта:  </a:t>
            </a:r>
            <a:r>
              <a:rPr lang="ru-RU" sz="1200" dirty="0" smtClean="0"/>
              <a:t>	Смоленская область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			</a:t>
            </a:r>
            <a:r>
              <a:rPr lang="ru-RU" sz="1200" dirty="0"/>
              <a:t>СОГБПОУ «Технологический колледж – Лицей-интернат «Феникс»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09" y="1018828"/>
            <a:ext cx="3984704" cy="1185166"/>
          </a:xfrm>
        </p:spPr>
        <p:txBody>
          <a:bodyPr anchor="ctr">
            <a:noAutofit/>
          </a:bodyPr>
          <a:lstStyle/>
          <a:p>
            <a:pPr algn="ctr"/>
            <a:r>
              <a:rPr lang="ru-RU" sz="1800" dirty="0" smtClean="0"/>
              <a:t>Программа летних </a:t>
            </a:r>
            <a:r>
              <a:rPr lang="ru-RU" sz="1800" dirty="0"/>
              <a:t>сборов творческой молодёжи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/>
              <a:t>Капитал Будущего» </a:t>
            </a:r>
            <a:endParaRPr lang="ru-RU" sz="12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4175" y="138534"/>
            <a:ext cx="1615434" cy="1639706"/>
            <a:chOff x="184175" y="138534"/>
            <a:chExt cx="1615434" cy="1639706"/>
          </a:xfrm>
        </p:grpSpPr>
        <p:pic>
          <p:nvPicPr>
            <p:cNvPr id="10" name="Рисунок 9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4175" y="138534"/>
              <a:ext cx="1615434" cy="1639706"/>
            </a:xfrm>
            <a:prstGeom prst="rect">
              <a:avLst/>
            </a:prstGeom>
          </p:spPr>
        </p:pic>
        <p:sp>
          <p:nvSpPr>
            <p:cNvPr id="11" name="Надпись 1"/>
            <p:cNvSpPr txBox="1"/>
            <p:nvPr/>
          </p:nvSpPr>
          <p:spPr>
            <a:xfrm>
              <a:off x="301556" y="268345"/>
              <a:ext cx="1359213" cy="134306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9512466"/>
                </a:avLst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Arial Black"/>
                  <a:ea typeface="Calibri"/>
                </a:rPr>
                <a:t>Смоленский образовательный комплекс</a:t>
              </a:r>
              <a:endParaRPr lang="ru-RU" sz="1400" dirty="0">
                <a:solidFill>
                  <a:srgbClr val="000000"/>
                </a:solidFill>
                <a:effectLst/>
                <a:latin typeface="Times New Roman"/>
                <a:ea typeface="Calibri"/>
              </a:endParaRP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07" y="1381328"/>
            <a:ext cx="4103957" cy="3305378"/>
          </a:xfrm>
        </p:spPr>
        <p:txBody>
          <a:bodyPr/>
          <a:lstStyle/>
          <a:p>
            <a:pPr marL="0" indent="174625" algn="just">
              <a:buNone/>
            </a:pPr>
            <a:r>
              <a:rPr lang="ru-RU" sz="1400" dirty="0" smtClean="0"/>
              <a:t>Отличительная особенность – программа </a:t>
            </a:r>
            <a:r>
              <a:rPr lang="ru-RU" sz="1400" dirty="0"/>
              <a:t>позволит детям усвоить на познавательном и эмоциональном уровне основы финансовой грамотности, сможет сделать отдых детей не только активным и увлекательным, но еще и познавательным. Интересные дискуссии о том, как правильно управлять расходами, тренинги и игры сформируют у участников программы по-настоящему ответственное финансовое поведение. </a:t>
            </a:r>
            <a:endParaRPr lang="ru-RU" sz="1400" dirty="0" smtClean="0"/>
          </a:p>
          <a:p>
            <a:pPr marL="0" indent="174625" algn="just">
              <a:buNone/>
            </a:pPr>
            <a:r>
              <a:rPr lang="ru-RU" sz="1400" dirty="0" smtClean="0"/>
              <a:t>Ребята </a:t>
            </a:r>
            <a:r>
              <a:rPr lang="ru-RU" sz="1400" dirty="0"/>
              <a:t>смогут на практике почувствовать, как подготовленные командой профильного отряда кейсы и деловые игры способны увлечь в мир финансовой грамотности.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244308" y="218062"/>
            <a:ext cx="7304356" cy="87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>
              <a:buNone/>
            </a:pPr>
            <a:r>
              <a:rPr lang="ru-RU" sz="1600" b="1" i="1" dirty="0" smtClean="0"/>
              <a:t>Цель</a:t>
            </a:r>
            <a:r>
              <a:rPr lang="ru-RU" sz="1400" b="1" i="1" dirty="0" smtClean="0"/>
              <a:t> </a:t>
            </a:r>
            <a:r>
              <a:rPr lang="ru-RU" sz="1400" dirty="0" smtClean="0"/>
              <a:t>–</a:t>
            </a:r>
            <a:r>
              <a:rPr lang="ru-RU" sz="1400" b="1" i="1" dirty="0" smtClean="0"/>
              <a:t> </a:t>
            </a:r>
            <a:r>
              <a:rPr lang="ru-RU" sz="1400" dirty="0" smtClean="0"/>
              <a:t>создание условий для полноценного летнего отдыха детей и формирования у детей экономического образа мышления, что будет способствовать более реалистичному пониманию детьми экономических ситуаций и более грамотному принятию ключевых в их жизни решений для обеспечения собственного благосостояния, и финансовой безопасности. </a:t>
            </a:r>
          </a:p>
          <a:p>
            <a:pPr marL="0" indent="0" algn="just">
              <a:buFontTx/>
              <a:buNone/>
            </a:pPr>
            <a:endParaRPr lang="ru-RU" dirty="0"/>
          </a:p>
        </p:txBody>
      </p:sp>
      <p:pic>
        <p:nvPicPr>
          <p:cNvPr id="1026" name="Picture 2" descr="D:\ЛАГЕРЬ\Символика страны\2023-07-17_01-29-3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903" y="1466850"/>
            <a:ext cx="3073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«Радуга</a:t>
            </a:r>
            <a:r>
              <a:rPr lang="ru-RU" dirty="0" smtClean="0"/>
              <a:t>» </a:t>
            </a:r>
            <a:r>
              <a:rPr lang="ru-RU" dirty="0"/>
              <a:t>–</a:t>
            </a:r>
            <a:r>
              <a:rPr lang="ru-RU" dirty="0" smtClean="0"/>
              <a:t> новая </a:t>
            </a:r>
            <a:r>
              <a:rPr lang="ru-RU" dirty="0"/>
              <a:t>страна на карте </a:t>
            </a:r>
            <a:r>
              <a:rPr lang="ru-RU" dirty="0" smtClean="0"/>
              <a:t>детства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939800"/>
            <a:ext cx="7877175" cy="3727450"/>
          </a:xfrm>
        </p:spPr>
        <p:txBody>
          <a:bodyPr/>
          <a:lstStyle/>
          <a:p>
            <a:pPr algn="just"/>
            <a:r>
              <a:rPr lang="ru-RU" sz="1400" dirty="0"/>
              <a:t>В рамках тематической смены создается новая страна на карте детства «Радуга». В стране существуют собственные символика (гимн, флаг, герб), денежные единицы «шансы», выпускается ежедневная газета. Правительство страны – педагогическая команда.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755" y="1657054"/>
            <a:ext cx="2271855" cy="33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9941">
            <a:off x="990857" y="2366721"/>
            <a:ext cx="2668804" cy="262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80059" flipH="1">
            <a:off x="5315878" y="2431845"/>
            <a:ext cx="2668804" cy="262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3982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949" y="3516813"/>
            <a:ext cx="5410549" cy="868334"/>
          </a:xfrm>
        </p:spPr>
        <p:txBody>
          <a:bodyPr/>
          <a:lstStyle/>
          <a:p>
            <a:r>
              <a:rPr lang="ru-RU" sz="1600" dirty="0"/>
              <a:t>Денежные единицы, «шансы», заработанные в течение дня, можно обменять у банкира на объекты промышленности, культуры</a:t>
            </a:r>
            <a:r>
              <a:rPr lang="ru-RU" sz="1600" dirty="0" smtClean="0"/>
              <a:t>, образования, </a:t>
            </a:r>
            <a:r>
              <a:rPr lang="ru-RU" sz="1600" dirty="0"/>
              <a:t>спорта и т.п.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 txBox="1">
            <a:spLocks/>
          </p:cNvSpPr>
          <p:nvPr/>
        </p:nvSpPr>
        <p:spPr>
          <a:xfrm>
            <a:off x="399949" y="651753"/>
            <a:ext cx="5410549" cy="1243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</a:rPr>
              <a:t>В начале смены каждая команда рисует основу для экономической карты своей области, придумывает название и символику. Задача участников – выстроить экономически развитый регион.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Ирина Феникс\Desktop\ЛАГЕРЬ фото\2023-07-19_14-03-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7804" y="152535"/>
            <a:ext cx="2402733" cy="23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 Феникс\Desktop\ЛАГЕРЬ фото\2023-07-19_14-02-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263" y="2929929"/>
            <a:ext cx="2402733" cy="20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493" y="2009033"/>
            <a:ext cx="2405772" cy="126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Выборы губернаторов – одно из ключевых мероприятий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2" y="708692"/>
            <a:ext cx="8570068" cy="1833340"/>
          </a:xfrm>
        </p:spPr>
        <p:txBody>
          <a:bodyPr/>
          <a:lstStyle/>
          <a:p>
            <a:pPr algn="just"/>
            <a:r>
              <a:rPr lang="ru-RU" sz="1400" dirty="0"/>
              <a:t>Для управления регионами внутри отрядов выбираются губернаторы. Предвыборная компания и встреча кандидатов с электоратом проходит на вечернем костре. Выборы проводятся на импровизированном избирательном пункте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В течение смены ребята участвуют в интеллектуальных, спортивных, творческих испытаниях, за что получают зарплату (с учетом </a:t>
            </a:r>
            <a:r>
              <a:rPr lang="ru-RU" sz="1400" dirty="0" smtClean="0"/>
              <a:t>налога, который высчитывают сами), </a:t>
            </a:r>
            <a:r>
              <a:rPr lang="ru-RU" sz="1400" dirty="0"/>
              <a:t>реализуя мини проекты выигрывают </a:t>
            </a:r>
            <a:r>
              <a:rPr lang="ru-RU" sz="1400" dirty="0" smtClean="0"/>
              <a:t>«государственные» </a:t>
            </a:r>
            <a:r>
              <a:rPr lang="ru-RU" sz="1400" dirty="0"/>
              <a:t>гранты, участвуют в национальных проектах (общих мероприятиях), могут развивать индивидуальное предпринимательство через мастер-классы, продвигать свои продукты с помощью рекламы. Для покупки объектов губернаторы могут брать в </a:t>
            </a:r>
            <a:r>
              <a:rPr lang="ru-RU" sz="1400" dirty="0" smtClean="0"/>
              <a:t>«государственном» </a:t>
            </a:r>
            <a:r>
              <a:rPr lang="ru-RU" sz="1400" dirty="0"/>
              <a:t>банке кредиты.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195" y="2589493"/>
            <a:ext cx="1801044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489" y="2589493"/>
            <a:ext cx="1762752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60" y="2589493"/>
            <a:ext cx="1901785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86"/>
          <a:stretch/>
        </p:blipFill>
        <p:spPr bwMode="auto">
          <a:xfrm>
            <a:off x="7064490" y="2589493"/>
            <a:ext cx="1789877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 txBox="1">
            <a:spLocks/>
          </p:cNvSpPr>
          <p:nvPr/>
        </p:nvSpPr>
        <p:spPr>
          <a:xfrm>
            <a:off x="190151" y="286020"/>
            <a:ext cx="5966809" cy="4857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</a:rPr>
              <a:t>Основные конкурсы и проекты в рамках смены: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	выборы и инаугурация губернаторов;</a:t>
            </a:r>
          </a:p>
          <a:p>
            <a:pPr marL="266700" indent="-26670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	«Что нам стоит дом построить…» (День рисунка 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</a:t>
            </a:r>
            <a:r>
              <a:rPr lang="ru-RU" sz="1600" dirty="0">
                <a:solidFill>
                  <a:srgbClr val="002060"/>
                </a:solidFill>
              </a:rPr>
              <a:t>асфальте для младших школьников);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	Конкурс эко-арт «Благоустройство территории области»;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	Проект «Альтернативные источники энергии»;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	Интеллектуальный конкурс «Инженерные кадры для региона»;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002060"/>
                </a:solidFill>
              </a:rPr>
              <a:t>-	Творческий проект «Реклама – двигатель торговли»;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-</a:t>
            </a:r>
            <a:r>
              <a:rPr lang="ru-RU" sz="1600" dirty="0"/>
              <a:t>	Проект «Индивидуальное предпринимательство»;</a:t>
            </a:r>
          </a:p>
          <a:p>
            <a:pPr marL="266700" indent="-266700">
              <a:spcBef>
                <a:spcPts val="0"/>
              </a:spcBef>
              <a:buNone/>
            </a:pPr>
            <a:r>
              <a:rPr lang="ru-RU" sz="1600" dirty="0"/>
              <a:t>-	Театральный конкурс «Сказка ложь, да в ней намек»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сказки с финансово-денежным содержанием);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-	 Цикл </a:t>
            </a:r>
            <a:r>
              <a:rPr lang="ru-RU" sz="1600" dirty="0" err="1"/>
              <a:t>мульт</a:t>
            </a:r>
            <a:r>
              <a:rPr lang="ru-RU" sz="1600" dirty="0"/>
              <a:t> занятий «Финансовая азбука»;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-	</a:t>
            </a:r>
            <a:r>
              <a:rPr lang="ru-RU" sz="1600" dirty="0" smtClean="0"/>
              <a:t>Экономический </a:t>
            </a:r>
            <a:r>
              <a:rPr lang="ru-RU" sz="1600" dirty="0" err="1" smtClean="0"/>
              <a:t>квест</a:t>
            </a:r>
            <a:r>
              <a:rPr lang="ru-RU" sz="1600" dirty="0" smtClean="0"/>
              <a:t> </a:t>
            </a:r>
            <a:r>
              <a:rPr lang="ru-RU" sz="1600" dirty="0"/>
              <a:t>«Вслед за радугой»;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-	Закрытие сборов, подведение итогов «Назад в будущее»;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-	Защита губернаторами своей экономической карты.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209"/>
          <a:stretch/>
        </p:blipFill>
        <p:spPr>
          <a:xfrm>
            <a:off x="5919470" y="159018"/>
            <a:ext cx="3175468" cy="273916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0" t="6154" r="9559"/>
          <a:stretch/>
        </p:blipFill>
        <p:spPr bwMode="auto">
          <a:xfrm>
            <a:off x="5919470" y="3012480"/>
            <a:ext cx="3175468" cy="202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75053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459" y="778212"/>
            <a:ext cx="3032229" cy="42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383150"/>
            <a:ext cx="7229847" cy="682727"/>
          </a:xfrm>
        </p:spPr>
        <p:txBody>
          <a:bodyPr/>
          <a:lstStyle/>
          <a:p>
            <a:pPr indent="174625" algn="just"/>
            <a:r>
              <a:rPr lang="ru-RU" sz="1600" b="0" dirty="0"/>
              <a:t>В конце смены подводятся итоги общей стоимости объектов созданного региона с учетом выплаты кредитов и налогов. Выигрывает та команда, у которой самый успешный регион.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830" y="1371600"/>
            <a:ext cx="5719865" cy="329565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Начисление «шансов»:</a:t>
            </a:r>
            <a:endParaRPr lang="ru-RU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трудовой десант – максимально 5 «шансов» команде;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подготовка и участие в мероприятии – 5 «шансов»;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1 место в любом мероприятии – 10 «шансов»;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2 место – 5 «шансов»;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3 место – 1 «шансов»;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хорошее поведение за день – 5 «шансов»;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за каждый номер газеты – 10 «шансов»;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за съемку и монтаж видео выпуска новостей – 10 «шансов».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Снятие «шансов»: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неудовлетворительное поведение – 5 «шансов»;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нарушение правил техники безопасности – 10 «шансов».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93761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864" y="1880749"/>
            <a:ext cx="4489135" cy="325944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Творческий проект «Реклама – двигатель торговли»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864" y="2206693"/>
            <a:ext cx="4489135" cy="252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22" y="164187"/>
            <a:ext cx="4268278" cy="28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125922" y="3121666"/>
            <a:ext cx="4268277" cy="77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dirty="0">
                <a:solidFill>
                  <a:srgbClr val="002060"/>
                </a:solidFill>
              </a:rPr>
              <a:t>Театральный конкурс «Сказка ложь, да в ней намек»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сказки с финансово-денежным содержанием)</a:t>
            </a:r>
          </a:p>
        </p:txBody>
      </p:sp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490</Words>
  <Application>Microsoft Office PowerPoint</Application>
  <PresentationFormat>Экран (16:9)</PresentationFormat>
  <Paragraphs>43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White</vt:lpstr>
      <vt:lpstr>Программа летних сборов творческой молодёжи  «Капитал Будущего» </vt:lpstr>
      <vt:lpstr>Слайд 2</vt:lpstr>
      <vt:lpstr>«Радуга» – новая страна на карте детства</vt:lpstr>
      <vt:lpstr>Слайд 4</vt:lpstr>
      <vt:lpstr>Выборы губернаторов – одно из ключевых мероприятий</vt:lpstr>
      <vt:lpstr>Слайд 6</vt:lpstr>
      <vt:lpstr>В конце смены подводятся итоги общей стоимости объектов созданного региона с учетом выплаты кредитов и налогов. Выигрывает та команда, у которой самый успешный регион.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Самородская Вера Михайловна</dc:creator>
  <cp:lastModifiedBy>Самородская</cp:lastModifiedBy>
  <cp:revision>67</cp:revision>
  <dcterms:modified xsi:type="dcterms:W3CDTF">2024-04-17T08:32:55Z</dcterms:modified>
</cp:coreProperties>
</file>