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9" r:id="rId3"/>
    <p:sldId id="271" r:id="rId4"/>
    <p:sldId id="263" r:id="rId5"/>
    <p:sldId id="270" r:id="rId6"/>
    <p:sldId id="265" r:id="rId7"/>
  </p:sldIdLst>
  <p:sldSz cx="9144000" cy="5143500" type="screen16x9"/>
  <p:notesSz cx="6797675" cy="987425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  <p15:guide id="5" pos="2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F07D00"/>
    <a:srgbClr val="FFFFFF"/>
    <a:srgbClr val="00BBEE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408" y="132"/>
      </p:cViewPr>
      <p:guideLst>
        <p:guide orient="horz" pos="166"/>
        <p:guide pos="159"/>
        <p:guide pos="2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5651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Строительная отрасль, несмотря на логистические проблемы и задержки по ряду объектов, в целом остается одним из драйверов региональной экономики. На 2022 год остается в силе план повторения рекорда прошлого года по возведению 500 тыс. кв. м жилья. В отрасль внедряются игроки федерального рынка: группа «ПИК» и ГК «Самолет». В 2022 году заключен ряд соглашений о строительстве объектов социальной инфраструктуры с Газпромбанком (поликлиники, школы, кампус </a:t>
            </a:r>
            <a:r>
              <a:rPr lang="ru-RU" dirty="0" err="1" smtClean="0"/>
              <a:t>Сахалинтех</a:t>
            </a:r>
            <a:r>
              <a:rPr lang="ru-RU" dirty="0" smtClean="0"/>
              <a:t>, 10 коммунальных объектов). Новые вложения в промышленное строительство в значительной мере приостановлены.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0617-2554-463E-88F6-70593E78FB5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13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3988" y="1339850"/>
            <a:ext cx="6430962" cy="361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Строительная отрасль, несмотря на логистические проблемы и задержки по ряду объектов, в целом остается одним из драйверов региональной экономики. На 2022 год остается в силе план повторения рекорда прошлого года по возведению 500 тыс. кв. м жилья. В отрасль внедряются игроки федерального рынка: группа «ПИК» и ГК «Самолет». В 2022 году заключен ряд соглашений о строительстве объектов социальной инфраструктуры с Газпромбанком (поликлиники, школы, кампус </a:t>
            </a:r>
            <a:r>
              <a:rPr lang="ru-RU" dirty="0" err="1" smtClean="0"/>
              <a:t>Сахалинтех</a:t>
            </a:r>
            <a:r>
              <a:rPr lang="ru-RU" dirty="0" smtClean="0"/>
              <a:t>, 10 коммунальных объектов). Новые вложения в промышленное строительство в значительной мере приостановлены.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0617-2554-463E-88F6-70593E78FB5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54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3988" y="1339850"/>
            <a:ext cx="6430962" cy="361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Строительная отрасль, несмотря на логистические проблемы и задержки по ряду объектов, в целом остается одним из драйверов региональной экономики. На 2022 год остается в силе план повторения рекорда прошлого года по возведению 500 тыс. кв. м жилья. В отрасль внедряются игроки федерального рынка: группа «ПИК» и ГК «Самолет». В 2022 году заключен ряд соглашений о строительстве объектов социальной инфраструктуры с Газпромбанком (поликлиники, школы, кампус </a:t>
            </a:r>
            <a:r>
              <a:rPr lang="ru-RU" dirty="0" err="1" smtClean="0"/>
              <a:t>Сахалинтех</a:t>
            </a:r>
            <a:r>
              <a:rPr lang="ru-RU" dirty="0" smtClean="0"/>
              <a:t>, 10 коммунальных объектов). Новые вложения в промышленное строительство в значительной мере приостановлены.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0617-2554-463E-88F6-70593E78FB5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69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2046" y="4667250"/>
            <a:ext cx="230832" cy="227242"/>
          </a:xfrm>
        </p:spPr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4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69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gutIM@cbr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3653067"/>
            <a:ext cx="8555777" cy="130097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практики: финансовое просвещение детей </a:t>
            </a:r>
            <a:r>
              <a:rPr lang="ru-RU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молодежи</a:t>
            </a:r>
            <a:endParaRPr lang="ru-RU" dirty="0" smtClean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субъекта: Сахалинская область  </a:t>
            </a:r>
            <a:endParaRPr lang="ru-RU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практики: </a:t>
            </a: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по Сахалинской области Дальневосточного главного управления Центрального банка Российской Федерации, Когут Иван Михайлович, 8 (4242) 78-11-10, </a:t>
            </a:r>
            <a:r>
              <a:rPr lang="en-US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KogutIM@cbr.ru</a:t>
            </a: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«Детский сад «Росинка» с. Сокол</a:t>
            </a: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(42442) 9-53-42, </a:t>
            </a:r>
            <a:r>
              <a:rPr lang="en-US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osinka@mail.ru</a:t>
            </a:r>
            <a:endParaRPr lang="ru-RU" dirty="0" smtClean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20" y="1210390"/>
            <a:ext cx="7714357" cy="94228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Создание мультфильмов по </a:t>
            </a:r>
            <a:r>
              <a:rPr lang="ru-RU" sz="15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грамотности </a:t>
            </a:r>
            <a:r>
              <a:rPr lang="ru-RU" sz="15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«Приключения Рублика и Копеечки в мире финансов» с участием детей дошкольного и младшего школьного </a:t>
            </a:r>
            <a:r>
              <a:rPr lang="ru-RU" sz="15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возрастов</a:t>
            </a:r>
            <a:r>
              <a:rPr lang="ru-RU" sz="15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 в сотрудничестве </a:t>
            </a:r>
            <a:r>
              <a:rPr lang="ru-RU" sz="12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тделения по Сахалинской области Дальневосточного главного управления Центрального банка Российской Федерации и МБДОУ «Детский сад «Росинка» с. Сокол, Долинского района Сахалинской области</a:t>
            </a:r>
            <a:endParaRPr lang="ru-RU" sz="12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333" b="26111" l="33229" r="37604"/>
                    </a14:imgEffect>
                  </a14:imgLayer>
                </a14:imgProps>
              </a:ext>
            </a:extLst>
          </a:blip>
          <a:srcRect l="33862" t="18843" r="62201" b="73609"/>
          <a:stretch/>
        </p:blipFill>
        <p:spPr>
          <a:xfrm>
            <a:off x="141076" y="905071"/>
            <a:ext cx="720080" cy="776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84" y="227982"/>
            <a:ext cx="2296323" cy="5838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386" y="2291609"/>
            <a:ext cx="6888265" cy="353880"/>
          </a:xfrm>
        </p:spPr>
        <p:txBody>
          <a:bodyPr/>
          <a:lstStyle/>
          <a:p>
            <a:r>
              <a:rPr lang="ru-RU" sz="20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0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0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373" y="2624264"/>
            <a:ext cx="6256873" cy="141771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ответственного обращения </a:t>
            </a:r>
            <a:r>
              <a:rPr lang="ru-RU" sz="14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деньгами, личными финансами, понимания необходимости бережного потребления; раскрытие сущности понятия </a:t>
            </a:r>
            <a:r>
              <a:rPr lang="ru-RU" sz="14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«деньги», «монета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«доходы», «расходы», «экономия», «финансовая цель».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речевых навыков, </a:t>
            </a:r>
            <a:r>
              <a:rPr lang="ru-RU" sz="14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мелкой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моторики, а также художественно-эстетическое воспитание у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детей,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вовлеченных в создание и озвучивание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мультфильма.</a:t>
            </a:r>
            <a:endParaRPr lang="ru-RU" sz="14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0608" y="4146598"/>
            <a:ext cx="2585777" cy="34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</a:t>
            </a:r>
            <a:r>
              <a:rPr lang="ru-RU" sz="20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аудитория</a:t>
            </a:r>
            <a:endParaRPr lang="ru-RU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7373" y="4515493"/>
            <a:ext cx="8220811" cy="299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/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дошкольного и младшего школьного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возрастов.</a:t>
            </a:r>
            <a:endParaRPr lang="ru-RU" sz="14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0" y="180173"/>
            <a:ext cx="1515213" cy="385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43339" y="4724742"/>
            <a:ext cx="2924508" cy="9936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9387" y="605928"/>
            <a:ext cx="6888265" cy="32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0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</a:t>
            </a:r>
            <a:endParaRPr lang="ru-RU" sz="20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60608" y="889169"/>
            <a:ext cx="8493617" cy="954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hangingPunct="1"/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ФГОС ДО главной целью  и результатом образования является развитие личности. Невозможно  вырастить гармонично развитого человека, не подготовив его к  реалиям современной жизни</a:t>
            </a:r>
            <a:r>
              <a:rPr lang="ru-RU" sz="14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учитывая, что ребенок </a:t>
            </a:r>
            <a:r>
              <a:rPr lang="ru-RU" sz="14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раннего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детства слышит от взрослых такие  понятия как деньги, расходы, товары, цены,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участвует при совершении покупок в магазине со взрослыми, то справедливо, что тема финансового воспитания становится актуальной уже в дошкольном возрасте.</a:t>
            </a:r>
            <a:endParaRPr lang="ru-RU" sz="14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3" y="2734582"/>
            <a:ext cx="2290026" cy="13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72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55849" y="460519"/>
            <a:ext cx="5825007" cy="47806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Мультфильмы по ФГ «Приключения Рублика и Копеечки в мире финансов».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0" y="180173"/>
            <a:ext cx="1515213" cy="385224"/>
          </a:xfrm>
          <a:prstGeom prst="rect">
            <a:avLst/>
          </a:prstGeom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4820807" y="2742059"/>
            <a:ext cx="4121467" cy="478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0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Посмотреть мультфильмы можно здесь*</a:t>
            </a:r>
          </a:p>
          <a:p>
            <a:pPr algn="ctr" hangingPunct="1"/>
            <a:endParaRPr lang="ru-RU" sz="20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1"/>
            <a:endParaRPr lang="ru-RU" sz="20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7127310" y="4597265"/>
            <a:ext cx="1678487" cy="209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беречь финансы»</a:t>
            </a:r>
            <a:endParaRPr lang="ru-RU" sz="105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9735" y="1331419"/>
            <a:ext cx="4460198" cy="2821279"/>
          </a:xfrm>
          <a:prstGeom prst="rect">
            <a:avLst/>
          </a:prstGeom>
        </p:spPr>
        <p:txBody>
          <a:bodyPr/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buNone/>
            </a:pP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Представленный проект примечателен тем, что в процесс создания мультфильмов привлекались воспитанники дошкольной организации. </a:t>
            </a:r>
          </a:p>
          <a:p>
            <a:pPr marL="0" indent="0" algn="just" hangingPunct="1">
              <a:buNone/>
            </a:pPr>
            <a:r>
              <a:rPr lang="ru-RU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увлекательной форме ребята  коррекционной группы детского сада изучили темы финансовой грамотности посвященные семейному бюджету и ответственному отношению к финансам.</a:t>
            </a:r>
          </a:p>
          <a:p>
            <a:pPr marL="0" indent="0" algn="just" hangingPunct="1">
              <a:buNone/>
            </a:pP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Озвучивание воспитанниками </a:t>
            </a:r>
            <a:r>
              <a:rPr lang="ru-RU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логопедической группы </a:t>
            </a: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героев мультфильма </a:t>
            </a:r>
            <a:r>
              <a:rPr lang="ru-RU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«Рублика» и «Копеечки» благоприятно содействовало </a:t>
            </a: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улучшению </a:t>
            </a:r>
            <a:r>
              <a:rPr lang="ru-RU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них речевых навыков. </a:t>
            </a:r>
          </a:p>
          <a:p>
            <a:pPr marL="0" indent="0" algn="just" hangingPunct="1">
              <a:buNone/>
            </a:pP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Уделялось </a:t>
            </a: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художественно-эстетическому воспитанию дошкольников и развитию навыков </a:t>
            </a:r>
            <a:r>
              <a:rPr lang="ru-RU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мелкой </a:t>
            </a: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моторики </a:t>
            </a:r>
            <a:r>
              <a:rPr lang="ru-RU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продумывании и создании ими персонажей </a:t>
            </a:r>
            <a:r>
              <a:rPr lang="ru-RU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декораций. </a:t>
            </a:r>
          </a:p>
          <a:p>
            <a:pPr marL="0" indent="0" algn="just" hangingPunct="1">
              <a:buNone/>
            </a:pPr>
            <a:endParaRPr lang="ru-RU" sz="14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1">
              <a:buNone/>
            </a:pPr>
            <a:endParaRPr lang="ru-RU" sz="1400" dirty="0" smtClean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02" y="1178330"/>
            <a:ext cx="3274992" cy="1473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02" y="3383103"/>
            <a:ext cx="1279650" cy="1091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90" y="3383103"/>
            <a:ext cx="1153242" cy="1034198"/>
          </a:xfrm>
          <a:prstGeom prst="rect">
            <a:avLst/>
          </a:prstGeom>
        </p:spPr>
      </p:pic>
      <p:sp>
        <p:nvSpPr>
          <p:cNvPr id="19" name="Заголовок 6"/>
          <p:cNvSpPr txBox="1">
            <a:spLocks/>
          </p:cNvSpPr>
          <p:nvPr/>
        </p:nvSpPr>
        <p:spPr>
          <a:xfrm>
            <a:off x="5203054" y="4597265"/>
            <a:ext cx="1678487" cy="209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вести бюджет»</a:t>
            </a:r>
            <a:endParaRPr lang="ru-RU" sz="105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5707557" y="2410573"/>
            <a:ext cx="18353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Осуществлено Масштабирование  Проекта среди образовательных организаций 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Сахалинской области (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 СО) </a:t>
            </a:r>
            <a:endParaRPr lang="ru-RU" sz="14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7644" y="927360"/>
            <a:ext cx="3302586" cy="342468"/>
          </a:xfrm>
        </p:spPr>
        <p:txBody>
          <a:bodyPr/>
          <a:lstStyle/>
          <a:p>
            <a:r>
              <a:rPr lang="ru-RU" sz="20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Достигнутые </a:t>
            </a:r>
            <a:r>
              <a:rPr lang="ru-RU" sz="20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br>
              <a:rPr lang="ru-RU" sz="20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действует с 4 квартала 2023 г.</a:t>
            </a:r>
            <a:endParaRPr lang="ru-RU" sz="1400" b="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8436" y="3714386"/>
            <a:ext cx="2001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 </a:t>
            </a:r>
          </a:p>
          <a:p>
            <a:r>
              <a:rPr lang="ru-RU" sz="1400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«Как </a:t>
            </a:r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беречь финансы»</a:t>
            </a:r>
            <a:endParaRPr lang="ru-RU" sz="14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719" y="3982184"/>
            <a:ext cx="1590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серия </a:t>
            </a:r>
          </a:p>
          <a:p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«Как вести бюджет»</a:t>
            </a:r>
            <a:endParaRPr lang="ru-RU" sz="14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0" y="180173"/>
            <a:ext cx="1515213" cy="385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09379" y="3349292"/>
            <a:ext cx="2053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 мультфильмов среди воспитанников ДОУ и их родителей </a:t>
            </a:r>
            <a:endParaRPr lang="ru-RU" sz="13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уга 13"/>
          <p:cNvSpPr/>
          <p:nvPr/>
        </p:nvSpPr>
        <p:spPr>
          <a:xfrm rot="9888662">
            <a:off x="-979265" y="1265368"/>
            <a:ext cx="8106314" cy="2000953"/>
          </a:xfrm>
          <a:prstGeom prst="arc">
            <a:avLst>
              <a:gd name="adj1" fmla="val 11113916"/>
              <a:gd name="adj2" fmla="val 20519687"/>
            </a:avLst>
          </a:prstGeom>
          <a:noFill/>
          <a:ln w="95250" cap="flat">
            <a:solidFill>
              <a:srgbClr val="00BBEE"/>
            </a:solidFill>
            <a:prstDash val="solid"/>
            <a:miter lim="400000"/>
            <a:headEnd type="stealth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80075" y="3536425"/>
            <a:ext cx="286022" cy="286022"/>
          </a:xfrm>
          <a:prstGeom prst="ellipse">
            <a:avLst/>
          </a:prstGeom>
          <a:solidFill>
            <a:srgbClr val="00BBE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06068" y="3294894"/>
            <a:ext cx="286022" cy="286022"/>
          </a:xfrm>
          <a:prstGeom prst="ellipse">
            <a:avLst/>
          </a:prstGeom>
          <a:solidFill>
            <a:srgbClr val="00BBE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863241" y="2912823"/>
            <a:ext cx="286022" cy="286022"/>
          </a:xfrm>
          <a:prstGeom prst="ellipse">
            <a:avLst/>
          </a:prstGeom>
          <a:solidFill>
            <a:srgbClr val="00BBE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376973" y="2332484"/>
            <a:ext cx="286022" cy="286022"/>
          </a:xfrm>
          <a:prstGeom prst="ellipse">
            <a:avLst/>
          </a:prstGeom>
          <a:solidFill>
            <a:srgbClr val="00BBE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1250" y="1093107"/>
            <a:ext cx="1645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3 серии запланирован в 2024 году</a:t>
            </a:r>
            <a:endParaRPr lang="ru-RU" sz="14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95138" y="201551"/>
            <a:ext cx="5395426" cy="342468"/>
          </a:xfrm>
        </p:spPr>
        <p:txBody>
          <a:bodyPr/>
          <a:lstStyle/>
          <a:p>
            <a:r>
              <a:rPr lang="ru-RU" sz="20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воспитанников логопедической группы детского сада в процесс создания мультфильмов по </a:t>
            </a:r>
            <a:r>
              <a:rPr lang="ru-RU" sz="200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грамотности</a:t>
            </a:r>
            <a:endParaRPr lang="ru-RU" sz="2000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0" y="180173"/>
            <a:ext cx="1515213" cy="385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41" y="1470399"/>
            <a:ext cx="2572948" cy="3430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56" y="1470399"/>
            <a:ext cx="2572948" cy="34305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9" y="1470399"/>
            <a:ext cx="2572947" cy="34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80" y="2758094"/>
            <a:ext cx="6172690" cy="538898"/>
          </a:xfrm>
        </p:spPr>
        <p:txBody>
          <a:bodyPr/>
          <a:lstStyle/>
          <a:p>
            <a:r>
              <a:rPr lang="ru-RU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и инструменты для масштабирования:</a:t>
            </a:r>
            <a:endParaRPr lang="ru-RU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3848754"/>
            <a:ext cx="5410549" cy="735070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Масштабирование Проекта среди учебных заведений через каналы Института развития образования (ИРО)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 txBox="1">
            <a:spLocks/>
          </p:cNvSpPr>
          <p:nvPr/>
        </p:nvSpPr>
        <p:spPr>
          <a:xfrm>
            <a:off x="165480" y="116779"/>
            <a:ext cx="5754691" cy="1415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3200" b="1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Мультфильмы по </a:t>
            </a:r>
            <a:r>
              <a:rPr lang="ru-RU" sz="3200" b="1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грамотности: </a:t>
            </a:r>
            <a:r>
              <a:rPr lang="ru-RU" sz="3200" b="1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«Приключения </a:t>
            </a:r>
            <a:r>
              <a:rPr lang="ru-RU" sz="3200" b="1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Рублика </a:t>
            </a:r>
            <a:r>
              <a:rPr lang="ru-RU" sz="3200" b="1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Копеечки </a:t>
            </a:r>
            <a:r>
              <a:rPr lang="ru-RU" sz="3200" b="1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финансов</a:t>
            </a:r>
            <a:r>
              <a:rPr lang="ru-RU" sz="3200" b="1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b="1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62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758</Words>
  <Application>Microsoft Office PowerPoint</Application>
  <PresentationFormat>Экран (16:9)</PresentationFormat>
  <Paragraphs>38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Helvetica Neue</vt:lpstr>
      <vt:lpstr>Helvetica Neue Light</vt:lpstr>
      <vt:lpstr>Helvetica Neue Medium</vt:lpstr>
      <vt:lpstr>Proxima Nova Rg</vt:lpstr>
      <vt:lpstr>White</vt:lpstr>
      <vt:lpstr>   ПРОЕКТ: Создание мультфильмов по финансовой грамотности «Приключения Рублика и Копеечки в мире финансов» с участием детей дошкольного и младшего школьного возрастов Реализуется в сотрудничестве Отделения по Сахалинской области Дальневосточного главного управления Центрального банка Российской Федерации и МБДОУ «Детский сад «Росинка» с. Сокол, Долинского района Сахалинской области</vt:lpstr>
      <vt:lpstr>Цель проекта</vt:lpstr>
      <vt:lpstr>Мультфильмы по ФГ «Приключения Рублика и Копеечки в мире финансов».</vt:lpstr>
      <vt:lpstr>Достигнутые результаты проект действует с 4 квартала 2023 г.</vt:lpstr>
      <vt:lpstr>Вовлечение воспитанников логопедической группы детского сада в процесс создания мультфильмов по финансовой грамотности</vt:lpstr>
      <vt:lpstr>Возможности и инструменты для масштабирования: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Мурко Татьяна Александровна</dc:creator>
  <cp:lastModifiedBy>Русинова Анастасия Сергеевна</cp:lastModifiedBy>
  <cp:revision>129</cp:revision>
  <cp:lastPrinted>2024-04-17T00:29:24Z</cp:lastPrinted>
  <dcterms:modified xsi:type="dcterms:W3CDTF">2024-04-17T00:32:49Z</dcterms:modified>
</cp:coreProperties>
</file>