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3" r:id="rId3"/>
    <p:sldId id="264" r:id="rId4"/>
    <p:sldId id="258" r:id="rId5"/>
    <p:sldId id="262" r:id="rId6"/>
    <p:sldId id="259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5" d="100"/>
          <a:sy n="155" d="100"/>
        </p:scale>
        <p:origin x="-354" y="-9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A27A1-47C1-49E9-80B4-D0C7A73363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948978-6F4F-41D6-8FE9-D5C490908AC5}">
      <dgm:prSet custT="1"/>
      <dgm:spPr/>
      <dgm:t>
        <a:bodyPr/>
        <a:lstStyle/>
        <a:p>
          <a:pPr algn="ctr"/>
          <a:r>
            <a:rPr lang="ru-RU" sz="1800" b="0" i="0" baseline="0" dirty="0" smtClean="0">
              <a:latin typeface="+mn-lt"/>
              <a:cs typeface="Times New Roman" pitchFamily="18" charset="0"/>
            </a:rPr>
            <a:t>Студенты </a:t>
          </a:r>
          <a:r>
            <a:rPr lang="ru-RU" sz="1800" dirty="0" smtClean="0"/>
            <a:t>среднего профессионального образования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07B4AC26-BE3D-4F3D-9559-E0F45442423E}" type="parTrans" cxnId="{DE13CB80-B346-4481-AF8A-6F3FD9D6BE40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B10908C8-BA7C-4F29-B50B-F03E158EC689}" type="sibTrans" cxnId="{DE13CB80-B346-4481-AF8A-6F3FD9D6BE40}">
      <dgm:prSet/>
      <dgm:spPr/>
      <dgm:t>
        <a:bodyPr/>
        <a:lstStyle/>
        <a:p>
          <a:endParaRPr lang="ru-RU" sz="2000">
            <a:latin typeface="+mn-lt"/>
          </a:endParaRPr>
        </a:p>
      </dgm:t>
    </dgm:pt>
    <dgm:pt modelId="{A54012B7-18EA-4070-A86B-E141CBAFD328}" type="pres">
      <dgm:prSet presAssocID="{58DA27A1-47C1-49E9-80B4-D0C7A73363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91F09D-114D-4EB5-ABDF-3C047E68AD41}" type="pres">
      <dgm:prSet presAssocID="{90948978-6F4F-41D6-8FE9-D5C490908A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13CB80-B346-4481-AF8A-6F3FD9D6BE40}" srcId="{58DA27A1-47C1-49E9-80B4-D0C7A7336321}" destId="{90948978-6F4F-41D6-8FE9-D5C490908AC5}" srcOrd="0" destOrd="0" parTransId="{07B4AC26-BE3D-4F3D-9559-E0F45442423E}" sibTransId="{B10908C8-BA7C-4F29-B50B-F03E158EC689}"/>
    <dgm:cxn modelId="{3DC811B8-313F-4764-A1A3-80ACAE623C01}" type="presOf" srcId="{90948978-6F4F-41D6-8FE9-D5C490908AC5}" destId="{5191F09D-114D-4EB5-ABDF-3C047E68AD41}" srcOrd="0" destOrd="0" presId="urn:microsoft.com/office/officeart/2005/8/layout/vList2"/>
    <dgm:cxn modelId="{9641E5E5-0A64-4888-ADCB-3846CE7EFC23}" type="presOf" srcId="{58DA27A1-47C1-49E9-80B4-D0C7A7336321}" destId="{A54012B7-18EA-4070-A86B-E141CBAFD328}" srcOrd="0" destOrd="0" presId="urn:microsoft.com/office/officeart/2005/8/layout/vList2"/>
    <dgm:cxn modelId="{F2AF8496-4F0A-4F1A-9477-65A96FB0E209}" type="presParOf" srcId="{A54012B7-18EA-4070-A86B-E141CBAFD328}" destId="{5191F09D-114D-4EB5-ABDF-3C047E68AD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91F09D-114D-4EB5-ABDF-3C047E68AD41}">
      <dsp:nvSpPr>
        <dsp:cNvPr id="0" name=""/>
        <dsp:cNvSpPr/>
      </dsp:nvSpPr>
      <dsp:spPr>
        <a:xfrm>
          <a:off x="0" y="577360"/>
          <a:ext cx="382324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dirty="0" smtClean="0">
              <a:latin typeface="+mn-lt"/>
              <a:cs typeface="Times New Roman" pitchFamily="18" charset="0"/>
            </a:rPr>
            <a:t>Студенты </a:t>
          </a:r>
          <a:r>
            <a:rPr lang="ru-RU" sz="1800" kern="1200" dirty="0" smtClean="0"/>
            <a:t>среднего профессионального образования</a:t>
          </a:r>
          <a:endParaRPr lang="ru-RU" sz="1800" kern="1200" dirty="0">
            <a:latin typeface="+mn-lt"/>
            <a:cs typeface="Times New Roman" pitchFamily="18" charset="0"/>
          </a:endParaRPr>
        </a:p>
      </dsp:txBody>
      <dsp:txXfrm>
        <a:off x="0" y="577360"/>
        <a:ext cx="3823249" cy="121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03589" y="3853981"/>
            <a:ext cx="8551975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</a:t>
            </a:r>
            <a:r>
              <a:rPr lang="ru-RU" sz="1200" b="0" dirty="0" smtClean="0"/>
              <a:t>финансовое просвещение детей и молодежи</a:t>
            </a:r>
            <a:endParaRPr lang="ru-RU" sz="1200" b="0" dirty="0"/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</a:t>
            </a:r>
            <a:r>
              <a:rPr lang="ru-RU" sz="1200" b="0" dirty="0" smtClean="0"/>
              <a:t>Республика Карелия</a:t>
            </a:r>
            <a:endParaRPr lang="ru-RU" sz="1200" b="0" dirty="0"/>
          </a:p>
          <a:p>
            <a:r>
              <a:rPr lang="ru-RU" sz="1200" dirty="0"/>
              <a:t>Автор практики: </a:t>
            </a:r>
            <a:r>
              <a:rPr lang="ru-RU" sz="1200" b="0" dirty="0" smtClean="0"/>
              <a:t>Министерство финансов Республики Карелия совместно </a:t>
            </a:r>
            <a:r>
              <a:rPr lang="ru-RU" sz="1200" b="0" dirty="0" smtClean="0"/>
              <a:t>с </a:t>
            </a:r>
            <a:r>
              <a:rPr lang="ru-RU" sz="1200" b="0" dirty="0" smtClean="0"/>
              <a:t>Отделением Банка России по Республике Карелия, Управлением труда и занятости, Управлением федеральной налоговой </a:t>
            </a:r>
            <a:r>
              <a:rPr lang="ru-RU" sz="1200" b="0" dirty="0" smtClean="0"/>
              <a:t>службой, </a:t>
            </a:r>
            <a:r>
              <a:rPr lang="ru-RU" sz="1200" b="0" dirty="0" smtClean="0"/>
              <a:t>Отделением Социального фонда по Республике Карелия, Петрозаводским государственным университетом, Карельским филиалом </a:t>
            </a:r>
            <a:r>
              <a:rPr lang="ru-RU" sz="1200" b="0" dirty="0" err="1" smtClean="0"/>
              <a:t>РАНХиГС</a:t>
            </a:r>
            <a:r>
              <a:rPr lang="ru-RU" sz="1200" b="0" dirty="0" smtClean="0"/>
              <a:t> и банком </a:t>
            </a:r>
            <a:r>
              <a:rPr lang="ru-RU" sz="1200" b="0" dirty="0" smtClean="0"/>
              <a:t>ПАО ВТБ</a:t>
            </a:r>
            <a:endParaRPr lang="ru-RU" sz="1200" b="0" dirty="0" smtClean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579" y="1060944"/>
            <a:ext cx="6356195" cy="1185166"/>
          </a:xfrm>
        </p:spPr>
        <p:txBody>
          <a:bodyPr>
            <a:normAutofit/>
          </a:bodyPr>
          <a:lstStyle/>
          <a:p>
            <a:pPr algn="ctr"/>
            <a:r>
              <a:rPr lang="ru-RU" sz="3200" b="0" i="1" dirty="0" smtClean="0"/>
              <a:t>Финансовый </a:t>
            </a:r>
            <a:r>
              <a:rPr lang="ru-RU" sz="3200" b="0" i="1" dirty="0" err="1" smtClean="0"/>
              <a:t>квест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accent4"/>
                </a:solidFill>
              </a:rPr>
              <a:t>«Тайна ПРОФИТА»</a:t>
            </a:r>
            <a:endParaRPr lang="ru-RU" sz="3200" dirty="0">
              <a:solidFill>
                <a:schemeClr val="accent4"/>
              </a:solidFill>
            </a:endParaRPr>
          </a:p>
        </p:txBody>
      </p:sp>
      <p:pic>
        <p:nvPicPr>
          <p:cNvPr id="1028" name="Picture 4" descr="D:\Users\ShaloynikovaIS\Downloads\сденьгам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6454" y="660327"/>
            <a:ext cx="1355038" cy="172153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hoto_5470162720503486962_y.jpg"/>
          <p:cNvPicPr>
            <a:picLocks noChangeAspect="1"/>
          </p:cNvPicPr>
          <p:nvPr/>
        </p:nvPicPr>
        <p:blipFill>
          <a:blip r:embed="rId2" cstate="print"/>
          <a:srcRect l="-12334" t="-7177"/>
          <a:stretch>
            <a:fillRect/>
          </a:stretch>
        </p:blipFill>
        <p:spPr>
          <a:xfrm>
            <a:off x="4283566" y="555676"/>
            <a:ext cx="1941892" cy="247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049" y="805008"/>
            <a:ext cx="4325214" cy="379913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+mn-lt"/>
              </a:rPr>
              <a:t>Финансовый </a:t>
            </a:r>
            <a:r>
              <a:rPr lang="ru-RU" b="1" dirty="0" err="1" smtClean="0">
                <a:solidFill>
                  <a:schemeClr val="accent1"/>
                </a:solidFill>
                <a:latin typeface="+mn-lt"/>
              </a:rPr>
              <a:t>квест</a:t>
            </a:r>
            <a:r>
              <a:rPr lang="ru-RU" b="1" dirty="0" smtClean="0">
                <a:solidFill>
                  <a:schemeClr val="accent1"/>
                </a:solidFill>
                <a:latin typeface="+mn-lt"/>
              </a:rPr>
              <a:t> «Тайна ПРОФИТА» - 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командная игра для студентов среднего профессионального образования,  предполагающая прохождение станций с заданиями в сфере финансового просвещения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.</a:t>
            </a:r>
            <a:endParaRPr lang="ru-RU" dirty="0" smtClean="0">
              <a:solidFill>
                <a:schemeClr val="accent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accent2"/>
                </a:solidFill>
                <a:latin typeface="+mn-lt"/>
              </a:rPr>
              <a:t>На каждой из 12 станций </a:t>
            </a:r>
            <a:r>
              <a:rPr lang="ru-RU" dirty="0" smtClean="0">
                <a:solidFill>
                  <a:schemeClr val="accent2"/>
                </a:solidFill>
                <a:latin typeface="+mn-lt"/>
              </a:rPr>
              <a:t>студентов ждали задания по финансовой грамотности</a:t>
            </a:r>
            <a:r>
              <a:rPr lang="ru-RU" dirty="0" smtClean="0">
                <a:solidFill>
                  <a:schemeClr val="accent2"/>
                </a:solidFill>
                <a:latin typeface="+mn-lt"/>
              </a:rPr>
              <a:t>.</a:t>
            </a:r>
            <a:endParaRPr lang="ru-RU" dirty="0" smtClean="0">
              <a:solidFill>
                <a:schemeClr val="accent2"/>
              </a:solidFill>
              <a:latin typeface="+mn-lt"/>
            </a:endParaRPr>
          </a:p>
          <a:p>
            <a:r>
              <a:rPr lang="ru-RU" dirty="0" smtClean="0">
                <a:solidFill>
                  <a:schemeClr val="accent3"/>
                </a:solidFill>
                <a:latin typeface="+mn-lt"/>
              </a:rPr>
              <a:t>Станции были посвящены темам финансового мошенничества, налоговой и пенсионной грамотности, вопросам трудоустройства, банковским продуктам и услугам. На станциях участники вспоминали валюты стран мира, историю денег</a:t>
            </a:r>
            <a:r>
              <a:rPr lang="ru-RU" dirty="0" smtClean="0">
                <a:solidFill>
                  <a:schemeClr val="accent3"/>
                </a:solidFill>
                <a:latin typeface="+mn-lt"/>
              </a:rPr>
              <a:t>.</a:t>
            </a:r>
            <a:endParaRPr lang="ru-RU" dirty="0" smtClean="0">
              <a:solidFill>
                <a:schemeClr val="accent3"/>
              </a:solidFill>
              <a:latin typeface="+mn-lt"/>
            </a:endParaRPr>
          </a:p>
          <a:p>
            <a:r>
              <a:rPr lang="ru-RU" dirty="0" smtClean="0">
                <a:solidFill>
                  <a:schemeClr val="accent4"/>
                </a:solidFill>
                <a:latin typeface="+mn-lt"/>
              </a:rPr>
              <a:t>Помимо сложных интеллектуальных заданий, у ребят была возможность проверить свои силы в </a:t>
            </a:r>
            <a:r>
              <a:rPr lang="ru-RU" dirty="0" err="1" smtClean="0">
                <a:solidFill>
                  <a:schemeClr val="accent4"/>
                </a:solidFill>
                <a:latin typeface="+mn-lt"/>
              </a:rPr>
              <a:t>интерактивах</a:t>
            </a:r>
            <a:r>
              <a:rPr lang="ru-RU" dirty="0" smtClean="0">
                <a:solidFill>
                  <a:schemeClr val="accent4"/>
                </a:solidFill>
                <a:latin typeface="+mn-lt"/>
              </a:rPr>
              <a:t>: например, таких, как «черный ящик», где было необходимо определить настоящую монету на ощупь, или «громкий вопрос» - прочитать финансовые термины по губам и жестам.</a:t>
            </a:r>
            <a:endParaRPr lang="ru-RU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38" y="409841"/>
            <a:ext cx="3823249" cy="24281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Описание проекта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7" descr="photo_5469694753751815873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1789" y="2934210"/>
            <a:ext cx="1595884" cy="2127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5470162720503486954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9831" y="960809"/>
            <a:ext cx="2631201" cy="1973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hoto_5470162720503486955_y.jpg"/>
          <p:cNvPicPr>
            <a:picLocks noChangeAspect="1"/>
          </p:cNvPicPr>
          <p:nvPr/>
        </p:nvPicPr>
        <p:blipFill>
          <a:blip r:embed="rId5" cstate="print"/>
          <a:srcRect t="20601"/>
          <a:stretch>
            <a:fillRect/>
          </a:stretch>
        </p:blipFill>
        <p:spPr>
          <a:xfrm>
            <a:off x="4601136" y="2934210"/>
            <a:ext cx="2804296" cy="1669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736" y="1862494"/>
            <a:ext cx="3197329" cy="26514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Партнеры </a:t>
            </a:r>
            <a:r>
              <a:rPr lang="ru-RU" sz="2400" dirty="0" err="1" smtClean="0">
                <a:solidFill>
                  <a:schemeClr val="accent2"/>
                </a:solidFill>
              </a:rPr>
              <a:t>квеста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22531" name="Picture 3" descr="D:\Users\ShaloynikovaIS\Downloads\фингра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044" y="971195"/>
            <a:ext cx="2129509" cy="280284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03785" y="2445882"/>
            <a:ext cx="2280200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 smtClean="0">
                <a:solidFill>
                  <a:schemeClr val="accent4"/>
                </a:solidFill>
                <a:latin typeface="Arial Black" pitchFamily="34" charset="0"/>
              </a:rPr>
              <a:t>Управление</a:t>
            </a:r>
          </a:p>
          <a:p>
            <a:r>
              <a:rPr lang="ru-RU" sz="1100" dirty="0" smtClean="0">
                <a:solidFill>
                  <a:schemeClr val="accent4"/>
                </a:solidFill>
                <a:latin typeface="Arial Black" pitchFamily="34" charset="0"/>
              </a:rPr>
              <a:t>Федеральной налоговой службы</a:t>
            </a:r>
          </a:p>
          <a:p>
            <a:r>
              <a:rPr lang="ru-RU" sz="1100" dirty="0" smtClean="0">
                <a:solidFill>
                  <a:schemeClr val="accent4"/>
                </a:solidFill>
                <a:latin typeface="Arial Black" pitchFamily="34" charset="0"/>
              </a:rPr>
              <a:t>по Республике Карелия</a:t>
            </a:r>
            <a:endParaRPr lang="ru-RU" sz="1100" dirty="0">
              <a:solidFill>
                <a:schemeClr val="accent4"/>
              </a:solidFill>
              <a:latin typeface="Arial Black" pitchFamily="34" charset="0"/>
            </a:endParaRPr>
          </a:p>
        </p:txBody>
      </p:sp>
      <p:pic>
        <p:nvPicPr>
          <p:cNvPr id="11" name="Рисунок 10" descr="налоговая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95" r="15072"/>
          <a:stretch>
            <a:fillRect/>
          </a:stretch>
        </p:blipFill>
        <p:spPr>
          <a:xfrm>
            <a:off x="331301" y="2374851"/>
            <a:ext cx="856478" cy="81738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637103" y="2374851"/>
            <a:ext cx="1804122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 smtClean="0">
                <a:solidFill>
                  <a:schemeClr val="accent4"/>
                </a:solidFill>
                <a:latin typeface="Arial Black" pitchFamily="34" charset="0"/>
                <a:cs typeface="Arial" pitchFamily="34" charset="0"/>
              </a:rPr>
              <a:t>Отделение – </a:t>
            </a:r>
          </a:p>
          <a:p>
            <a:r>
              <a:rPr lang="ru-RU" sz="1100" dirty="0" smtClean="0">
                <a:solidFill>
                  <a:schemeClr val="accent4"/>
                </a:solidFill>
                <a:latin typeface="Arial Black" pitchFamily="34" charset="0"/>
                <a:cs typeface="Arial" pitchFamily="34" charset="0"/>
              </a:rPr>
              <a:t>Национальный банк</a:t>
            </a:r>
          </a:p>
          <a:p>
            <a:r>
              <a:rPr lang="ru-RU" sz="1100" dirty="0" smtClean="0">
                <a:solidFill>
                  <a:schemeClr val="accent4"/>
                </a:solidFill>
                <a:latin typeface="Arial Black" pitchFamily="34" charset="0"/>
                <a:cs typeface="Arial" pitchFamily="34" charset="0"/>
              </a:rPr>
              <a:t>по Республике Карелия</a:t>
            </a:r>
            <a:endParaRPr lang="ru-RU" sz="1100" dirty="0">
              <a:solidFill>
                <a:schemeClr val="accent4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3" name="Picture 2" descr="D:\Users\rementeva.d\Desktop\petrsu_logo_blu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8830" y="3363008"/>
            <a:ext cx="810090" cy="8100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4" descr="D:\Users\rementeva.d\Downloads\Logo_BASE_VERT_ranhig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301" y="3227081"/>
            <a:ext cx="906413" cy="105845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394587" y="3401263"/>
            <a:ext cx="2046638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 smtClean="0">
                <a:solidFill>
                  <a:schemeClr val="accent4"/>
                </a:solidFill>
                <a:latin typeface="Arial Black" pitchFamily="34" charset="0"/>
              </a:rPr>
              <a:t>Петрозаводский</a:t>
            </a:r>
          </a:p>
          <a:p>
            <a:r>
              <a:rPr lang="ru-RU" sz="1100" dirty="0" smtClean="0">
                <a:solidFill>
                  <a:schemeClr val="accent4"/>
                </a:solidFill>
                <a:latin typeface="Arial Black" pitchFamily="34" charset="0"/>
              </a:rPr>
              <a:t>государственный университет</a:t>
            </a:r>
            <a:endParaRPr lang="ru-RU" sz="1100" dirty="0">
              <a:solidFill>
                <a:schemeClr val="accent4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5179" y="3570540"/>
            <a:ext cx="1998222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 smtClean="0">
                <a:solidFill>
                  <a:schemeClr val="accent4"/>
                </a:solidFill>
                <a:latin typeface="Arial Black" pitchFamily="34" charset="0"/>
              </a:rPr>
              <a:t>Карельский филиал </a:t>
            </a:r>
            <a:r>
              <a:rPr lang="ru-RU" sz="1100" dirty="0" err="1" smtClean="0">
                <a:solidFill>
                  <a:schemeClr val="accent4"/>
                </a:solidFill>
                <a:latin typeface="Arial Black" pitchFamily="34" charset="0"/>
              </a:rPr>
              <a:t>РАНХиГС</a:t>
            </a:r>
            <a:endParaRPr lang="ru-RU" sz="1100" dirty="0">
              <a:solidFill>
                <a:schemeClr val="accent4"/>
              </a:solidFill>
              <a:latin typeface="Arial Black" pitchFamily="34" charset="0"/>
            </a:endParaRPr>
          </a:p>
        </p:txBody>
      </p:sp>
      <p:pic>
        <p:nvPicPr>
          <p:cNvPr id="17" name="Picture 5" descr="D:\Users\rementeva.d\Desktop\881_n2162822_big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51" r="17178"/>
          <a:stretch>
            <a:fillRect/>
          </a:stretch>
        </p:blipFill>
        <p:spPr bwMode="auto">
          <a:xfrm>
            <a:off x="493199" y="4285538"/>
            <a:ext cx="749516" cy="6304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242715" y="4285538"/>
            <a:ext cx="2141270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 smtClean="0">
                <a:solidFill>
                  <a:schemeClr val="accent4"/>
                </a:solidFill>
                <a:latin typeface="Arial Black" pitchFamily="34" charset="0"/>
              </a:rPr>
              <a:t>Отделение Социального фонда России по Республике Карелия</a:t>
            </a:r>
            <a:endParaRPr lang="ru-RU" sz="1100" dirty="0">
              <a:solidFill>
                <a:schemeClr val="accent4"/>
              </a:solidFill>
              <a:latin typeface="Arial Black" pitchFamily="34" charset="0"/>
            </a:endParaRPr>
          </a:p>
        </p:txBody>
      </p:sp>
      <p:pic>
        <p:nvPicPr>
          <p:cNvPr id="19" name="Picture 8" descr="D:\Users\rementeva.d\Desktop\l3.png"/>
          <p:cNvPicPr>
            <a:picLocks noChangeAspect="1" noChangeArrowheads="1"/>
          </p:cNvPicPr>
          <p:nvPr/>
        </p:nvPicPr>
        <p:blipFill>
          <a:blip r:embed="rId7" cstate="print"/>
          <a:srcRect r="70391"/>
          <a:stretch>
            <a:fillRect/>
          </a:stretch>
        </p:blipFill>
        <p:spPr bwMode="auto">
          <a:xfrm>
            <a:off x="3732078" y="2372620"/>
            <a:ext cx="836842" cy="8196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Рисунок 19" descr="минфин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3785" y="659290"/>
            <a:ext cx="889756" cy="8897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993541" y="822346"/>
            <a:ext cx="332136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400" dirty="0" smtClean="0">
                <a:solidFill>
                  <a:schemeClr val="accent4"/>
                </a:solidFill>
                <a:latin typeface="Arial Black" pitchFamily="34" charset="0"/>
              </a:rPr>
              <a:t>МИНИСТЕРСТВО ФИНАНСОВ РЕСПУБЛИКИ КАРЕЛИЯ</a:t>
            </a:r>
            <a:endParaRPr lang="ru-RU" sz="1400" dirty="0">
              <a:solidFill>
                <a:schemeClr val="accent4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2073" y="4173098"/>
            <a:ext cx="1809201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 smtClean="0">
                <a:solidFill>
                  <a:schemeClr val="accent4"/>
                </a:solidFill>
                <a:latin typeface="Arial Black" pitchFamily="34" charset="0"/>
              </a:rPr>
              <a:t>Управление труда и занятости Республики Карелия</a:t>
            </a:r>
          </a:p>
        </p:txBody>
      </p:sp>
      <p:pic>
        <p:nvPicPr>
          <p:cNvPr id="23" name="Рисунок 22" descr="3CpFTfxKICU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68921" y="4102856"/>
            <a:ext cx="813152" cy="813152"/>
          </a:xfrm>
          <a:prstGeom prst="ellipse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657254" y="190244"/>
            <a:ext cx="3197329" cy="2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marL="0" marR="0" lvl="0" indent="0" algn="ctr" defTabSz="2786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Организатор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rPr>
              <a:t>квеста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roxima Nova Rg" panose="02000506030000020004" pitchFamily="2" charset="0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92" y="1773568"/>
            <a:ext cx="3823249" cy="24281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Целевая аудитория: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14292" y="1540365"/>
          <a:ext cx="3823249" cy="2371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D:\Users\ShaloynikovaIS\Downloads\pngwing.co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7541" y="1654305"/>
            <a:ext cx="4874608" cy="35697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698" y="147286"/>
            <a:ext cx="4568854" cy="89023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ВОЗМОЖНОСТИ И ИНСТРУМЕНТЫ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ДЛЯ ТИРАЖИРОВАНИЯ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00" y="3246427"/>
            <a:ext cx="8105553" cy="1313299"/>
          </a:xfrm>
        </p:spPr>
        <p:txBody>
          <a:bodyPr/>
          <a:lstStyle/>
          <a:p>
            <a:pPr lvl="0"/>
            <a:r>
              <a:rPr lang="ru-RU" sz="1800" dirty="0" smtClean="0">
                <a:latin typeface="+mn-lt"/>
              </a:rPr>
              <a:t>Проведение финансового </a:t>
            </a:r>
            <a:r>
              <a:rPr lang="ru-RU" sz="1800" dirty="0" err="1" smtClean="0">
                <a:latin typeface="+mn-lt"/>
              </a:rPr>
              <a:t>квеста</a:t>
            </a:r>
            <a:r>
              <a:rPr lang="ru-RU" sz="1800" dirty="0" smtClean="0">
                <a:latin typeface="+mn-lt"/>
              </a:rPr>
              <a:t> планируется </a:t>
            </a:r>
            <a:r>
              <a:rPr lang="ru-RU" sz="1800" b="1" dirty="0" smtClean="0">
                <a:solidFill>
                  <a:schemeClr val="accent3"/>
                </a:solidFill>
                <a:latin typeface="+mn-lt"/>
              </a:rPr>
              <a:t>2 раза в год</a:t>
            </a:r>
            <a:r>
              <a:rPr lang="ru-RU" sz="1800" dirty="0" smtClean="0">
                <a:latin typeface="+mn-lt"/>
              </a:rPr>
              <a:t> в рамках Региональной недели финансовой грамотности, а также предполагается передача опыта муниципальным образованиям Республики Карелия для проведения мероприятия </a:t>
            </a:r>
            <a:r>
              <a:rPr lang="ru-RU" sz="1800" b="1" dirty="0" smtClean="0">
                <a:solidFill>
                  <a:schemeClr val="accent4"/>
                </a:solidFill>
                <a:latin typeface="+mn-lt"/>
              </a:rPr>
              <a:t>на местном уровне</a:t>
            </a:r>
            <a:r>
              <a:rPr lang="ru-RU" sz="1800" dirty="0" smtClean="0">
                <a:latin typeface="+mn-lt"/>
              </a:rPr>
              <a:t>;</a:t>
            </a:r>
          </a:p>
          <a:p>
            <a:r>
              <a:rPr lang="ru-RU" sz="1800" dirty="0" smtClean="0">
                <a:latin typeface="+mn-lt"/>
              </a:rPr>
              <a:t>Практика </a:t>
            </a:r>
            <a:r>
              <a:rPr lang="ru-RU" sz="1800" b="1" dirty="0" smtClean="0">
                <a:solidFill>
                  <a:schemeClr val="accent2"/>
                </a:solidFill>
                <a:latin typeface="+mn-lt"/>
              </a:rPr>
              <a:t>может быть тиражирована для других субъектов.</a:t>
            </a:r>
            <a:endParaRPr lang="ru-RU" sz="1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" name="Рисунок 5" descr="рупо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87" y="398900"/>
            <a:ext cx="3021858" cy="2756264"/>
          </a:xfrm>
          <a:prstGeom prst="rect">
            <a:avLst/>
          </a:prstGeom>
        </p:spPr>
      </p:pic>
      <p:pic>
        <p:nvPicPr>
          <p:cNvPr id="7" name="Рисунок 6" descr="photo_5470162720503486956_y.jpg"/>
          <p:cNvPicPr>
            <a:picLocks noChangeAspect="1"/>
          </p:cNvPicPr>
          <p:nvPr/>
        </p:nvPicPr>
        <p:blipFill>
          <a:blip r:embed="rId3" cstate="print"/>
          <a:srcRect t="20510"/>
          <a:stretch>
            <a:fillRect/>
          </a:stretch>
        </p:blipFill>
        <p:spPr>
          <a:xfrm>
            <a:off x="3080400" y="859168"/>
            <a:ext cx="4087513" cy="2160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99376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24" y="2758094"/>
            <a:ext cx="6382389" cy="868334"/>
          </a:xfrm>
        </p:spPr>
        <p:txBody>
          <a:bodyPr/>
          <a:lstStyle/>
          <a:p>
            <a:r>
              <a:rPr lang="ru-RU" sz="2000" dirty="0" smtClean="0">
                <a:latin typeface="+mj-lt"/>
                <a:cs typeface="Times New Roman" pitchFamily="18" charset="0"/>
              </a:rPr>
              <a:t>Министерство финансов Республики Карелия</a:t>
            </a:r>
            <a:endParaRPr lang="ru-RU" sz="2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24" y="3182878"/>
            <a:ext cx="5410549" cy="86833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185028, </a:t>
            </a:r>
            <a:r>
              <a:rPr lang="ru-RU" dirty="0">
                <a:latin typeface="+mj-lt"/>
                <a:cs typeface="Times New Roman" pitchFamily="18" charset="0"/>
              </a:rPr>
              <a:t>г. </a:t>
            </a:r>
            <a:r>
              <a:rPr lang="ru-RU" dirty="0" smtClean="0">
                <a:latin typeface="+mj-lt"/>
                <a:cs typeface="Times New Roman" pitchFamily="18" charset="0"/>
              </a:rPr>
              <a:t>Петрозаводск, </a:t>
            </a:r>
            <a:r>
              <a:rPr lang="ru-RU" dirty="0">
                <a:latin typeface="+mj-lt"/>
                <a:cs typeface="Times New Roman" pitchFamily="18" charset="0"/>
              </a:rPr>
              <a:t>пр. </a:t>
            </a:r>
            <a:r>
              <a:rPr lang="ru-RU" dirty="0" smtClean="0">
                <a:latin typeface="+mj-lt"/>
                <a:cs typeface="Times New Roman" pitchFamily="18" charset="0"/>
              </a:rPr>
              <a:t>Ленина, 19</a:t>
            </a:r>
            <a:endParaRPr lang="ru-RU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+mj-lt"/>
                <a:cs typeface="Times New Roman" pitchFamily="18" charset="0"/>
              </a:rPr>
              <a:t>Телефон</a:t>
            </a:r>
            <a:r>
              <a:rPr lang="ru-RU" dirty="0" smtClean="0">
                <a:latin typeface="+mj-lt"/>
                <a:cs typeface="Times New Roman" pitchFamily="18" charset="0"/>
              </a:rPr>
              <a:t>: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latin typeface="+mj-lt"/>
                <a:cs typeface="Times New Roman" pitchFamily="18" charset="0"/>
              </a:rPr>
              <a:t>8 (8142) 716-498 </a:t>
            </a:r>
            <a:endParaRPr lang="ru-RU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+mj-lt"/>
                <a:cs typeface="Times New Roman" pitchFamily="18" charset="0"/>
              </a:rPr>
              <a:t>E-mail</a:t>
            </a:r>
            <a:r>
              <a:rPr lang="ru-RU" dirty="0">
                <a:latin typeface="+mj-lt"/>
                <a:cs typeface="Times New Roman" pitchFamily="18" charset="0"/>
              </a:rPr>
              <a:t>: </a:t>
            </a:r>
            <a:r>
              <a:rPr lang="en-US" dirty="0" smtClean="0">
                <a:latin typeface="+mj-lt"/>
                <a:cs typeface="Times New Roman" pitchFamily="18" charset="0"/>
              </a:rPr>
              <a:t>fingramkarelia@yandex.com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108" y="3958309"/>
            <a:ext cx="4572000" cy="4524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Ильюшкина</a:t>
            </a:r>
            <a:r>
              <a:rPr lang="ru-RU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Лада Андреевна</a:t>
            </a:r>
          </a:p>
          <a:p>
            <a:pPr algn="l"/>
            <a:r>
              <a:rPr lang="ru-RU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Шалойникова</a:t>
            </a:r>
            <a:r>
              <a:rPr lang="ru-RU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Илона</a:t>
            </a:r>
            <a:r>
              <a:rPr lang="ru-RU" b="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Сергеевна</a:t>
            </a:r>
          </a:p>
        </p:txBody>
      </p:sp>
      <p:pic>
        <p:nvPicPr>
          <p:cNvPr id="7" name="Рисунок 6" descr="Слай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858" y="272491"/>
            <a:ext cx="3731243" cy="2098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02949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293</Words>
  <Application>Microsoft Office PowerPoint</Application>
  <PresentationFormat>Экран (16:9)</PresentationFormat>
  <Paragraphs>34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White</vt:lpstr>
      <vt:lpstr>Финансовый квест «Тайна ПРОФИТА»</vt:lpstr>
      <vt:lpstr>Описание проекта</vt:lpstr>
      <vt:lpstr>Партнеры квеста</vt:lpstr>
      <vt:lpstr>Целевая аудитория:</vt:lpstr>
      <vt:lpstr>ВОЗМОЖНОСТИ И ИНСТРУМЕНТЫ  ДЛЯ ТИРАЖИРОВАНИЯ</vt:lpstr>
      <vt:lpstr>Министерство финансов Республики Карелия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Лада А. Ильюшкина</dc:creator>
  <cp:lastModifiedBy>ShaloynikovaIS</cp:lastModifiedBy>
  <cp:revision>98</cp:revision>
  <dcterms:modified xsi:type="dcterms:W3CDTF">2024-04-10T14:25:01Z</dcterms:modified>
</cp:coreProperties>
</file>