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58" r:id="rId4"/>
    <p:sldId id="264" r:id="rId5"/>
    <p:sldId id="260" r:id="rId6"/>
    <p:sldId id="262" r:id="rId7"/>
    <p:sldId id="259" r:id="rId8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5" d="100"/>
          <a:sy n="155" d="100"/>
        </p:scale>
        <p:origin x="-354" y="-9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DA27A1-47C1-49E9-80B4-D0C7A73363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948978-6F4F-41D6-8FE9-D5C490908AC5}">
      <dgm:prSet custT="1"/>
      <dgm:spPr/>
      <dgm:t>
        <a:bodyPr/>
        <a:lstStyle/>
        <a:p>
          <a:pPr algn="ctr"/>
          <a:r>
            <a:rPr lang="ru-RU" sz="1800" b="0" i="0" baseline="0" dirty="0" smtClean="0">
              <a:latin typeface="+mn-lt"/>
              <a:cs typeface="Times New Roman" pitchFamily="18" charset="0"/>
            </a:rPr>
            <a:t>студенты</a:t>
          </a:r>
          <a:endParaRPr lang="ru-RU" sz="1800" dirty="0">
            <a:latin typeface="+mn-lt"/>
            <a:cs typeface="Times New Roman" pitchFamily="18" charset="0"/>
          </a:endParaRPr>
        </a:p>
      </dgm:t>
    </dgm:pt>
    <dgm:pt modelId="{07B4AC26-BE3D-4F3D-9559-E0F45442423E}" type="parTrans" cxnId="{DE13CB80-B346-4481-AF8A-6F3FD9D6BE40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B10908C8-BA7C-4F29-B50B-F03E158EC689}" type="sibTrans" cxnId="{DE13CB80-B346-4481-AF8A-6F3FD9D6BE40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0370D9B1-23A5-4E94-9096-D3C7785C4847}">
      <dgm:prSet custT="1"/>
      <dgm:spPr>
        <a:solidFill>
          <a:schemeClr val="accent2"/>
        </a:solidFill>
      </dgm:spPr>
      <dgm:t>
        <a:bodyPr/>
        <a:lstStyle/>
        <a:p>
          <a:pPr algn="ctr"/>
          <a:r>
            <a:rPr lang="ru-RU" sz="1800" b="0" i="0" baseline="0" dirty="0" smtClean="0">
              <a:latin typeface="+mn-lt"/>
              <a:cs typeface="Times New Roman" pitchFamily="18" charset="0"/>
            </a:rPr>
            <a:t>взрослое население</a:t>
          </a:r>
          <a:endParaRPr lang="ru-RU" sz="1800" dirty="0">
            <a:latin typeface="+mn-lt"/>
            <a:cs typeface="Times New Roman" pitchFamily="18" charset="0"/>
          </a:endParaRPr>
        </a:p>
      </dgm:t>
    </dgm:pt>
    <dgm:pt modelId="{C18F1273-9481-4F90-879C-9174B357899E}" type="parTrans" cxnId="{9DA1C835-BDFA-416A-BF28-348A59B23FB0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67B0004B-4785-4C7C-A9AB-50F24DE7089A}" type="sibTrans" cxnId="{9DA1C835-BDFA-416A-BF28-348A59B23FB0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3AD123BF-92F3-4F3A-A0BE-DFDBADBA63B2}">
      <dgm:prSet custT="1"/>
      <dgm:spPr>
        <a:solidFill>
          <a:schemeClr val="accent3"/>
        </a:solidFill>
      </dgm:spPr>
      <dgm:t>
        <a:bodyPr/>
        <a:lstStyle/>
        <a:p>
          <a:pPr algn="ctr"/>
          <a:r>
            <a:rPr lang="ru-RU" sz="1800" b="0" i="0" baseline="0" dirty="0" smtClean="0">
              <a:latin typeface="+mn-lt"/>
              <a:cs typeface="Times New Roman" pitchFamily="18" charset="0"/>
            </a:rPr>
            <a:t>пенсионеры и </a:t>
          </a:r>
          <a:r>
            <a:rPr lang="ru-RU" sz="1800" b="0" i="0" baseline="0" dirty="0" err="1" smtClean="0">
              <a:latin typeface="+mn-lt"/>
              <a:cs typeface="Times New Roman" pitchFamily="18" charset="0"/>
            </a:rPr>
            <a:t>предпенсионеры</a:t>
          </a:r>
          <a:endParaRPr lang="ru-RU" sz="1800" dirty="0">
            <a:latin typeface="+mn-lt"/>
            <a:cs typeface="Times New Roman" pitchFamily="18" charset="0"/>
          </a:endParaRPr>
        </a:p>
      </dgm:t>
    </dgm:pt>
    <dgm:pt modelId="{9A0EAEF3-9B12-413E-90FF-F654A455A281}" type="parTrans" cxnId="{9A66CF06-B58D-4257-8A58-67969DFEDF7B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39461D23-7700-4C75-8C20-ED9A4F02754C}" type="sibTrans" cxnId="{9A66CF06-B58D-4257-8A58-67969DFEDF7B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75254D7B-D843-4524-A1F4-9424A5994701}">
      <dgm:prSet custT="1"/>
      <dgm:spPr>
        <a:solidFill>
          <a:schemeClr val="accent4"/>
        </a:solidFill>
      </dgm:spPr>
      <dgm:t>
        <a:bodyPr/>
        <a:lstStyle/>
        <a:p>
          <a:pPr algn="ctr"/>
          <a:r>
            <a:rPr lang="ru-RU" sz="1800" b="0" i="0" baseline="0" dirty="0" smtClean="0">
              <a:latin typeface="+mn-lt"/>
              <a:cs typeface="Times New Roman" pitchFamily="18" charset="0"/>
            </a:rPr>
            <a:t>представители СМП и </a:t>
          </a:r>
          <a:r>
            <a:rPr lang="ru-RU" sz="1800" b="0" i="0" baseline="0" dirty="0" err="1" smtClean="0">
              <a:latin typeface="+mn-lt"/>
              <a:cs typeface="Times New Roman" pitchFamily="18" charset="0"/>
            </a:rPr>
            <a:t>самозанятые</a:t>
          </a:r>
          <a:r>
            <a:rPr lang="ru-RU" sz="1800" b="0" i="0" baseline="0" dirty="0" smtClean="0">
              <a:latin typeface="+mn-lt"/>
              <a:cs typeface="Times New Roman" pitchFamily="18" charset="0"/>
            </a:rPr>
            <a:t> граждане</a:t>
          </a:r>
          <a:endParaRPr lang="ru-RU" sz="1800" b="0" i="0" baseline="0" dirty="0">
            <a:latin typeface="+mn-lt"/>
            <a:cs typeface="Times New Roman" pitchFamily="18" charset="0"/>
          </a:endParaRPr>
        </a:p>
      </dgm:t>
    </dgm:pt>
    <dgm:pt modelId="{0CE0F3A0-DA54-4B6F-937C-5F798B1AA986}" type="parTrans" cxnId="{7392009D-5831-40D4-86D4-67FB022DF364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10C5976D-5102-4ED7-B555-A1C40B1CD60F}" type="sibTrans" cxnId="{7392009D-5831-40D4-86D4-67FB022DF364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A54012B7-18EA-4070-A86B-E141CBAFD328}" type="pres">
      <dgm:prSet presAssocID="{58DA27A1-47C1-49E9-80B4-D0C7A73363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91F09D-114D-4EB5-ABDF-3C047E68AD41}" type="pres">
      <dgm:prSet presAssocID="{90948978-6F4F-41D6-8FE9-D5C490908AC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2EC84-CA10-4EE8-A114-4DB0685EB801}" type="pres">
      <dgm:prSet presAssocID="{B10908C8-BA7C-4F29-B50B-F03E158EC689}" presName="spacer" presStyleCnt="0"/>
      <dgm:spPr/>
    </dgm:pt>
    <dgm:pt modelId="{9756F9CA-62B8-4B3B-9D7A-DFFCBF2C4AE6}" type="pres">
      <dgm:prSet presAssocID="{0370D9B1-23A5-4E94-9096-D3C7785C484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B78D2-A335-4A40-BA2E-71F54F760080}" type="pres">
      <dgm:prSet presAssocID="{67B0004B-4785-4C7C-A9AB-50F24DE7089A}" presName="spacer" presStyleCnt="0"/>
      <dgm:spPr/>
    </dgm:pt>
    <dgm:pt modelId="{328E08C8-FB3C-4CDB-B19E-E02A43B1366B}" type="pres">
      <dgm:prSet presAssocID="{3AD123BF-92F3-4F3A-A0BE-DFDBADBA63B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BE335-E594-4664-A3F5-EB760358E751}" type="pres">
      <dgm:prSet presAssocID="{39461D23-7700-4C75-8C20-ED9A4F02754C}" presName="spacer" presStyleCnt="0"/>
      <dgm:spPr/>
    </dgm:pt>
    <dgm:pt modelId="{D176330C-4F0E-4CB7-B00D-BDA59BAC6306}" type="pres">
      <dgm:prSet presAssocID="{75254D7B-D843-4524-A1F4-9424A599470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13CB80-B346-4481-AF8A-6F3FD9D6BE40}" srcId="{58DA27A1-47C1-49E9-80B4-D0C7A7336321}" destId="{90948978-6F4F-41D6-8FE9-D5C490908AC5}" srcOrd="0" destOrd="0" parTransId="{07B4AC26-BE3D-4F3D-9559-E0F45442423E}" sibTransId="{B10908C8-BA7C-4F29-B50B-F03E158EC689}"/>
    <dgm:cxn modelId="{3DC811B8-313F-4764-A1A3-80ACAE623C01}" type="presOf" srcId="{90948978-6F4F-41D6-8FE9-D5C490908AC5}" destId="{5191F09D-114D-4EB5-ABDF-3C047E68AD41}" srcOrd="0" destOrd="0" presId="urn:microsoft.com/office/officeart/2005/8/layout/vList2"/>
    <dgm:cxn modelId="{FBB7B93E-6DC1-4257-A5B2-060AE93B7A64}" type="presOf" srcId="{3AD123BF-92F3-4F3A-A0BE-DFDBADBA63B2}" destId="{328E08C8-FB3C-4CDB-B19E-E02A43B1366B}" srcOrd="0" destOrd="0" presId="urn:microsoft.com/office/officeart/2005/8/layout/vList2"/>
    <dgm:cxn modelId="{9641E5E5-0A64-4888-ADCB-3846CE7EFC23}" type="presOf" srcId="{58DA27A1-47C1-49E9-80B4-D0C7A7336321}" destId="{A54012B7-18EA-4070-A86B-E141CBAFD328}" srcOrd="0" destOrd="0" presId="urn:microsoft.com/office/officeart/2005/8/layout/vList2"/>
    <dgm:cxn modelId="{7805FD82-CE57-4BED-8990-259E4E8EF098}" type="presOf" srcId="{75254D7B-D843-4524-A1F4-9424A5994701}" destId="{D176330C-4F0E-4CB7-B00D-BDA59BAC6306}" srcOrd="0" destOrd="0" presId="urn:microsoft.com/office/officeart/2005/8/layout/vList2"/>
    <dgm:cxn modelId="{9DA1C835-BDFA-416A-BF28-348A59B23FB0}" srcId="{58DA27A1-47C1-49E9-80B4-D0C7A7336321}" destId="{0370D9B1-23A5-4E94-9096-D3C7785C4847}" srcOrd="1" destOrd="0" parTransId="{C18F1273-9481-4F90-879C-9174B357899E}" sibTransId="{67B0004B-4785-4C7C-A9AB-50F24DE7089A}"/>
    <dgm:cxn modelId="{7A8E1926-2488-4550-B77E-74B5924599FD}" type="presOf" srcId="{0370D9B1-23A5-4E94-9096-D3C7785C4847}" destId="{9756F9CA-62B8-4B3B-9D7A-DFFCBF2C4AE6}" srcOrd="0" destOrd="0" presId="urn:microsoft.com/office/officeart/2005/8/layout/vList2"/>
    <dgm:cxn modelId="{9A66CF06-B58D-4257-8A58-67969DFEDF7B}" srcId="{58DA27A1-47C1-49E9-80B4-D0C7A7336321}" destId="{3AD123BF-92F3-4F3A-A0BE-DFDBADBA63B2}" srcOrd="2" destOrd="0" parTransId="{9A0EAEF3-9B12-413E-90FF-F654A455A281}" sibTransId="{39461D23-7700-4C75-8C20-ED9A4F02754C}"/>
    <dgm:cxn modelId="{7392009D-5831-40D4-86D4-67FB022DF364}" srcId="{58DA27A1-47C1-49E9-80B4-D0C7A7336321}" destId="{75254D7B-D843-4524-A1F4-9424A5994701}" srcOrd="3" destOrd="0" parTransId="{0CE0F3A0-DA54-4B6F-937C-5F798B1AA986}" sibTransId="{10C5976D-5102-4ED7-B555-A1C40B1CD60F}"/>
    <dgm:cxn modelId="{F2AF8496-4F0A-4F1A-9477-65A96FB0E209}" type="presParOf" srcId="{A54012B7-18EA-4070-A86B-E141CBAFD328}" destId="{5191F09D-114D-4EB5-ABDF-3C047E68AD41}" srcOrd="0" destOrd="0" presId="urn:microsoft.com/office/officeart/2005/8/layout/vList2"/>
    <dgm:cxn modelId="{F08BA9BB-F7DB-4D44-8E1C-06934D2F30E9}" type="presParOf" srcId="{A54012B7-18EA-4070-A86B-E141CBAFD328}" destId="{FD42EC84-CA10-4EE8-A114-4DB0685EB801}" srcOrd="1" destOrd="0" presId="urn:microsoft.com/office/officeart/2005/8/layout/vList2"/>
    <dgm:cxn modelId="{063B5376-186F-4E2C-89A7-784E3AE91467}" type="presParOf" srcId="{A54012B7-18EA-4070-A86B-E141CBAFD328}" destId="{9756F9CA-62B8-4B3B-9D7A-DFFCBF2C4AE6}" srcOrd="2" destOrd="0" presId="urn:microsoft.com/office/officeart/2005/8/layout/vList2"/>
    <dgm:cxn modelId="{2FBA5454-99FA-4112-893E-B299A0F09BF7}" type="presParOf" srcId="{A54012B7-18EA-4070-A86B-E141CBAFD328}" destId="{246B78D2-A335-4A40-BA2E-71F54F760080}" srcOrd="3" destOrd="0" presId="urn:microsoft.com/office/officeart/2005/8/layout/vList2"/>
    <dgm:cxn modelId="{2A228B17-8E92-4085-9FC1-C036382D4D7E}" type="presParOf" srcId="{A54012B7-18EA-4070-A86B-E141CBAFD328}" destId="{328E08C8-FB3C-4CDB-B19E-E02A43B1366B}" srcOrd="4" destOrd="0" presId="urn:microsoft.com/office/officeart/2005/8/layout/vList2"/>
    <dgm:cxn modelId="{FAAF3B24-A04A-4453-8AEB-9E8721EE360F}" type="presParOf" srcId="{A54012B7-18EA-4070-A86B-E141CBAFD328}" destId="{395BE335-E594-4664-A3F5-EB760358E751}" srcOrd="5" destOrd="0" presId="urn:microsoft.com/office/officeart/2005/8/layout/vList2"/>
    <dgm:cxn modelId="{87639AE3-204C-4432-ABBA-07E77DAF6D44}" type="presParOf" srcId="{A54012B7-18EA-4070-A86B-E141CBAFD328}" destId="{D176330C-4F0E-4CB7-B00D-BDA59BAC630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EAEE46-FC80-4A02-8137-3F000EFC73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EBC08B-AB24-4DAC-9275-AA0E4FD356EF}">
      <dgm:prSet custT="1"/>
      <dgm:spPr/>
      <dgm:t>
        <a:bodyPr/>
        <a:lstStyle/>
        <a:p>
          <a:r>
            <a:rPr lang="ru-RU" sz="1000" b="1" i="0" baseline="0" dirty="0" smtClean="0">
              <a:latin typeface="+mn-lt"/>
            </a:rPr>
            <a:t>О личном и семейном бюджете: как привить правильные финансовые привычки детям</a:t>
          </a:r>
          <a:endParaRPr lang="ru-RU" sz="1000" dirty="0">
            <a:latin typeface="+mn-lt"/>
          </a:endParaRPr>
        </a:p>
      </dgm:t>
    </dgm:pt>
    <dgm:pt modelId="{C21ABA18-A79E-43F0-8C73-607BE9DC5857}" type="parTrans" cxnId="{678BF442-A180-4127-BB22-7AF1B517CDE9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EDE7B3B2-9459-47BA-9118-1372D44B11D7}" type="sibTrans" cxnId="{678BF442-A180-4127-BB22-7AF1B517CDE9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A472BE76-A1EC-48A4-B8A8-1B31398E2F77}">
      <dgm:prSet custT="1"/>
      <dgm:spPr>
        <a:solidFill>
          <a:schemeClr val="accent2"/>
        </a:solidFill>
      </dgm:spPr>
      <dgm:t>
        <a:bodyPr/>
        <a:lstStyle/>
        <a:p>
          <a:r>
            <a:rPr lang="ru-RU" sz="1000" b="1" i="0" baseline="0" dirty="0" smtClean="0">
              <a:latin typeface="+mn-lt"/>
            </a:rPr>
            <a:t>Что такое налоговый вычет, как его получить и какие изменения ждут налогоплательщиков в 2024 году</a:t>
          </a:r>
          <a:endParaRPr lang="ru-RU" sz="1000" dirty="0">
            <a:latin typeface="+mn-lt"/>
          </a:endParaRPr>
        </a:p>
      </dgm:t>
    </dgm:pt>
    <dgm:pt modelId="{D408AC81-669D-46C3-85D9-1AE60578E75C}" type="parTrans" cxnId="{89A9AFD7-6867-4FE4-AA18-07E583EDC003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152CE14E-DF41-46D8-8693-1D15582180AE}" type="sibTrans" cxnId="{89A9AFD7-6867-4FE4-AA18-07E583EDC003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BD21BDEC-90D2-4A9D-842A-F948C058AA6F}">
      <dgm:prSet custT="1"/>
      <dgm:spPr>
        <a:solidFill>
          <a:schemeClr val="accent3"/>
        </a:solidFill>
      </dgm:spPr>
      <dgm:t>
        <a:bodyPr/>
        <a:lstStyle/>
        <a:p>
          <a:r>
            <a:rPr lang="ru-RU" sz="1000" b="1" i="0" baseline="0" dirty="0" smtClean="0">
              <a:latin typeface="+mn-lt"/>
            </a:rPr>
            <a:t>Об индексации социальных выплат в 2024 году</a:t>
          </a:r>
          <a:endParaRPr lang="ru-RU" sz="1000" dirty="0">
            <a:latin typeface="+mn-lt"/>
          </a:endParaRPr>
        </a:p>
      </dgm:t>
    </dgm:pt>
    <dgm:pt modelId="{F5B773BC-B9DA-4923-863E-6B50915BF922}" type="parTrans" cxnId="{C63F32C2-D95E-4D1C-A630-1844D41BF562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2F716C76-3FCD-4C8E-920A-3E5EFC96D52D}" type="sibTrans" cxnId="{C63F32C2-D95E-4D1C-A630-1844D41BF562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FB9B18F5-02DA-4E84-8299-D4E2A081E69F}">
      <dgm:prSet custT="1"/>
      <dgm:spPr>
        <a:solidFill>
          <a:schemeClr val="accent4"/>
        </a:solidFill>
      </dgm:spPr>
      <dgm:t>
        <a:bodyPr/>
        <a:lstStyle/>
        <a:p>
          <a:r>
            <a:rPr lang="ru-RU" sz="1000" b="1" i="0" baseline="0" dirty="0" smtClean="0">
              <a:latin typeface="+mn-lt"/>
            </a:rPr>
            <a:t>О самых распространенных мошеннических схемах в Республике Карелия</a:t>
          </a:r>
          <a:endParaRPr lang="ru-RU" sz="1000" dirty="0">
            <a:latin typeface="+mn-lt"/>
          </a:endParaRPr>
        </a:p>
      </dgm:t>
    </dgm:pt>
    <dgm:pt modelId="{BB8CFFF9-0A96-4404-AA19-C0F429948531}" type="parTrans" cxnId="{F89076DB-128F-432D-92CD-44092E2D59F8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84337DC6-B772-49DA-BB5A-0B02310FAE76}" type="sibTrans" cxnId="{F89076DB-128F-432D-92CD-44092E2D59F8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D1D48FA0-C57E-4D74-AA03-8E910AA9E80B}">
      <dgm:prSet custT="1"/>
      <dgm:spPr>
        <a:solidFill>
          <a:schemeClr val="accent5"/>
        </a:solidFill>
      </dgm:spPr>
      <dgm:t>
        <a:bodyPr/>
        <a:lstStyle/>
        <a:p>
          <a:r>
            <a:rPr lang="ru-RU" sz="1000" b="1" i="0" baseline="0" dirty="0" smtClean="0">
              <a:latin typeface="+mn-lt"/>
            </a:rPr>
            <a:t>Об опасности финансовых пирамид</a:t>
          </a:r>
          <a:endParaRPr lang="ru-RU" sz="1000" dirty="0">
            <a:latin typeface="+mn-lt"/>
          </a:endParaRPr>
        </a:p>
      </dgm:t>
    </dgm:pt>
    <dgm:pt modelId="{EC54A4CC-6A7E-4012-83D0-C39589F29AF9}" type="parTrans" cxnId="{981324B1-E594-447C-B045-E774BEE0460A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D5EAA861-5AE2-44A4-A10F-36ABCD221926}" type="sibTrans" cxnId="{981324B1-E594-447C-B045-E774BEE0460A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E7AE38DD-5BE7-46BE-B9B8-2AC98CD0D7CA}">
      <dgm:prSet custT="1"/>
      <dgm:spPr>
        <a:solidFill>
          <a:schemeClr val="accent6"/>
        </a:solidFill>
      </dgm:spPr>
      <dgm:t>
        <a:bodyPr/>
        <a:lstStyle/>
        <a:p>
          <a:r>
            <a:rPr lang="ru-RU" sz="1000" b="1" i="0" baseline="0" dirty="0" smtClean="0">
              <a:latin typeface="+mn-lt"/>
            </a:rPr>
            <a:t>О едином пособии на детей от 1 до 17 лет</a:t>
          </a:r>
          <a:endParaRPr lang="ru-RU" sz="1000" dirty="0">
            <a:latin typeface="+mn-lt"/>
          </a:endParaRPr>
        </a:p>
      </dgm:t>
    </dgm:pt>
    <dgm:pt modelId="{0B719B46-286E-4D4F-AF15-644CA51A19CA}" type="parTrans" cxnId="{BEB9A32B-CD25-4593-82D2-BDCF0DC1A45A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17E19F9C-94EB-44BA-95F3-FAA4EEDDBAFB}" type="sibTrans" cxnId="{BEB9A32B-CD25-4593-82D2-BDCF0DC1A45A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5694318B-231C-49F0-8656-6F2BE72094AF}">
      <dgm:prSet custT="1"/>
      <dgm:spPr/>
      <dgm:t>
        <a:bodyPr/>
        <a:lstStyle/>
        <a:p>
          <a:r>
            <a:rPr lang="ru-RU" sz="1000" b="1" i="0" baseline="0" dirty="0" smtClean="0">
              <a:latin typeface="+mn-lt"/>
            </a:rPr>
            <a:t>О самых распространенных мошеннических схемах в Республике Карелия: практические советы, как защитить себя и своих близких</a:t>
          </a:r>
          <a:endParaRPr lang="ru-RU" sz="1000" dirty="0">
            <a:latin typeface="+mn-lt"/>
          </a:endParaRPr>
        </a:p>
      </dgm:t>
    </dgm:pt>
    <dgm:pt modelId="{ADBDDA39-C748-4C7B-821A-E44F262FA484}" type="parTrans" cxnId="{C60FD97D-FA13-425B-B641-E35F5BA01CC9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39D35471-F6E4-4BFC-AA13-9BF1C4347CA3}" type="sibTrans" cxnId="{C60FD97D-FA13-425B-B641-E35F5BA01CC9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247C62AC-6B87-42B7-B40A-5A87E769736A}">
      <dgm:prSet custT="1"/>
      <dgm:spPr>
        <a:solidFill>
          <a:schemeClr val="accent2"/>
        </a:solidFill>
      </dgm:spPr>
      <dgm:t>
        <a:bodyPr/>
        <a:lstStyle/>
        <a:p>
          <a:r>
            <a:rPr lang="ru-RU" sz="1000" b="1" i="0" baseline="0" dirty="0" smtClean="0">
              <a:latin typeface="+mn-lt"/>
            </a:rPr>
            <a:t>О декларационной кампании 2024</a:t>
          </a:r>
          <a:endParaRPr lang="ru-RU" sz="1000" dirty="0">
            <a:latin typeface="+mn-lt"/>
          </a:endParaRPr>
        </a:p>
      </dgm:t>
    </dgm:pt>
    <dgm:pt modelId="{8AAA79BF-9A48-4E70-84EF-EFDF538D1547}" type="parTrans" cxnId="{E537393E-C5A5-46AF-8A65-3E55B9680E8C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B13C50A9-5600-4C35-9B75-95943334B551}" type="sibTrans" cxnId="{E537393E-C5A5-46AF-8A65-3E55B9680E8C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9DC1A0D5-2736-44B4-BE40-2B67930E2C80}" type="pres">
      <dgm:prSet presAssocID="{40EAEE46-FC80-4A02-8137-3F000EFC73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64DE9C-4D2B-45D5-B925-E1ADCA3A1E5D}" type="pres">
      <dgm:prSet presAssocID="{25EBC08B-AB24-4DAC-9275-AA0E4FD356EF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05C7F-05CC-4802-9E0B-5C55CF41FFB2}" type="pres">
      <dgm:prSet presAssocID="{EDE7B3B2-9459-47BA-9118-1372D44B11D7}" presName="spacer" presStyleCnt="0"/>
      <dgm:spPr/>
    </dgm:pt>
    <dgm:pt modelId="{1080132D-E66B-4CF8-866D-DB87539FA70E}" type="pres">
      <dgm:prSet presAssocID="{A472BE76-A1EC-48A4-B8A8-1B31398E2F77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2AF42-A580-4348-9514-510DB32C62D5}" type="pres">
      <dgm:prSet presAssocID="{152CE14E-DF41-46D8-8693-1D15582180AE}" presName="spacer" presStyleCnt="0"/>
      <dgm:spPr/>
    </dgm:pt>
    <dgm:pt modelId="{165F8F71-6566-4CFD-BCA8-F09BDB5EE68A}" type="pres">
      <dgm:prSet presAssocID="{BD21BDEC-90D2-4A9D-842A-F948C058AA6F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F8880-7186-4B6C-A0D9-403EDE3F9ABC}" type="pres">
      <dgm:prSet presAssocID="{2F716C76-3FCD-4C8E-920A-3E5EFC96D52D}" presName="spacer" presStyleCnt="0"/>
      <dgm:spPr/>
    </dgm:pt>
    <dgm:pt modelId="{63B6F251-E409-4C03-97AA-E05A75891CCF}" type="pres">
      <dgm:prSet presAssocID="{FB9B18F5-02DA-4E84-8299-D4E2A081E69F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49378-323D-4C2A-BFC1-4E6DFC08C317}" type="pres">
      <dgm:prSet presAssocID="{84337DC6-B772-49DA-BB5A-0B02310FAE76}" presName="spacer" presStyleCnt="0"/>
      <dgm:spPr/>
    </dgm:pt>
    <dgm:pt modelId="{C5394379-8FA8-46FD-ACE1-42649BC6AB17}" type="pres">
      <dgm:prSet presAssocID="{D1D48FA0-C57E-4D74-AA03-8E910AA9E80B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4CDA5-F082-4520-9284-C721811B3820}" type="pres">
      <dgm:prSet presAssocID="{D5EAA861-5AE2-44A4-A10F-36ABCD221926}" presName="spacer" presStyleCnt="0"/>
      <dgm:spPr/>
    </dgm:pt>
    <dgm:pt modelId="{8FB25EBD-8EC3-4D3E-80DA-607A2DF1A302}" type="pres">
      <dgm:prSet presAssocID="{E7AE38DD-5BE7-46BE-B9B8-2AC98CD0D7CA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83F44-63C5-426D-B3D6-1397B52FC317}" type="pres">
      <dgm:prSet presAssocID="{17E19F9C-94EB-44BA-95F3-FAA4EEDDBAFB}" presName="spacer" presStyleCnt="0"/>
      <dgm:spPr/>
    </dgm:pt>
    <dgm:pt modelId="{14C0CFB4-E007-4DC0-9EE8-A5E523FE72E3}" type="pres">
      <dgm:prSet presAssocID="{5694318B-231C-49F0-8656-6F2BE72094AF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732A9-23FF-436B-A358-A97367506797}" type="pres">
      <dgm:prSet presAssocID="{39D35471-F6E4-4BFC-AA13-9BF1C4347CA3}" presName="spacer" presStyleCnt="0"/>
      <dgm:spPr/>
    </dgm:pt>
    <dgm:pt modelId="{8CF0E310-87BE-4088-9426-ED246B47AC44}" type="pres">
      <dgm:prSet presAssocID="{247C62AC-6B87-42B7-B40A-5A87E769736A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9076DB-128F-432D-92CD-44092E2D59F8}" srcId="{40EAEE46-FC80-4A02-8137-3F000EFC73A2}" destId="{FB9B18F5-02DA-4E84-8299-D4E2A081E69F}" srcOrd="3" destOrd="0" parTransId="{BB8CFFF9-0A96-4404-AA19-C0F429948531}" sibTransId="{84337DC6-B772-49DA-BB5A-0B02310FAE76}"/>
    <dgm:cxn modelId="{BEB9A32B-CD25-4593-82D2-BDCF0DC1A45A}" srcId="{40EAEE46-FC80-4A02-8137-3F000EFC73A2}" destId="{E7AE38DD-5BE7-46BE-B9B8-2AC98CD0D7CA}" srcOrd="5" destOrd="0" parTransId="{0B719B46-286E-4D4F-AF15-644CA51A19CA}" sibTransId="{17E19F9C-94EB-44BA-95F3-FAA4EEDDBAFB}"/>
    <dgm:cxn modelId="{55E8D88E-C7EB-46D1-9EC9-F7270C6D3A8A}" type="presOf" srcId="{FB9B18F5-02DA-4E84-8299-D4E2A081E69F}" destId="{63B6F251-E409-4C03-97AA-E05A75891CCF}" srcOrd="0" destOrd="0" presId="urn:microsoft.com/office/officeart/2005/8/layout/vList2"/>
    <dgm:cxn modelId="{29EE0BD0-F445-4E61-BA2B-5771F1269B1D}" type="presOf" srcId="{25EBC08B-AB24-4DAC-9275-AA0E4FD356EF}" destId="{3C64DE9C-4D2B-45D5-B925-E1ADCA3A1E5D}" srcOrd="0" destOrd="0" presId="urn:microsoft.com/office/officeart/2005/8/layout/vList2"/>
    <dgm:cxn modelId="{D51EF43D-F1E6-4616-B279-5085A3070B1E}" type="presOf" srcId="{5694318B-231C-49F0-8656-6F2BE72094AF}" destId="{14C0CFB4-E007-4DC0-9EE8-A5E523FE72E3}" srcOrd="0" destOrd="0" presId="urn:microsoft.com/office/officeart/2005/8/layout/vList2"/>
    <dgm:cxn modelId="{678BF442-A180-4127-BB22-7AF1B517CDE9}" srcId="{40EAEE46-FC80-4A02-8137-3F000EFC73A2}" destId="{25EBC08B-AB24-4DAC-9275-AA0E4FD356EF}" srcOrd="0" destOrd="0" parTransId="{C21ABA18-A79E-43F0-8C73-607BE9DC5857}" sibTransId="{EDE7B3B2-9459-47BA-9118-1372D44B11D7}"/>
    <dgm:cxn modelId="{CA3B2140-F8C0-47C8-8C85-2390A93652C3}" type="presOf" srcId="{40EAEE46-FC80-4A02-8137-3F000EFC73A2}" destId="{9DC1A0D5-2736-44B4-BE40-2B67930E2C80}" srcOrd="0" destOrd="0" presId="urn:microsoft.com/office/officeart/2005/8/layout/vList2"/>
    <dgm:cxn modelId="{89A9AFD7-6867-4FE4-AA18-07E583EDC003}" srcId="{40EAEE46-FC80-4A02-8137-3F000EFC73A2}" destId="{A472BE76-A1EC-48A4-B8A8-1B31398E2F77}" srcOrd="1" destOrd="0" parTransId="{D408AC81-669D-46C3-85D9-1AE60578E75C}" sibTransId="{152CE14E-DF41-46D8-8693-1D15582180AE}"/>
    <dgm:cxn modelId="{B6D78CD0-CFBD-4547-8125-610C4A56A454}" type="presOf" srcId="{E7AE38DD-5BE7-46BE-B9B8-2AC98CD0D7CA}" destId="{8FB25EBD-8EC3-4D3E-80DA-607A2DF1A302}" srcOrd="0" destOrd="0" presId="urn:microsoft.com/office/officeart/2005/8/layout/vList2"/>
    <dgm:cxn modelId="{C825AEA2-3245-4483-9EE1-CC3F17535B72}" type="presOf" srcId="{247C62AC-6B87-42B7-B40A-5A87E769736A}" destId="{8CF0E310-87BE-4088-9426-ED246B47AC44}" srcOrd="0" destOrd="0" presId="urn:microsoft.com/office/officeart/2005/8/layout/vList2"/>
    <dgm:cxn modelId="{1F605615-38D9-4DB3-A3EB-9FE4DC277B97}" type="presOf" srcId="{A472BE76-A1EC-48A4-B8A8-1B31398E2F77}" destId="{1080132D-E66B-4CF8-866D-DB87539FA70E}" srcOrd="0" destOrd="0" presId="urn:microsoft.com/office/officeart/2005/8/layout/vList2"/>
    <dgm:cxn modelId="{F0D3E37E-E80B-47BE-8741-61A2BFB86F31}" type="presOf" srcId="{BD21BDEC-90D2-4A9D-842A-F948C058AA6F}" destId="{165F8F71-6566-4CFD-BCA8-F09BDB5EE68A}" srcOrd="0" destOrd="0" presId="urn:microsoft.com/office/officeart/2005/8/layout/vList2"/>
    <dgm:cxn modelId="{981324B1-E594-447C-B045-E774BEE0460A}" srcId="{40EAEE46-FC80-4A02-8137-3F000EFC73A2}" destId="{D1D48FA0-C57E-4D74-AA03-8E910AA9E80B}" srcOrd="4" destOrd="0" parTransId="{EC54A4CC-6A7E-4012-83D0-C39589F29AF9}" sibTransId="{D5EAA861-5AE2-44A4-A10F-36ABCD221926}"/>
    <dgm:cxn modelId="{C60FD97D-FA13-425B-B641-E35F5BA01CC9}" srcId="{40EAEE46-FC80-4A02-8137-3F000EFC73A2}" destId="{5694318B-231C-49F0-8656-6F2BE72094AF}" srcOrd="6" destOrd="0" parTransId="{ADBDDA39-C748-4C7B-821A-E44F262FA484}" sibTransId="{39D35471-F6E4-4BFC-AA13-9BF1C4347CA3}"/>
    <dgm:cxn modelId="{C63F32C2-D95E-4D1C-A630-1844D41BF562}" srcId="{40EAEE46-FC80-4A02-8137-3F000EFC73A2}" destId="{BD21BDEC-90D2-4A9D-842A-F948C058AA6F}" srcOrd="2" destOrd="0" parTransId="{F5B773BC-B9DA-4923-863E-6B50915BF922}" sibTransId="{2F716C76-3FCD-4C8E-920A-3E5EFC96D52D}"/>
    <dgm:cxn modelId="{150FC434-418B-4F8F-AEFA-E761A1F1F067}" type="presOf" srcId="{D1D48FA0-C57E-4D74-AA03-8E910AA9E80B}" destId="{C5394379-8FA8-46FD-ACE1-42649BC6AB17}" srcOrd="0" destOrd="0" presId="urn:microsoft.com/office/officeart/2005/8/layout/vList2"/>
    <dgm:cxn modelId="{E537393E-C5A5-46AF-8A65-3E55B9680E8C}" srcId="{40EAEE46-FC80-4A02-8137-3F000EFC73A2}" destId="{247C62AC-6B87-42B7-B40A-5A87E769736A}" srcOrd="7" destOrd="0" parTransId="{8AAA79BF-9A48-4E70-84EF-EFDF538D1547}" sibTransId="{B13C50A9-5600-4C35-9B75-95943334B551}"/>
    <dgm:cxn modelId="{13B6B3EB-C22C-4566-9D88-56D3D8F8B777}" type="presParOf" srcId="{9DC1A0D5-2736-44B4-BE40-2B67930E2C80}" destId="{3C64DE9C-4D2B-45D5-B925-E1ADCA3A1E5D}" srcOrd="0" destOrd="0" presId="urn:microsoft.com/office/officeart/2005/8/layout/vList2"/>
    <dgm:cxn modelId="{9136FDAB-3389-449E-86B0-F0C49F3DBD21}" type="presParOf" srcId="{9DC1A0D5-2736-44B4-BE40-2B67930E2C80}" destId="{28205C7F-05CC-4802-9E0B-5C55CF41FFB2}" srcOrd="1" destOrd="0" presId="urn:microsoft.com/office/officeart/2005/8/layout/vList2"/>
    <dgm:cxn modelId="{8EE84B68-6A50-4AC3-A109-C8B528AD9396}" type="presParOf" srcId="{9DC1A0D5-2736-44B4-BE40-2B67930E2C80}" destId="{1080132D-E66B-4CF8-866D-DB87539FA70E}" srcOrd="2" destOrd="0" presId="urn:microsoft.com/office/officeart/2005/8/layout/vList2"/>
    <dgm:cxn modelId="{E8228BE7-8ABA-4968-865A-5F638D9F6FEE}" type="presParOf" srcId="{9DC1A0D5-2736-44B4-BE40-2B67930E2C80}" destId="{C862AF42-A580-4348-9514-510DB32C62D5}" srcOrd="3" destOrd="0" presId="urn:microsoft.com/office/officeart/2005/8/layout/vList2"/>
    <dgm:cxn modelId="{4E25A937-D773-4A1B-9CE8-B09776752931}" type="presParOf" srcId="{9DC1A0D5-2736-44B4-BE40-2B67930E2C80}" destId="{165F8F71-6566-4CFD-BCA8-F09BDB5EE68A}" srcOrd="4" destOrd="0" presId="urn:microsoft.com/office/officeart/2005/8/layout/vList2"/>
    <dgm:cxn modelId="{560AAC9E-A545-411A-9C29-3F2508772A9F}" type="presParOf" srcId="{9DC1A0D5-2736-44B4-BE40-2B67930E2C80}" destId="{3E1F8880-7186-4B6C-A0D9-403EDE3F9ABC}" srcOrd="5" destOrd="0" presId="urn:microsoft.com/office/officeart/2005/8/layout/vList2"/>
    <dgm:cxn modelId="{82FD86C1-759A-4DF1-A491-76B4168C1BCA}" type="presParOf" srcId="{9DC1A0D5-2736-44B4-BE40-2B67930E2C80}" destId="{63B6F251-E409-4C03-97AA-E05A75891CCF}" srcOrd="6" destOrd="0" presId="urn:microsoft.com/office/officeart/2005/8/layout/vList2"/>
    <dgm:cxn modelId="{36000835-D7FD-4978-8BC0-3AA0390861A4}" type="presParOf" srcId="{9DC1A0D5-2736-44B4-BE40-2B67930E2C80}" destId="{05149378-323D-4C2A-BFC1-4E6DFC08C317}" srcOrd="7" destOrd="0" presId="urn:microsoft.com/office/officeart/2005/8/layout/vList2"/>
    <dgm:cxn modelId="{2F5A5B14-B8FD-470A-B2F5-33EE619ED5C4}" type="presParOf" srcId="{9DC1A0D5-2736-44B4-BE40-2B67930E2C80}" destId="{C5394379-8FA8-46FD-ACE1-42649BC6AB17}" srcOrd="8" destOrd="0" presId="urn:microsoft.com/office/officeart/2005/8/layout/vList2"/>
    <dgm:cxn modelId="{4AE6009E-3DFB-472F-92F1-0BBD9FCDE121}" type="presParOf" srcId="{9DC1A0D5-2736-44B4-BE40-2B67930E2C80}" destId="{2F84CDA5-F082-4520-9284-C721811B3820}" srcOrd="9" destOrd="0" presId="urn:microsoft.com/office/officeart/2005/8/layout/vList2"/>
    <dgm:cxn modelId="{F1DB1FCD-2BA9-4171-9EB1-4DE6AD05B009}" type="presParOf" srcId="{9DC1A0D5-2736-44B4-BE40-2B67930E2C80}" destId="{8FB25EBD-8EC3-4D3E-80DA-607A2DF1A302}" srcOrd="10" destOrd="0" presId="urn:microsoft.com/office/officeart/2005/8/layout/vList2"/>
    <dgm:cxn modelId="{67D7F468-572C-48A0-816B-4A99AD2063C5}" type="presParOf" srcId="{9DC1A0D5-2736-44B4-BE40-2B67930E2C80}" destId="{CB583F44-63C5-426D-B3D6-1397B52FC317}" srcOrd="11" destOrd="0" presId="urn:microsoft.com/office/officeart/2005/8/layout/vList2"/>
    <dgm:cxn modelId="{41F25C7F-FA39-4FC1-A947-9A33779F79B4}" type="presParOf" srcId="{9DC1A0D5-2736-44B4-BE40-2B67930E2C80}" destId="{14C0CFB4-E007-4DC0-9EE8-A5E523FE72E3}" srcOrd="12" destOrd="0" presId="urn:microsoft.com/office/officeart/2005/8/layout/vList2"/>
    <dgm:cxn modelId="{964741F2-99EC-4599-90B9-1EF596C4993D}" type="presParOf" srcId="{9DC1A0D5-2736-44B4-BE40-2B67930E2C80}" destId="{B0C732A9-23FF-436B-A358-A97367506797}" srcOrd="13" destOrd="0" presId="urn:microsoft.com/office/officeart/2005/8/layout/vList2"/>
    <dgm:cxn modelId="{E89BA72A-684D-43D9-B055-048A6B22511A}" type="presParOf" srcId="{9DC1A0D5-2736-44B4-BE40-2B67930E2C80}" destId="{8CF0E310-87BE-4088-9426-ED246B47AC4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91F09D-114D-4EB5-ABDF-3C047E68AD41}">
      <dsp:nvSpPr>
        <dsp:cNvPr id="0" name=""/>
        <dsp:cNvSpPr/>
      </dsp:nvSpPr>
      <dsp:spPr>
        <a:xfrm>
          <a:off x="0" y="305"/>
          <a:ext cx="3823249" cy="583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baseline="0" dirty="0" smtClean="0">
              <a:latin typeface="+mn-lt"/>
              <a:cs typeface="Times New Roman" pitchFamily="18" charset="0"/>
            </a:rPr>
            <a:t>студенты</a:t>
          </a:r>
          <a:endParaRPr lang="ru-RU" sz="1800" kern="1200" dirty="0">
            <a:latin typeface="+mn-lt"/>
            <a:cs typeface="Times New Roman" pitchFamily="18" charset="0"/>
          </a:endParaRPr>
        </a:p>
      </dsp:txBody>
      <dsp:txXfrm>
        <a:off x="0" y="305"/>
        <a:ext cx="3823249" cy="583520"/>
      </dsp:txXfrm>
    </dsp:sp>
    <dsp:sp modelId="{9756F9CA-62B8-4B3B-9D7A-DFFCBF2C4AE6}">
      <dsp:nvSpPr>
        <dsp:cNvPr id="0" name=""/>
        <dsp:cNvSpPr/>
      </dsp:nvSpPr>
      <dsp:spPr>
        <a:xfrm>
          <a:off x="0" y="596102"/>
          <a:ext cx="3823249" cy="5835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baseline="0" dirty="0" smtClean="0">
              <a:latin typeface="+mn-lt"/>
              <a:cs typeface="Times New Roman" pitchFamily="18" charset="0"/>
            </a:rPr>
            <a:t>взрослое население</a:t>
          </a:r>
          <a:endParaRPr lang="ru-RU" sz="1800" kern="1200" dirty="0">
            <a:latin typeface="+mn-lt"/>
            <a:cs typeface="Times New Roman" pitchFamily="18" charset="0"/>
          </a:endParaRPr>
        </a:p>
      </dsp:txBody>
      <dsp:txXfrm>
        <a:off x="0" y="596102"/>
        <a:ext cx="3823249" cy="583520"/>
      </dsp:txXfrm>
    </dsp:sp>
    <dsp:sp modelId="{328E08C8-FB3C-4CDB-B19E-E02A43B1366B}">
      <dsp:nvSpPr>
        <dsp:cNvPr id="0" name=""/>
        <dsp:cNvSpPr/>
      </dsp:nvSpPr>
      <dsp:spPr>
        <a:xfrm>
          <a:off x="0" y="1191899"/>
          <a:ext cx="3823249" cy="58352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baseline="0" dirty="0" smtClean="0">
              <a:latin typeface="+mn-lt"/>
              <a:cs typeface="Times New Roman" pitchFamily="18" charset="0"/>
            </a:rPr>
            <a:t>пенсионеры и </a:t>
          </a:r>
          <a:r>
            <a:rPr lang="ru-RU" sz="1800" b="0" i="0" kern="1200" baseline="0" dirty="0" err="1" smtClean="0">
              <a:latin typeface="+mn-lt"/>
              <a:cs typeface="Times New Roman" pitchFamily="18" charset="0"/>
            </a:rPr>
            <a:t>предпенсионеры</a:t>
          </a:r>
          <a:endParaRPr lang="ru-RU" sz="1800" kern="1200" dirty="0">
            <a:latin typeface="+mn-lt"/>
            <a:cs typeface="Times New Roman" pitchFamily="18" charset="0"/>
          </a:endParaRPr>
        </a:p>
      </dsp:txBody>
      <dsp:txXfrm>
        <a:off x="0" y="1191899"/>
        <a:ext cx="3823249" cy="583520"/>
      </dsp:txXfrm>
    </dsp:sp>
    <dsp:sp modelId="{D176330C-4F0E-4CB7-B00D-BDA59BAC6306}">
      <dsp:nvSpPr>
        <dsp:cNvPr id="0" name=""/>
        <dsp:cNvSpPr/>
      </dsp:nvSpPr>
      <dsp:spPr>
        <a:xfrm>
          <a:off x="0" y="1787696"/>
          <a:ext cx="3823249" cy="583520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baseline="0" dirty="0" smtClean="0">
              <a:latin typeface="+mn-lt"/>
              <a:cs typeface="Times New Roman" pitchFamily="18" charset="0"/>
            </a:rPr>
            <a:t>представители СМП и </a:t>
          </a:r>
          <a:r>
            <a:rPr lang="ru-RU" sz="1800" b="0" i="0" kern="1200" baseline="0" dirty="0" err="1" smtClean="0">
              <a:latin typeface="+mn-lt"/>
              <a:cs typeface="Times New Roman" pitchFamily="18" charset="0"/>
            </a:rPr>
            <a:t>самозанятые</a:t>
          </a:r>
          <a:r>
            <a:rPr lang="ru-RU" sz="1800" b="0" i="0" kern="1200" baseline="0" dirty="0" smtClean="0">
              <a:latin typeface="+mn-lt"/>
              <a:cs typeface="Times New Roman" pitchFamily="18" charset="0"/>
            </a:rPr>
            <a:t> граждане</a:t>
          </a:r>
          <a:endParaRPr lang="ru-RU" sz="1800" b="0" i="0" kern="1200" baseline="0" dirty="0">
            <a:latin typeface="+mn-lt"/>
            <a:cs typeface="Times New Roman" pitchFamily="18" charset="0"/>
          </a:endParaRPr>
        </a:p>
      </dsp:txBody>
      <dsp:txXfrm>
        <a:off x="0" y="1787696"/>
        <a:ext cx="3823249" cy="5835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64DE9C-4D2B-45D5-B925-E1ADCA3A1E5D}">
      <dsp:nvSpPr>
        <dsp:cNvPr id="0" name=""/>
        <dsp:cNvSpPr/>
      </dsp:nvSpPr>
      <dsp:spPr>
        <a:xfrm>
          <a:off x="0" y="28984"/>
          <a:ext cx="3994027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baseline="0" dirty="0" smtClean="0">
              <a:latin typeface="+mn-lt"/>
            </a:rPr>
            <a:t>О личном и семейном бюджете: как привить правильные финансовые привычки детям</a:t>
          </a:r>
          <a:endParaRPr lang="ru-RU" sz="1000" kern="1200" dirty="0">
            <a:latin typeface="+mn-lt"/>
          </a:endParaRPr>
        </a:p>
      </dsp:txBody>
      <dsp:txXfrm>
        <a:off x="0" y="28984"/>
        <a:ext cx="3994027" cy="527670"/>
      </dsp:txXfrm>
    </dsp:sp>
    <dsp:sp modelId="{1080132D-E66B-4CF8-866D-DB87539FA70E}">
      <dsp:nvSpPr>
        <dsp:cNvPr id="0" name=""/>
        <dsp:cNvSpPr/>
      </dsp:nvSpPr>
      <dsp:spPr>
        <a:xfrm>
          <a:off x="0" y="579694"/>
          <a:ext cx="3994027" cy="52767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baseline="0" dirty="0" smtClean="0">
              <a:latin typeface="+mn-lt"/>
            </a:rPr>
            <a:t>Что такое налоговый вычет, как его получить и какие изменения ждут налогоплательщиков в 2024 году</a:t>
          </a:r>
          <a:endParaRPr lang="ru-RU" sz="1000" kern="1200" dirty="0">
            <a:latin typeface="+mn-lt"/>
          </a:endParaRPr>
        </a:p>
      </dsp:txBody>
      <dsp:txXfrm>
        <a:off x="0" y="579694"/>
        <a:ext cx="3994027" cy="527670"/>
      </dsp:txXfrm>
    </dsp:sp>
    <dsp:sp modelId="{165F8F71-6566-4CFD-BCA8-F09BDB5EE68A}">
      <dsp:nvSpPr>
        <dsp:cNvPr id="0" name=""/>
        <dsp:cNvSpPr/>
      </dsp:nvSpPr>
      <dsp:spPr>
        <a:xfrm>
          <a:off x="0" y="1130404"/>
          <a:ext cx="3994027" cy="52767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baseline="0" dirty="0" smtClean="0">
              <a:latin typeface="+mn-lt"/>
            </a:rPr>
            <a:t>Об индексации социальных выплат в 2024 году</a:t>
          </a:r>
          <a:endParaRPr lang="ru-RU" sz="1000" kern="1200" dirty="0">
            <a:latin typeface="+mn-lt"/>
          </a:endParaRPr>
        </a:p>
      </dsp:txBody>
      <dsp:txXfrm>
        <a:off x="0" y="1130404"/>
        <a:ext cx="3994027" cy="527670"/>
      </dsp:txXfrm>
    </dsp:sp>
    <dsp:sp modelId="{63B6F251-E409-4C03-97AA-E05A75891CCF}">
      <dsp:nvSpPr>
        <dsp:cNvPr id="0" name=""/>
        <dsp:cNvSpPr/>
      </dsp:nvSpPr>
      <dsp:spPr>
        <a:xfrm>
          <a:off x="0" y="1681114"/>
          <a:ext cx="3994027" cy="527670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baseline="0" dirty="0" smtClean="0">
              <a:latin typeface="+mn-lt"/>
            </a:rPr>
            <a:t>О самых распространенных мошеннических схемах в Республике Карелия</a:t>
          </a:r>
          <a:endParaRPr lang="ru-RU" sz="1000" kern="1200" dirty="0">
            <a:latin typeface="+mn-lt"/>
          </a:endParaRPr>
        </a:p>
      </dsp:txBody>
      <dsp:txXfrm>
        <a:off x="0" y="1681114"/>
        <a:ext cx="3994027" cy="527670"/>
      </dsp:txXfrm>
    </dsp:sp>
    <dsp:sp modelId="{C5394379-8FA8-46FD-ACE1-42649BC6AB17}">
      <dsp:nvSpPr>
        <dsp:cNvPr id="0" name=""/>
        <dsp:cNvSpPr/>
      </dsp:nvSpPr>
      <dsp:spPr>
        <a:xfrm>
          <a:off x="0" y="2231824"/>
          <a:ext cx="3994027" cy="52767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baseline="0" dirty="0" smtClean="0">
              <a:latin typeface="+mn-lt"/>
            </a:rPr>
            <a:t>Об опасности финансовых пирамид</a:t>
          </a:r>
          <a:endParaRPr lang="ru-RU" sz="1000" kern="1200" dirty="0">
            <a:latin typeface="+mn-lt"/>
          </a:endParaRPr>
        </a:p>
      </dsp:txBody>
      <dsp:txXfrm>
        <a:off x="0" y="2231824"/>
        <a:ext cx="3994027" cy="527670"/>
      </dsp:txXfrm>
    </dsp:sp>
    <dsp:sp modelId="{8FB25EBD-8EC3-4D3E-80DA-607A2DF1A302}">
      <dsp:nvSpPr>
        <dsp:cNvPr id="0" name=""/>
        <dsp:cNvSpPr/>
      </dsp:nvSpPr>
      <dsp:spPr>
        <a:xfrm>
          <a:off x="0" y="2782534"/>
          <a:ext cx="3994027" cy="52767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baseline="0" dirty="0" smtClean="0">
              <a:latin typeface="+mn-lt"/>
            </a:rPr>
            <a:t>О едином пособии на детей от 1 до 17 лет</a:t>
          </a:r>
          <a:endParaRPr lang="ru-RU" sz="1000" kern="1200" dirty="0">
            <a:latin typeface="+mn-lt"/>
          </a:endParaRPr>
        </a:p>
      </dsp:txBody>
      <dsp:txXfrm>
        <a:off x="0" y="2782534"/>
        <a:ext cx="3994027" cy="527670"/>
      </dsp:txXfrm>
    </dsp:sp>
    <dsp:sp modelId="{14C0CFB4-E007-4DC0-9EE8-A5E523FE72E3}">
      <dsp:nvSpPr>
        <dsp:cNvPr id="0" name=""/>
        <dsp:cNvSpPr/>
      </dsp:nvSpPr>
      <dsp:spPr>
        <a:xfrm>
          <a:off x="0" y="3333244"/>
          <a:ext cx="3994027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baseline="0" dirty="0" smtClean="0">
              <a:latin typeface="+mn-lt"/>
            </a:rPr>
            <a:t>О самых распространенных мошеннических схемах в Республике Карелия: практические советы, как защитить себя и своих близких</a:t>
          </a:r>
          <a:endParaRPr lang="ru-RU" sz="1000" kern="1200" dirty="0">
            <a:latin typeface="+mn-lt"/>
          </a:endParaRPr>
        </a:p>
      </dsp:txBody>
      <dsp:txXfrm>
        <a:off x="0" y="3333244"/>
        <a:ext cx="3994027" cy="527670"/>
      </dsp:txXfrm>
    </dsp:sp>
    <dsp:sp modelId="{8CF0E310-87BE-4088-9426-ED246B47AC44}">
      <dsp:nvSpPr>
        <dsp:cNvPr id="0" name=""/>
        <dsp:cNvSpPr/>
      </dsp:nvSpPr>
      <dsp:spPr>
        <a:xfrm>
          <a:off x="0" y="3883954"/>
          <a:ext cx="3994027" cy="52767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baseline="0" dirty="0" smtClean="0">
              <a:latin typeface="+mn-lt"/>
            </a:rPr>
            <a:t>О декларационной кампании 2024</a:t>
          </a:r>
          <a:endParaRPr lang="ru-RU" sz="1000" kern="1200" dirty="0">
            <a:latin typeface="+mn-lt"/>
          </a:endParaRPr>
        </a:p>
      </dsp:txBody>
      <dsp:txXfrm>
        <a:off x="0" y="3883954"/>
        <a:ext cx="3994027" cy="527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8" y="4093347"/>
            <a:ext cx="5925975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</a:t>
            </a:r>
            <a:r>
              <a:rPr lang="ru-RU" sz="1200" dirty="0" smtClean="0"/>
              <a:t>практики: </a:t>
            </a:r>
            <a:r>
              <a:rPr lang="ru-RU" sz="1200" b="0" dirty="0" smtClean="0"/>
              <a:t>специальные проекты со СМИ, </a:t>
            </a:r>
            <a:r>
              <a:rPr lang="ru-RU" sz="1200" b="0" dirty="0" err="1" smtClean="0"/>
              <a:t>блогерами</a:t>
            </a:r>
            <a:r>
              <a:rPr lang="ru-RU" sz="1200" b="0" dirty="0" smtClean="0"/>
              <a:t> и в социальных сетях</a:t>
            </a:r>
            <a:endParaRPr lang="ru-RU" sz="1200" b="0" dirty="0"/>
          </a:p>
          <a:p>
            <a:r>
              <a:rPr lang="ru-RU" sz="1200" dirty="0"/>
              <a:t>Наименование </a:t>
            </a:r>
            <a:r>
              <a:rPr lang="ru-RU" sz="1200" dirty="0" smtClean="0"/>
              <a:t>субъекта: </a:t>
            </a:r>
            <a:r>
              <a:rPr lang="ru-RU" sz="1200" b="0" dirty="0" smtClean="0"/>
              <a:t>Республика Карелия</a:t>
            </a:r>
            <a:endParaRPr lang="ru-RU" sz="1200" b="0" dirty="0"/>
          </a:p>
          <a:p>
            <a:r>
              <a:rPr lang="ru-RU" sz="1200" dirty="0"/>
              <a:t>Автор практики: </a:t>
            </a:r>
            <a:r>
              <a:rPr lang="ru-RU" sz="1200" b="0" dirty="0" smtClean="0"/>
              <a:t>Министерство финансов Республики Карелия совместно </a:t>
            </a:r>
          </a:p>
          <a:p>
            <a:r>
              <a:rPr lang="ru-RU" sz="1200" b="0" dirty="0" smtClean="0"/>
              <a:t>с Центром управления регионом Республики Карелия</a:t>
            </a:r>
            <a:endParaRPr lang="ru-RU" sz="1200" b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466" y="1338146"/>
            <a:ext cx="6356195" cy="1185166"/>
          </a:xfrm>
        </p:spPr>
        <p:txBody>
          <a:bodyPr>
            <a:normAutofit/>
          </a:bodyPr>
          <a:lstStyle/>
          <a:p>
            <a:pPr algn="ctr"/>
            <a:r>
              <a:rPr lang="ru-RU" b="0" i="1" dirty="0" err="1" smtClean="0"/>
              <a:t>Подкаст</a:t>
            </a:r>
            <a:r>
              <a:rPr lang="ru-RU" b="0" i="1" dirty="0" smtClean="0"/>
              <a:t> по финансовой грамотности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4"/>
                </a:solidFill>
              </a:rPr>
              <a:t>«От финансовой грамотности к финансовой культуре»</a:t>
            </a:r>
            <a:endParaRPr lang="ru-RU" dirty="0">
              <a:solidFill>
                <a:schemeClr val="accent4"/>
              </a:solidFill>
            </a:endParaRPr>
          </a:p>
        </p:txBody>
      </p:sp>
      <p:pic>
        <p:nvPicPr>
          <p:cNvPr id="1026" name="Picture 2" descr="D:\Users\ilyushkina.l\Desktop\финальные\приве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458"/>
            <a:ext cx="2263698" cy="227285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4047" y="650513"/>
            <a:ext cx="6130773" cy="4173100"/>
          </a:xfrm>
        </p:spPr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С февраля 2024 года каждый четверг в официальных </a:t>
            </a:r>
            <a:r>
              <a:rPr lang="ru-RU" dirty="0" err="1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пабликах</a:t>
            </a:r>
            <a:r>
              <a:rPr lang="ru-RU" dirty="0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 Министерства финансов Республики Карелия и Центра управления регионом Республики Карелия выходит </a:t>
            </a:r>
            <a:r>
              <a:rPr lang="ru-RU" dirty="0" err="1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подкаст</a:t>
            </a:r>
            <a:r>
              <a:rPr lang="ru-RU" dirty="0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 «От финансовой грамотности к финансовой культуре» или </a:t>
            </a:r>
            <a:r>
              <a:rPr lang="ru-RU" dirty="0" err="1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Финподкаст</a:t>
            </a:r>
            <a:r>
              <a:rPr lang="ru-RU" dirty="0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. </a:t>
            </a:r>
            <a:endParaRPr lang="ru-RU" dirty="0" smtClean="0">
              <a:solidFill>
                <a:schemeClr val="accent4"/>
              </a:solidFill>
              <a:latin typeface="+mn-lt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5"/>
                </a:solidFill>
                <a:latin typeface="+mn-lt"/>
                <a:cs typeface="Times New Roman" pitchFamily="18" charset="0"/>
              </a:rPr>
              <a:t>Организатором практики выступило </a:t>
            </a:r>
            <a:r>
              <a:rPr lang="ru-RU" b="1" dirty="0" smtClean="0">
                <a:solidFill>
                  <a:schemeClr val="accent5"/>
                </a:solidFill>
                <a:latin typeface="+mn-lt"/>
                <a:cs typeface="Times New Roman" pitchFamily="18" charset="0"/>
              </a:rPr>
              <a:t>Министерство финансов Республики Карелия</a:t>
            </a:r>
            <a:r>
              <a:rPr lang="ru-RU" dirty="0" smtClean="0">
                <a:solidFill>
                  <a:schemeClr val="accent5"/>
                </a:solidFill>
                <a:latin typeface="+mn-lt"/>
                <a:cs typeface="Times New Roman" pitchFamily="18" charset="0"/>
              </a:rPr>
              <a:t> при поддержке Центра управления регионом.</a:t>
            </a:r>
          </a:p>
          <a:p>
            <a:r>
              <a:rPr lang="ru-RU" dirty="0" err="1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Финподкаст</a:t>
            </a:r>
            <a:r>
              <a:rPr lang="ru-RU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 представляет собой </a:t>
            </a:r>
            <a:r>
              <a:rPr lang="ru-RU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аудиозапись, в которой ведущий и спикер обсуждают одну из актуальных тем в сфере финансовой грамотности. Средняя продолжительность записи составляет 15 </a:t>
            </a:r>
            <a:r>
              <a:rPr lang="ru-RU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минут.</a:t>
            </a:r>
            <a:endParaRPr lang="ru-RU" dirty="0" smtClean="0">
              <a:solidFill>
                <a:schemeClr val="accent2"/>
              </a:solidFill>
              <a:latin typeface="+mn-lt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В рамках </a:t>
            </a:r>
            <a:r>
              <a:rPr lang="ru-RU" dirty="0" err="1" smtClean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подкаста</a:t>
            </a:r>
            <a:r>
              <a:rPr lang="ru-RU" dirty="0" smtClean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 специалисты обсуждают, как планировать личный и семейный бюджет, как прививать правильные финансовые привычки детям, оформлять различные социальные выплаты и пособия, формировать пенсию и защищаться от мошенников.</a:t>
            </a:r>
          </a:p>
          <a:p>
            <a:r>
              <a:rPr lang="ru-RU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Партнерами и спикерами проекта выступили участники Региональной программы повышения финансовой грамотности – </a:t>
            </a:r>
            <a:r>
              <a:rPr lang="ru-RU" b="1" dirty="0" err="1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Отделение-Национальный</a:t>
            </a:r>
            <a:r>
              <a:rPr lang="ru-RU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 банк по Республике Карелия, Управление Федеральной налоговой службы по Республике Карелия, Отделение Социального фонда по Республике Карелия, Министерства социальной защиты Республики Карелия, МВД по Республике Карелия и другие.</a:t>
            </a:r>
          </a:p>
          <a:p>
            <a:endParaRPr lang="ru-RU" dirty="0">
              <a:latin typeface="+mn-lt"/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47" y="288434"/>
            <a:ext cx="3823249" cy="24281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Описание проекта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0741" y="1420695"/>
            <a:ext cx="2448628" cy="2448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noFill/>
            <a:miter lim="400000"/>
          </a:ln>
          <a:effectLst>
            <a:reflection blurRad="12700" stA="38000" endPos="28000" dist="5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97" y="1178287"/>
            <a:ext cx="3823249" cy="24281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Целевая аудитория: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14292" y="1540365"/>
          <a:ext cx="3823249" cy="2371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 descr="https://sun9-12.userapi.com/impg/tMOQ_rjkqp4-z0ohP_H0UUvX2J1J2Hi62VHchw/G3QvJAgEOYc.jpg?size=2560x1969&amp;quality=96&amp;sign=a07c9e234be9865800acde4f440e2620&amp;type=album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37366" y="1847211"/>
            <a:ext cx="4285678" cy="329628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98" y="227066"/>
            <a:ext cx="3994026" cy="682727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Темы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подкастов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65697" y="492210"/>
          <a:ext cx="3994027" cy="4440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1" name="Picture 3" descr="D:\Users\ShaloynikovaIS\Downloads\финграм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9856" y="2712515"/>
            <a:ext cx="1604051" cy="2111244"/>
          </a:xfrm>
          <a:prstGeom prst="rect">
            <a:avLst/>
          </a:prstGeom>
          <a:noFill/>
        </p:spPr>
      </p:pic>
      <p:pic>
        <p:nvPicPr>
          <p:cNvPr id="5122" name="Picture 2" descr="https://sun9-10.userapi.com/impg/l7rn1RkmNIFRtBopQDP2citJM-Kycx1HKr0SsQ/itYuE7xOQTQ.jpg?size=750x1624&amp;quality=95&amp;sign=747198290e6f61031c488f3545bf913a&amp;type=album"/>
          <p:cNvPicPr>
            <a:picLocks noChangeAspect="1" noChangeArrowheads="1"/>
          </p:cNvPicPr>
          <p:nvPr/>
        </p:nvPicPr>
        <p:blipFill>
          <a:blip r:embed="rId8" cstate="print"/>
          <a:srcRect t="34985" r="20585" b="9912"/>
          <a:stretch>
            <a:fillRect/>
          </a:stretch>
        </p:blipFill>
        <p:spPr bwMode="auto">
          <a:xfrm>
            <a:off x="5540151" y="1846589"/>
            <a:ext cx="1946883" cy="2977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_5237967391093282593_y.jpg"/>
          <p:cNvPicPr>
            <a:picLocks noChangeAspect="1"/>
          </p:cNvPicPr>
          <p:nvPr/>
        </p:nvPicPr>
        <p:blipFill>
          <a:blip r:embed="rId9" cstate="print"/>
          <a:srcRect l="27484" r="16542"/>
          <a:stretch>
            <a:fillRect/>
          </a:stretch>
        </p:blipFill>
        <p:spPr>
          <a:xfrm>
            <a:off x="4251778" y="492210"/>
            <a:ext cx="2258392" cy="2688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4690" y="730945"/>
            <a:ext cx="1803600" cy="180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4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6568" y="730293"/>
            <a:ext cx="1804252" cy="1804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90" y="2534545"/>
            <a:ext cx="1803600" cy="180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84690" y="2534545"/>
            <a:ext cx="1803600" cy="180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88290" y="730945"/>
            <a:ext cx="1803600" cy="180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88290" y="2534545"/>
            <a:ext cx="1803600" cy="180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558907" y="1041345"/>
            <a:ext cx="358509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3"/>
                </a:solidFill>
                <a:cs typeface="Times New Roman" pitchFamily="18" charset="0"/>
              </a:rPr>
              <a:t>Ссылка на выпуски:</a:t>
            </a:r>
          </a:p>
          <a:p>
            <a:r>
              <a:rPr lang="en-US" sz="1200" dirty="0" smtClean="0">
                <a:solidFill>
                  <a:schemeClr val="accent3"/>
                </a:solidFill>
                <a:cs typeface="Times New Roman" pitchFamily="18" charset="0"/>
              </a:rPr>
              <a:t>https://disk.yandex.ru/d/QPIx1P_AMKpEPQ</a:t>
            </a:r>
            <a:endParaRPr lang="ru-RU" sz="1200" dirty="0" smtClean="0">
              <a:solidFill>
                <a:schemeClr val="accent3"/>
              </a:solidFill>
              <a:cs typeface="Times New Roman" pitchFamily="18" charset="0"/>
            </a:endParaRPr>
          </a:p>
        </p:txBody>
      </p:sp>
      <p:pic>
        <p:nvPicPr>
          <p:cNvPr id="1026" name="Picture 2" descr="D:\Users\ShaloynikovaIS\Downloads\q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1112" y="1728932"/>
            <a:ext cx="1611225" cy="161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28391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698" y="147286"/>
            <a:ext cx="4568854" cy="89023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ВОЗМОЖНОСТИ И ИНСТРУМЕНТЫ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ДЛЯ ТИРАЖИРОВАНИЯ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7380" y="773619"/>
            <a:ext cx="1851926" cy="1851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1116" y="671916"/>
            <a:ext cx="2094108" cy="2094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500" y="3203468"/>
            <a:ext cx="8105553" cy="1313299"/>
          </a:xfrm>
        </p:spPr>
        <p:txBody>
          <a:bodyPr/>
          <a:lstStyle/>
          <a:p>
            <a:r>
              <a:rPr lang="ru-RU" sz="2000" dirty="0" smtClean="0"/>
              <a:t>Планируется </a:t>
            </a:r>
            <a:r>
              <a:rPr lang="ru-RU" sz="2000" b="1" dirty="0" smtClean="0">
                <a:solidFill>
                  <a:schemeClr val="accent1"/>
                </a:solidFill>
              </a:rPr>
              <a:t>еженедельный выпуск </a:t>
            </a:r>
            <a:r>
              <a:rPr lang="ru-RU" sz="2000" b="1" dirty="0" err="1" smtClean="0">
                <a:solidFill>
                  <a:schemeClr val="accent1"/>
                </a:solidFill>
              </a:rPr>
              <a:t>подкастов</a:t>
            </a:r>
            <a:r>
              <a:rPr lang="ru-RU" sz="2000" b="1" dirty="0" smtClean="0">
                <a:solidFill>
                  <a:schemeClr val="accent1"/>
                </a:solidFill>
              </a:rPr>
              <a:t> </a:t>
            </a:r>
            <a:r>
              <a:rPr lang="ru-RU" sz="2000" dirty="0" smtClean="0"/>
              <a:t>на новые темы с привлечением новых партнеров-спикеров.</a:t>
            </a:r>
          </a:p>
          <a:p>
            <a:r>
              <a:rPr lang="ru-RU" sz="2000" dirty="0" smtClean="0"/>
              <a:t>Идея повышения финансовой грамотности с помощью мини-лекций в аудио-формате </a:t>
            </a:r>
            <a:r>
              <a:rPr lang="ru-RU" sz="2000" b="1" dirty="0" smtClean="0">
                <a:solidFill>
                  <a:schemeClr val="accent2"/>
                </a:solidFill>
              </a:rPr>
              <a:t>может </a:t>
            </a:r>
            <a:r>
              <a:rPr lang="ru-RU" sz="2000" b="1" smtClean="0">
                <a:solidFill>
                  <a:schemeClr val="accent2"/>
                </a:solidFill>
              </a:rPr>
              <a:t>быть тиражирована для других </a:t>
            </a:r>
            <a:r>
              <a:rPr lang="ru-RU" sz="2000" b="1" dirty="0" smtClean="0">
                <a:solidFill>
                  <a:schemeClr val="accent2"/>
                </a:solidFill>
              </a:rPr>
              <a:t>субъектов.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6" name="Рисунок 5" descr="рупо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287" y="276161"/>
            <a:ext cx="3021858" cy="2756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9376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24" y="2758094"/>
            <a:ext cx="6382389" cy="868334"/>
          </a:xfrm>
        </p:spPr>
        <p:txBody>
          <a:bodyPr/>
          <a:lstStyle/>
          <a:p>
            <a:r>
              <a:rPr lang="ru-RU" sz="2000" dirty="0" smtClean="0">
                <a:latin typeface="+mj-lt"/>
                <a:cs typeface="Times New Roman" pitchFamily="18" charset="0"/>
              </a:rPr>
              <a:t>Министерство финансов Республики Карелия</a:t>
            </a:r>
            <a:endParaRPr lang="ru-RU" sz="2000" dirty="0">
              <a:latin typeface="+mj-lt"/>
              <a:cs typeface="Times New Roman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24" y="3182878"/>
            <a:ext cx="5410549" cy="86833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185028, </a:t>
            </a:r>
            <a:r>
              <a:rPr lang="ru-RU" dirty="0">
                <a:latin typeface="+mj-lt"/>
                <a:cs typeface="Times New Roman" pitchFamily="18" charset="0"/>
              </a:rPr>
              <a:t>г. </a:t>
            </a:r>
            <a:r>
              <a:rPr lang="ru-RU" dirty="0" smtClean="0">
                <a:latin typeface="+mj-lt"/>
                <a:cs typeface="Times New Roman" pitchFamily="18" charset="0"/>
              </a:rPr>
              <a:t>Петрозаводск, </a:t>
            </a:r>
            <a:r>
              <a:rPr lang="ru-RU" dirty="0">
                <a:latin typeface="+mj-lt"/>
                <a:cs typeface="Times New Roman" pitchFamily="18" charset="0"/>
              </a:rPr>
              <a:t>пр. </a:t>
            </a:r>
            <a:r>
              <a:rPr lang="ru-RU" dirty="0" smtClean="0">
                <a:latin typeface="+mj-lt"/>
                <a:cs typeface="Times New Roman" pitchFamily="18" charset="0"/>
              </a:rPr>
              <a:t>Ленина, 19</a:t>
            </a:r>
            <a:endParaRPr lang="ru-RU" dirty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+mj-lt"/>
                <a:cs typeface="Times New Roman" pitchFamily="18" charset="0"/>
              </a:rPr>
              <a:t>Телефон</a:t>
            </a:r>
            <a:r>
              <a:rPr lang="ru-RU" dirty="0" smtClean="0">
                <a:latin typeface="+mj-lt"/>
                <a:cs typeface="Times New Roman" pitchFamily="18" charset="0"/>
              </a:rPr>
              <a:t>: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ru-RU" dirty="0" smtClean="0">
                <a:latin typeface="+mj-lt"/>
                <a:cs typeface="Times New Roman" pitchFamily="18" charset="0"/>
              </a:rPr>
              <a:t>8 (8142) 716-498 </a:t>
            </a:r>
            <a:endParaRPr lang="ru-RU" dirty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+mj-lt"/>
                <a:cs typeface="Times New Roman" pitchFamily="18" charset="0"/>
              </a:rPr>
              <a:t>E-mail</a:t>
            </a:r>
            <a:r>
              <a:rPr lang="ru-RU" dirty="0">
                <a:latin typeface="+mj-lt"/>
                <a:cs typeface="Times New Roman" pitchFamily="18" charset="0"/>
              </a:rPr>
              <a:t>: </a:t>
            </a:r>
            <a:r>
              <a:rPr lang="en-US" dirty="0" smtClean="0">
                <a:latin typeface="+mj-lt"/>
                <a:cs typeface="Times New Roman" pitchFamily="18" charset="0"/>
              </a:rPr>
              <a:t>fingramkarelia@yandex.com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108" y="3958309"/>
            <a:ext cx="4572000" cy="4524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b="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Ильюшкина</a:t>
            </a:r>
            <a:r>
              <a:rPr lang="ru-RU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Лада Андреевна</a:t>
            </a:r>
          </a:p>
          <a:p>
            <a:pPr algn="l"/>
            <a:r>
              <a:rPr lang="ru-RU" b="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Шалойникова</a:t>
            </a:r>
            <a:r>
              <a:rPr lang="ru-RU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Илона</a:t>
            </a:r>
            <a:r>
              <a:rPr lang="ru-RU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Сергеевна</a:t>
            </a:r>
          </a:p>
        </p:txBody>
      </p:sp>
    </p:spTree>
    <p:extLst>
      <p:ext uri="{BB962C8B-B14F-4D97-AF65-F5344CB8AC3E}">
        <p14:creationId xmlns="" xmlns:p14="http://schemas.microsoft.com/office/powerpoint/2010/main" val="1002949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350</Words>
  <Application>Microsoft Office PowerPoint</Application>
  <PresentationFormat>Экран (16:9)</PresentationFormat>
  <Paragraphs>36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White</vt:lpstr>
      <vt:lpstr>Подкаст по финансовой грамотности  «От финансовой грамотности к финансовой культуре»</vt:lpstr>
      <vt:lpstr>Описание проекта</vt:lpstr>
      <vt:lpstr>Целевая аудитория:</vt:lpstr>
      <vt:lpstr>Темы подкастов</vt:lpstr>
      <vt:lpstr>Слайд 5</vt:lpstr>
      <vt:lpstr>ВОЗМОЖНОСТИ И ИНСТРУМЕНТЫ  ДЛЯ ТИРАЖИРОВАНИЯ</vt:lpstr>
      <vt:lpstr>Министерство финансов Республики Карелия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Лада А. Ильюшкина</dc:creator>
  <cp:lastModifiedBy>ShaloynikovaIS</cp:lastModifiedBy>
  <cp:revision>89</cp:revision>
  <dcterms:modified xsi:type="dcterms:W3CDTF">2024-04-15T14:02:04Z</dcterms:modified>
</cp:coreProperties>
</file>