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2.jpg" ContentType="image/jpg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29" r:id="rId2"/>
    <p:sldMasterId id="2147483840" r:id="rId3"/>
    <p:sldMasterId id="2147483851" r:id="rId4"/>
    <p:sldMasterId id="2147483862" r:id="rId5"/>
    <p:sldMasterId id="2147483873" r:id="rId6"/>
    <p:sldMasterId id="2147483883" r:id="rId7"/>
    <p:sldMasterId id="2147483894" r:id="rId8"/>
  </p:sldMasterIdLst>
  <p:notesMasterIdLst>
    <p:notesMasterId r:id="rId19"/>
  </p:notesMasterIdLst>
  <p:sldIdLst>
    <p:sldId id="408" r:id="rId9"/>
    <p:sldId id="409" r:id="rId10"/>
    <p:sldId id="411" r:id="rId11"/>
    <p:sldId id="410" r:id="rId12"/>
    <p:sldId id="416" r:id="rId13"/>
    <p:sldId id="417" r:id="rId14"/>
    <p:sldId id="412" r:id="rId15"/>
    <p:sldId id="413" r:id="rId16"/>
    <p:sldId id="414" r:id="rId17"/>
    <p:sldId id="41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FF0FF-D61E-4D21-9AA9-8B23BDB08E96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642D1-C2FC-4BFF-8F5D-5E1F45EA4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0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640" y="2404563"/>
            <a:ext cx="5826719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640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21D-0BD3-41F0-9F6C-86CCB766272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EFC-C5AC-4D5A-8E93-50377191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6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609600"/>
            <a:ext cx="6347715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4470401"/>
            <a:ext cx="6347715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21D-0BD3-41F0-9F6C-86CCB766272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EFC-C5AC-4D5A-8E93-50377191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2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1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4470401"/>
            <a:ext cx="6347715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21D-0BD3-41F0-9F6C-86CCB766272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EFC-C5AC-4D5A-8E93-50377191259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41" y="79037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8" y="2886557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4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1931991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4527449"/>
            <a:ext cx="6347715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21D-0BD3-41F0-9F6C-86CCB766272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EFC-C5AC-4D5A-8E93-50377191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07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1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8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4527449"/>
            <a:ext cx="6347715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21D-0BD3-41F0-9F6C-86CCB766272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EFC-C5AC-4D5A-8E93-50377191259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41" y="79037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8" y="2886557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252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61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8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4527449"/>
            <a:ext cx="6347715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21D-0BD3-41F0-9F6C-86CCB766272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EFC-C5AC-4D5A-8E93-50377191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7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21D-0BD3-41F0-9F6C-86CCB766272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EFC-C5AC-4D5A-8E93-50377191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21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3" y="609601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0" y="609601"/>
            <a:ext cx="5195027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21D-0BD3-41F0-9F6C-86CCB766272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EFC-C5AC-4D5A-8E93-50377191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8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5" y="510875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8867795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0781"/>
            <a:ext cx="9144000" cy="5477219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5112991"/>
            <a:ext cx="6350680" cy="7937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903144"/>
            <a:ext cx="3984704" cy="1580221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483" y="429521"/>
            <a:ext cx="1911350" cy="6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1432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8" y="3200"/>
            <a:ext cx="9158068" cy="6868551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96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4" y="1574800"/>
            <a:ext cx="3823249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87" y="1574800"/>
            <a:ext cx="3863975" cy="52832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124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21D-0BD3-41F0-9F6C-86CCB766272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EFC-C5AC-4D5A-8E93-50377191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73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7" y="-932"/>
            <a:ext cx="9146807" cy="686010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2" y="3677461"/>
            <a:ext cx="5410549" cy="115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2" y="5065221"/>
            <a:ext cx="5410549" cy="115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62718682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96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25590797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96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91458551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96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29656642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96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68245883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2" y="-10312"/>
            <a:ext cx="9142608" cy="6873887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588785"/>
            <a:ext cx="3306686" cy="751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7" y="3707191"/>
            <a:ext cx="4191349" cy="251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8005378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" y="-1885"/>
            <a:ext cx="9146514" cy="685988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745681"/>
            <a:ext cx="3306686" cy="51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7" y="3707191"/>
            <a:ext cx="4191349" cy="251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71816575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88032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0781"/>
            <a:ext cx="9144000" cy="5477219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5112991"/>
            <a:ext cx="6350680" cy="7937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903144"/>
            <a:ext cx="3984704" cy="1580221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483" y="429521"/>
            <a:ext cx="1911350" cy="6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1016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8" y="3200"/>
            <a:ext cx="9158068" cy="6868551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94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4" y="1574800"/>
            <a:ext cx="3823249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87" y="1574800"/>
            <a:ext cx="3863975" cy="52832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369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00872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21D-0BD3-41F0-9F6C-86CCB766272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EFC-C5AC-4D5A-8E93-50377191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36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7" y="-932"/>
            <a:ext cx="9146807" cy="686010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2" y="3677461"/>
            <a:ext cx="5410549" cy="115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2" y="5065221"/>
            <a:ext cx="5410549" cy="115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499217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94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85114120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94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02943157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94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6652872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94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6612765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2" y="-10312"/>
            <a:ext cx="9142608" cy="6873887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588782"/>
            <a:ext cx="3306686" cy="751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7" y="3707189"/>
            <a:ext cx="4191349" cy="251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9464199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" y="-1885"/>
            <a:ext cx="9146514" cy="685988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745681"/>
            <a:ext cx="3306686" cy="51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7" y="3707189"/>
            <a:ext cx="4191349" cy="251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24646328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92609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0781"/>
            <a:ext cx="9144000" cy="5477219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5112991"/>
            <a:ext cx="6350680" cy="7937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903144"/>
            <a:ext cx="3984704" cy="1580221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483" y="429521"/>
            <a:ext cx="1911350" cy="6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536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8" y="3200"/>
            <a:ext cx="9158068" cy="6868551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91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4" y="1574800"/>
            <a:ext cx="3823249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87" y="1574800"/>
            <a:ext cx="3863975" cy="52832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8389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609601"/>
            <a:ext cx="6347715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44" y="2160591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8" y="2160591"/>
            <a:ext cx="3088111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21D-0BD3-41F0-9F6C-86CCB766272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EFC-C5AC-4D5A-8E93-50377191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630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7" y="-932"/>
            <a:ext cx="9146807" cy="686010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2" y="3677461"/>
            <a:ext cx="5410549" cy="115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2" y="5065221"/>
            <a:ext cx="5410549" cy="115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8218988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91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38805744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91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80902438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91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56791575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91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03519945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2" y="-10312"/>
            <a:ext cx="9142608" cy="6873887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588779"/>
            <a:ext cx="3306686" cy="751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7" y="3707186"/>
            <a:ext cx="4191349" cy="251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5111303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" y="-1885"/>
            <a:ext cx="9146514" cy="685988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745681"/>
            <a:ext cx="3306686" cy="51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7" y="3707186"/>
            <a:ext cx="4191349" cy="251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66820000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23309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0781"/>
            <a:ext cx="9144000" cy="5477219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5112991"/>
            <a:ext cx="6350680" cy="7937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903144"/>
            <a:ext cx="3984704" cy="1580221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483" y="429521"/>
            <a:ext cx="1911350" cy="6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39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8" y="3200"/>
            <a:ext cx="9158068" cy="6868551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87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4" y="1574800"/>
            <a:ext cx="3823249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87" y="1574800"/>
            <a:ext cx="3863975" cy="52832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8261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8" y="609601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1013"/>
            <a:ext cx="3090672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1013"/>
            <a:ext cx="3090672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21D-0BD3-41F0-9F6C-86CCB766272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EFC-C5AC-4D5A-8E93-50377191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767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7" y="-932"/>
            <a:ext cx="9146807" cy="686010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2" y="3677461"/>
            <a:ext cx="5410549" cy="115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2" y="5065221"/>
            <a:ext cx="5410549" cy="115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17570288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87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55395225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87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12250576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87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65525530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87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10997113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2" y="-10312"/>
            <a:ext cx="9142608" cy="6873887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588775"/>
            <a:ext cx="3306686" cy="751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7" y="3707182"/>
            <a:ext cx="4191349" cy="251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1629631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" y="-1885"/>
            <a:ext cx="9146514" cy="685988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745681"/>
            <a:ext cx="3306686" cy="51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7" y="3707182"/>
            <a:ext cx="4191349" cy="251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02454247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53908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8" y="3200"/>
            <a:ext cx="9158068" cy="6868551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82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4" y="1574800"/>
            <a:ext cx="3823249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87" y="1574800"/>
            <a:ext cx="3863975" cy="52832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3183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7" y="-932"/>
            <a:ext cx="9146807" cy="686010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2" y="3677461"/>
            <a:ext cx="5410549" cy="115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2" y="5065221"/>
            <a:ext cx="5410549" cy="115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09657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609601"/>
            <a:ext cx="6347715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21D-0BD3-41F0-9F6C-86CCB766272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EFC-C5AC-4D5A-8E93-50377191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13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82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131601643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82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80316721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82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312679350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6" y="510882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263029894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2" y="-10312"/>
            <a:ext cx="9142608" cy="6873887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588770"/>
            <a:ext cx="3306686" cy="751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7" y="3707177"/>
            <a:ext cx="4191349" cy="251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574300593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" y="-1885"/>
            <a:ext cx="9146514" cy="685988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745681"/>
            <a:ext cx="3306686" cy="51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7" y="3707177"/>
            <a:ext cx="4191349" cy="251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330112067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4786341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8" y="3199"/>
            <a:ext cx="9158068" cy="6868551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5" y="510875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4" y="1574800"/>
            <a:ext cx="3823249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87" y="1574800"/>
            <a:ext cx="3863975" cy="52832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6777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7" y="-932"/>
            <a:ext cx="9146807" cy="686010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2" y="3677461"/>
            <a:ext cx="5410549" cy="115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2" y="5065221"/>
            <a:ext cx="5410549" cy="115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650307481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5" y="510875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6102693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21D-0BD3-41F0-9F6C-86CCB766272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EFC-C5AC-4D5A-8E93-50377191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642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5" y="510875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2765428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5" y="510875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474163851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25" y="510875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333830212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2" y="-10312"/>
            <a:ext cx="9142608" cy="6873887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588763"/>
            <a:ext cx="3306686" cy="751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7" y="3707170"/>
            <a:ext cx="4191349" cy="251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137486849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" y="-1885"/>
            <a:ext cx="9146514" cy="685988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745681"/>
            <a:ext cx="3306686" cy="51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7" y="3707170"/>
            <a:ext cx="4191349" cy="251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037794072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7144797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8" y="3191"/>
            <a:ext cx="9158068" cy="6868551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510867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6" y="1574800"/>
            <a:ext cx="3823249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6" y="1574800"/>
            <a:ext cx="3863975" cy="52832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3636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7" y="-932"/>
            <a:ext cx="9146807" cy="686010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3677459"/>
            <a:ext cx="5410549" cy="115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3" y="5065221"/>
            <a:ext cx="5410549" cy="115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540773173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510867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307109211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510867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19652867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1498605"/>
            <a:ext cx="2790183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89" y="514928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2777098"/>
            <a:ext cx="279018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21D-0BD3-41F0-9F6C-86CCB766272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EFC-C5AC-4D5A-8E93-50377191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024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510867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116581962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510867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007092259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2" y="-10312"/>
            <a:ext cx="9142608" cy="6873887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588755"/>
            <a:ext cx="3306686" cy="751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3" y="3707162"/>
            <a:ext cx="4191349" cy="251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108257112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" y="-1885"/>
            <a:ext cx="9146514" cy="685988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745679"/>
            <a:ext cx="3306686" cy="51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3" y="3707162"/>
            <a:ext cx="4191349" cy="251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96473755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025045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4800601"/>
            <a:ext cx="6347715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7" y="609629"/>
            <a:ext cx="6347715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5367339"/>
            <a:ext cx="6347715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21D-0BD3-41F0-9F6C-86CCB766272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8EFC-C5AC-4D5A-8E93-50377191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2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6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7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80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8" y="609601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2160591"/>
            <a:ext cx="634771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9" y="6041364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F521D-0BD3-41F0-9F6C-86CCB766272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5" y="6041364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95" y="6041364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1E8EFC-C5AC-4D5A-8E93-50377191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35" y="1"/>
            <a:ext cx="9156504" cy="6867379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26" y="510896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2046" y="6223000"/>
            <a:ext cx="23083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21945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321945" hangingPunct="0"/>
              <a:t>‹#›</a:t>
            </a:fld>
            <a:endParaRPr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0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35" y="1"/>
            <a:ext cx="9156504" cy="6867379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26" y="510894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2046" y="6223000"/>
            <a:ext cx="23083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21945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321945" hangingPunct="0"/>
              <a:t>‹#›</a:t>
            </a:fld>
            <a:endParaRPr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7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35" y="1"/>
            <a:ext cx="9156504" cy="6867379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26" y="510891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2046" y="6223000"/>
            <a:ext cx="23083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21945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321945" hangingPunct="0"/>
              <a:t>‹#›</a:t>
            </a:fld>
            <a:endParaRPr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7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35" y="1"/>
            <a:ext cx="9156504" cy="6867379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26" y="510887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2046" y="6223000"/>
            <a:ext cx="23083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21945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321945" hangingPunct="0"/>
              <a:t>‹#›</a:t>
            </a:fld>
            <a:endParaRPr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5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35" y="1"/>
            <a:ext cx="9156504" cy="6867379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26" y="510882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2046" y="6223000"/>
            <a:ext cx="23083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21945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321945" hangingPunct="0"/>
              <a:t>‹#›</a:t>
            </a:fld>
            <a:endParaRPr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5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35" y="1"/>
            <a:ext cx="9156504" cy="6867379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25" y="510875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2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2046" y="6223000"/>
            <a:ext cx="23083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21945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321945" hangingPunct="0"/>
              <a:t>‹#›</a:t>
            </a:fld>
            <a:endParaRPr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9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35" y="0"/>
            <a:ext cx="9156504" cy="6867379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3" y="510867"/>
            <a:ext cx="6888265" cy="91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5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2046" y="6223000"/>
            <a:ext cx="23083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21945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321945" hangingPunct="0"/>
              <a:t>‹#›</a:t>
            </a:fld>
            <a:endParaRPr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7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нь Государственного герба и Государственного флага Республики Крым - Республика  Крым">
            <a:extLst>
              <a:ext uri="{FF2B5EF4-FFF2-40B4-BE49-F238E27FC236}">
                <a16:creationId xmlns:a16="http://schemas.microsoft.com/office/drawing/2014/main" xmlns="" id="{65FD1415-7D23-3DA5-A6F7-E1DFF5150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78" y="109223"/>
            <a:ext cx="3669668" cy="21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Прямоугольник"/>
          <p:cNvSpPr/>
          <p:nvPr/>
        </p:nvSpPr>
        <p:spPr>
          <a:xfrm>
            <a:off x="1254788" y="4962645"/>
            <a:ext cx="4378997" cy="8466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94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kern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81126" y="4552592"/>
            <a:ext cx="8350454" cy="166676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практики:</a:t>
            </a:r>
            <a:r>
              <a:rPr lang="ru-RU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просвещение детей и молодежи</a:t>
            </a:r>
          </a:p>
          <a:p>
            <a:pPr>
              <a:spcAft>
                <a:spcPts val="800"/>
              </a:spcAft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субъекта:   </a:t>
            </a:r>
            <a:r>
              <a:rPr lang="ru-RU" sz="1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Крым</a:t>
            </a:r>
          </a:p>
          <a:p>
            <a:pPr algn="just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Авторы практики: 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«Мельничновская СШ» Белогорского района,</a:t>
            </a:r>
          </a:p>
          <a:p>
            <a:pPr algn="just"/>
            <a:r>
              <a:rPr lang="ru-RU" sz="13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Кириенко Ольга Александровна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заместитель директора по УВР, учитель начальных классов,</a:t>
            </a:r>
          </a:p>
          <a:p>
            <a:pPr algn="just"/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+7978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8079387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kirienko687@mail.ru</a:t>
            </a:r>
            <a:endParaRPr lang="ru-RU" sz="13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Эсатова Эльвина Рустемовна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учитель истории и обществознания,</a:t>
            </a:r>
          </a:p>
          <a:p>
            <a:pPr algn="just"/>
            <a:r>
              <a:rPr lang="ru-RU" sz="13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Абдурапиева Лейла Исмаил кызы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учитель русского языка.</a:t>
            </a:r>
          </a:p>
          <a:p>
            <a:pPr algn="just"/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238" y="1946246"/>
            <a:ext cx="6283247" cy="981170"/>
          </a:xfrm>
        </p:spPr>
        <p:txBody>
          <a:bodyPr>
            <a:noAutofit/>
          </a:bodyPr>
          <a:lstStyle/>
          <a:p>
            <a:pPr lvl="0" algn="ctr" defTabSz="457200">
              <a:lnSpc>
                <a:spcPct val="90000"/>
              </a:lnSpc>
            </a:pPr>
            <a:r>
              <a:rPr lang="ru-RU" sz="3200" i="1" kern="1200" spc="-1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АДВЕНТ-КАЛЕНДАРЬ ПО НАЛОГОВОЙ ГРАМОТНОСТИ </a:t>
            </a:r>
          </a:p>
        </p:txBody>
      </p:sp>
    </p:spTree>
    <p:extLst>
      <p:ext uri="{BB962C8B-B14F-4D97-AF65-F5344CB8AC3E}">
        <p14:creationId xmlns:p14="http://schemas.microsoft.com/office/powerpoint/2010/main" val="59315665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07" y="140052"/>
            <a:ext cx="6888265" cy="398821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реализации педагогической практики</a:t>
            </a:r>
          </a:p>
        </p:txBody>
      </p:sp>
      <p:pic>
        <p:nvPicPr>
          <p:cNvPr id="8" name="Picture 2" descr="https://api.crimeaschool.ru/api/object_storage/5f78cdcc30284429bb1bd21cc86967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536" y="3629885"/>
            <a:ext cx="4007622" cy="2499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429300">
            <a:off x="-4311" y="3463341"/>
            <a:ext cx="2970130" cy="2637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3885" y="4164817"/>
            <a:ext cx="3459329" cy="2304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5906" y="939511"/>
            <a:ext cx="3411415" cy="2422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166679" y="1055654"/>
            <a:ext cx="3385632" cy="1967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653" y="910498"/>
            <a:ext cx="2468574" cy="2986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106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2" y="104679"/>
            <a:ext cx="6888265" cy="910303"/>
          </a:xfrm>
        </p:spPr>
        <p:txBody>
          <a:bodyPr/>
          <a:lstStyle/>
          <a:p>
            <a:pPr algn="ctr"/>
            <a:r>
              <a:rPr lang="ru-RU" sz="3200" i="1" kern="1200" spc="-100" dirty="0">
                <a:solidFill>
                  <a:schemeClr val="accent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АДВЕНТ-КАЛЕНДАРЬ </a:t>
            </a:r>
            <a:r>
              <a:rPr lang="ru-RU" sz="3200" i="1" kern="1200" spc="-100" dirty="0">
                <a:solidFill>
                  <a:srgbClr val="009655">
                    <a:lumMod val="75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3200" i="1" kern="1200" spc="-100" dirty="0">
                <a:solidFill>
                  <a:srgbClr val="009655">
                    <a:lumMod val="75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i="1" kern="1200" spc="-100" dirty="0">
                <a:solidFill>
                  <a:srgbClr val="009655">
                    <a:lumMod val="75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</a:t>
            </a:r>
            <a:r>
              <a:rPr lang="ru-RU" sz="3200" i="1" kern="1200" spc="-100" dirty="0">
                <a:solidFill>
                  <a:srgbClr val="009655">
                    <a:lumMod val="75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kern="1200" spc="-100" dirty="0">
                <a:solidFill>
                  <a:srgbClr val="004E9E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НАЛОГОВОЙ ГРАМОТНОСТИ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C5FE17-EB23-DE82-032D-524C07D961EE}"/>
              </a:ext>
            </a:extLst>
          </p:cNvPr>
          <p:cNvSpPr txBox="1"/>
          <p:nvPr/>
        </p:nvSpPr>
        <p:spPr>
          <a:xfrm>
            <a:off x="146220" y="4770342"/>
            <a:ext cx="8851560" cy="102797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ru-RU" sz="1600" b="1" dirty="0">
                <a:solidFill>
                  <a:srgbClr val="C00000"/>
                </a:solidFill>
                <a:latin typeface="+mj-lt"/>
                <a:sym typeface="Helvetica Neue"/>
              </a:rPr>
              <a:t>Краткое описание практики: </a:t>
            </a:r>
            <a:r>
              <a:rPr lang="ru-RU" sz="1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адвент-календарь</a:t>
            </a:r>
            <a:r>
              <a:rPr lang="ru-RU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содержит распределенные по тематическим дням задания, разработанные творческой группой педагогов на каждый день, запечатанные в конвертах, предназначенные как для индивидуального, так и для группового выполнения.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7" y="1621730"/>
            <a:ext cx="4945884" cy="2541864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Цель практики: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формирование у обучающихся начальной, основной и средней школы налоговой грамотности и налоговой культуры, ответственной гражданской позиции,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развитие личности, формирование правильных ценностных установок и жизненных ориентиров,</a:t>
            </a:r>
          </a:p>
          <a:p>
            <a:pPr marL="0" indent="0" algn="ctr">
              <a:buNone/>
            </a:pPr>
            <a:r>
              <a:rPr lang="ru-RU" sz="1600" b="1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 также повышение налоговой культуры педагогов и родителей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897" y="1233182"/>
            <a:ext cx="3693506" cy="3441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109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84887" y="1285279"/>
            <a:ext cx="2047431" cy="2279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03724C-3583-8074-ED12-9BE1EA4FDBC2}"/>
              </a:ext>
            </a:extLst>
          </p:cNvPr>
          <p:cNvSpPr txBox="1"/>
          <p:nvPr/>
        </p:nvSpPr>
        <p:spPr>
          <a:xfrm>
            <a:off x="54532" y="85682"/>
            <a:ext cx="6908329" cy="3631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Задания разработаны в форме игр, кроссвордов, интерактивных задач, заданий по составлению ментальных карт, разработки буклетов и творческих материалов.  </a:t>
            </a:r>
          </a:p>
          <a:p>
            <a:pPr algn="ctr"/>
            <a:r>
              <a:rPr lang="ru-RU" sz="1600" b="1" dirty="0">
                <a:solidFill>
                  <a:schemeClr val="accent2"/>
                </a:solidFill>
              </a:rPr>
              <a:t>Все это позволяет учащимся усвоить новые знания, необходимые в повседневной жизни, расширить кругозор, проявить креативность, самостоятельность, активность и творчество. 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В завершение работы с адвент–календарем учащиеся выполняют комплексное задание на применение знаний по налоговой грамотности, формулируют правила, обеспечивающие налоговую безопасность семьи.</a:t>
            </a:r>
          </a:p>
          <a:p>
            <a:pPr algn="ctr"/>
            <a:r>
              <a:rPr lang="ru-RU" sz="1600" b="1" dirty="0"/>
              <a:t>Дидактический материал, метальные карты, буклеты обучающиеся используют  среди знакомых и близких для распространения знаний по налоговой грамотности. </a:t>
            </a: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82" y="3871296"/>
            <a:ext cx="4466545" cy="2719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602" y="3871296"/>
            <a:ext cx="4026716" cy="2719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9074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50C7112-2A4E-1DE7-E8BD-9A186B980FE9}"/>
              </a:ext>
            </a:extLst>
          </p:cNvPr>
          <p:cNvSpPr txBox="1"/>
          <p:nvPr/>
        </p:nvSpPr>
        <p:spPr>
          <a:xfrm>
            <a:off x="128124" y="0"/>
            <a:ext cx="5240831" cy="3929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Ключевые положения данной практики</a:t>
            </a:r>
          </a:p>
          <a:p>
            <a:pPr algn="just">
              <a:lnSpc>
                <a:spcPct val="90000"/>
              </a:lnSpc>
              <a:spcAft>
                <a:spcPts val="200"/>
              </a:spcAft>
              <a:tabLst>
                <a:tab pos="614045" algn="l"/>
                <a:tab pos="614680" algn="l"/>
              </a:tabLst>
            </a:pP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Посредством активных и интерактивных заданий, которые выполняются в соответствии с датами в адвент-календаре, у обучающихся:</a:t>
            </a:r>
          </a:p>
          <a:p>
            <a:pPr marL="342900" lvl="0" indent="-342900" algn="just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"/>
              <a:tabLst>
                <a:tab pos="343535" algn="l"/>
                <a:tab pos="614045" algn="l"/>
                <a:tab pos="614680" algn="l"/>
              </a:tabLst>
            </a:pP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формируется представление </a:t>
            </a: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о налогах, их видах, влиянии на качество жизни граждан; </a:t>
            </a:r>
          </a:p>
          <a:p>
            <a:pPr marL="342900" lvl="0" indent="-342900" algn="just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"/>
              <a:tabLst>
                <a:tab pos="343535" algn="l"/>
                <a:tab pos="614680" algn="l"/>
              </a:tabLst>
            </a:pP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формируется</a:t>
            </a: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представление</a:t>
            </a: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о роли налоговых органов в жизни государства; осуществляется знакомство школьников с профессией налоговика;</a:t>
            </a:r>
          </a:p>
          <a:p>
            <a:pPr marL="342900" lvl="0" indent="-342900" algn="just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"/>
              <a:tabLst>
                <a:tab pos="343535" algn="l"/>
                <a:tab pos="614680" algn="l"/>
              </a:tabLst>
            </a:pP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осуществляется знакомство </a:t>
            </a: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с положениями основного документа, регулирующего отношения в сфере налогообложения – Налогового кодекса РФ;</a:t>
            </a:r>
          </a:p>
          <a:p>
            <a:pPr marL="342900" lvl="0" indent="-342900" algn="just">
              <a:lnSpc>
                <a:spcPct val="85000"/>
              </a:lnSpc>
              <a:spcAft>
                <a:spcPts val="200"/>
              </a:spcAft>
              <a:buFont typeface="Wingdings" panose="05000000000000000000" pitchFamily="2" charset="2"/>
              <a:buChar char=""/>
              <a:tabLst>
                <a:tab pos="343535" algn="l"/>
                <a:tab pos="614680" algn="l"/>
              </a:tabLst>
            </a:pP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акцентируется внимание </a:t>
            </a: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учащихся на налогах, уплачиваемых гражданами, на объектах и плательщиках, налоговых льготах, </a:t>
            </a: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формируются навыки </a:t>
            </a: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проведения расчетов налогов, доходов после их уплаты;</a:t>
            </a:r>
          </a:p>
          <a:p>
            <a:pPr marL="342900" lvl="0" indent="-342900" algn="just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"/>
              <a:tabLst>
                <a:tab pos="343535" algn="l"/>
                <a:tab pos="614680" algn="l"/>
              </a:tabLst>
            </a:pP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приобретаются навыки </a:t>
            </a: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работы с цифровыми сервисами Федеральной налоговой службы для физических лиц;</a:t>
            </a:r>
          </a:p>
          <a:p>
            <a:pPr marL="342900" indent="-342900" algn="just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"/>
              <a:tabLst>
                <a:tab pos="343535" algn="l"/>
                <a:tab pos="614680" algn="l"/>
              </a:tabLst>
            </a:pP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развивается</a:t>
            </a: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экономическое мышление финансово-грамотного, отвечающего за свои решения гражданина.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777" y="4024026"/>
            <a:ext cx="3736322" cy="2413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9693">
            <a:off x="5605217" y="910395"/>
            <a:ext cx="3285392" cy="2850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Axtem\Downloads\Collage_20240402_1622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60466">
            <a:off x="4839119" y="3617541"/>
            <a:ext cx="3154250" cy="3075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4313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B7135D-99FE-4BF4-B875-FD34403668A1}"/>
              </a:ext>
            </a:extLst>
          </p:cNvPr>
          <p:cNvSpPr txBox="1"/>
          <p:nvPr/>
        </p:nvSpPr>
        <p:spPr>
          <a:xfrm>
            <a:off x="218115" y="96192"/>
            <a:ext cx="5391490" cy="33062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200"/>
              </a:spcAft>
              <a:tabLst>
                <a:tab pos="278130" algn="l"/>
              </a:tabLst>
            </a:pP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Технологии, применяемые при реализации практики:</a:t>
            </a:r>
          </a:p>
          <a:p>
            <a:pPr marL="285750" indent="-285750" algn="just">
              <a:lnSpc>
                <a:spcPct val="8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адвент-календарь;</a:t>
            </a:r>
          </a:p>
          <a:p>
            <a:pPr marL="285750" indent="-285750" algn="just">
              <a:lnSpc>
                <a:spcPct val="8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игровые (командные игры: при выполнении заданий адвент-календаря учащиеся выступают в качестве различных участников налоговых отношений); </a:t>
            </a:r>
          </a:p>
          <a:p>
            <a:pPr marL="285750" indent="-285750" algn="just">
              <a:lnSpc>
                <a:spcPct val="8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здоровьесберегающие технологии;</a:t>
            </a:r>
          </a:p>
          <a:p>
            <a:pPr marL="285750" indent="-285750" algn="just">
              <a:lnSpc>
                <a:spcPct val="8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проектные (ежедневная, поэтапная деятельность по достижению поставленной цели при формировании финансовой и налоговой грамотности);</a:t>
            </a:r>
          </a:p>
          <a:p>
            <a:pPr marL="285750" indent="-285750" algn="just">
              <a:lnSpc>
                <a:spcPct val="8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проблемное обучение;</a:t>
            </a:r>
          </a:p>
          <a:p>
            <a:pPr marL="285750" indent="-285750" algn="just">
              <a:lnSpc>
                <a:spcPct val="8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перспективно-обучающее обучение;</a:t>
            </a:r>
          </a:p>
          <a:p>
            <a:pPr marL="285750" indent="-285750" algn="just">
              <a:lnSpc>
                <a:spcPct val="8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технология проведения коллективных творческих дел;</a:t>
            </a:r>
          </a:p>
          <a:p>
            <a:pPr marL="285750" indent="-285750" algn="just">
              <a:lnSpc>
                <a:spcPct val="8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технологии творческого и креативного мышления (интеллект-карты).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0F88D0-88F0-4560-9EF2-933C98C96B97}"/>
              </a:ext>
            </a:extLst>
          </p:cNvPr>
          <p:cNvSpPr txBox="1"/>
          <p:nvPr/>
        </p:nvSpPr>
        <p:spPr>
          <a:xfrm>
            <a:off x="3783436" y="3703163"/>
            <a:ext cx="5077968" cy="2927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300"/>
              </a:spcAft>
            </a:pP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Педагогические приемы и методы, используемые при реализации практики:</a:t>
            </a:r>
          </a:p>
          <a:p>
            <a:pPr marL="285750" indent="-285750">
              <a:lnSpc>
                <a:spcPct val="8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метод активного обучения;</a:t>
            </a:r>
          </a:p>
          <a:p>
            <a:pPr marL="285750" indent="-285750">
              <a:lnSpc>
                <a:spcPct val="8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использование цифровых ресурсов;</a:t>
            </a:r>
          </a:p>
          <a:p>
            <a:pPr marL="285750" indent="-285750">
              <a:lnSpc>
                <a:spcPct val="85000"/>
              </a:lnSpc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51765" algn="l"/>
              </a:tabLst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включение соревновательного духа в учебную деятельность;</a:t>
            </a:r>
          </a:p>
          <a:p>
            <a:pPr marL="285750" indent="-285750">
              <a:lnSpc>
                <a:spcPct val="8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поиск и принятие решений при выполнении заданий по адвент-календарю; </a:t>
            </a:r>
          </a:p>
          <a:p>
            <a:pPr marL="285750" indent="-285750">
              <a:lnSpc>
                <a:spcPct val="8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творческие задания (создание Сказки о финансах, Памятки о налогах);</a:t>
            </a:r>
          </a:p>
          <a:p>
            <a:pPr marL="285750" indent="-285750">
              <a:lnSpc>
                <a:spcPct val="8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наглядный, практический, проектный метод;</a:t>
            </a:r>
          </a:p>
          <a:p>
            <a:pPr marL="285750" indent="-285750">
              <a:lnSpc>
                <a:spcPct val="8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сотрудничество с родителями.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4232CC08-C22B-4EE0-84CB-4F8AA8CDA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21"/>
          <a:stretch/>
        </p:blipFill>
        <p:spPr bwMode="auto">
          <a:xfrm>
            <a:off x="5609605" y="955979"/>
            <a:ext cx="3419578" cy="2559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Axtem\Downloads\IMG_20240402_124747.jpg">
            <a:extLst>
              <a:ext uri="{FF2B5EF4-FFF2-40B4-BE49-F238E27FC236}">
                <a16:creationId xmlns:a16="http://schemas.microsoft.com/office/drawing/2014/main" xmlns="" id="{66A09A41-6E9B-4BD7-9D3D-FA3067BAF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824" y="3496452"/>
            <a:ext cx="2569679" cy="3164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4783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574AA1-FB34-4FD7-835E-20679A42FC4D}"/>
              </a:ext>
            </a:extLst>
          </p:cNvPr>
          <p:cNvSpPr txBox="1"/>
          <p:nvPr/>
        </p:nvSpPr>
        <p:spPr>
          <a:xfrm>
            <a:off x="151396" y="-16778"/>
            <a:ext cx="6358461" cy="4291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  <a:tabLst>
                <a:tab pos="614045" algn="l"/>
                <a:tab pos="614680" algn="l"/>
              </a:tabLst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Преимущество практики:</a:t>
            </a:r>
            <a:endParaRPr lang="ru-RU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000" lvl="3" indent="-342000" algn="just">
              <a:lnSpc>
                <a:spcPct val="90000"/>
              </a:lnSpc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186055" algn="l"/>
                <a:tab pos="419735" algn="l"/>
                <a:tab pos="614045" algn="l"/>
                <a:tab pos="614680" algn="l"/>
              </a:tabLst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коллективом учителей разработаны разнообразные задания по налоговой грамотности;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8255" algn="l"/>
              </a:tabLst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возможность моделировать различные методы, формы при работе с адвент-календарем; временные рамки и возраст участников; использовать различные технологии при составлении адвент-календаря;  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276225" algn="l"/>
              </a:tabLst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эффективное диалогическое сотрудничество: педагог – обучающиеся – 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родители;</a:t>
            </a:r>
          </a:p>
          <a:p>
            <a:pPr marL="342900" lvl="0" indent="-342900" algn="just">
              <a:lnSpc>
                <a:spcPct val="90000"/>
              </a:lnSpc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276225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финансовой и налоговой грамотности педагогов в процессе разработки заданий адвент-календаря;</a:t>
            </a:r>
          </a:p>
          <a:p>
            <a:pPr marL="342900" lvl="0" indent="-342900" algn="just">
              <a:lnSpc>
                <a:spcPct val="90000"/>
              </a:lnSpc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276225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единства учебной и воспитательной деятельности не только на уроках, но и во внеурочной деятельности, формирования у обучающихся ценностных установок и социально значимых качеств личности – основ российской гражданской идентичности, гражданской позиции, представления о человеке как члене общества, о правах и ответственности, готовности к саморазвитию, мотивации к познанию и обучению, формирование налоговой культуры;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276225" algn="l"/>
              </a:tabLst>
            </a:pPr>
            <a:r>
              <a:rPr lang="ru-RU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использование учебных пособий по налоговой грамотности 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младшей, основной и средней школы, подготовленных коллективом авторов – сотрудников </a:t>
            </a:r>
            <a:r>
              <a:rPr lang="ru-RU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Управлением Федеральной налоговой службы России по Республике Крым 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 общей редакцией руководителя УФНС России по Республике Крым Р.Б. </a:t>
            </a:r>
            <a:r>
              <a:rPr lang="ru-RU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Наздрачёва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занявших 1-е место на Всероссийском конкурсе учебных пособий по налоговой грамотности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xmlns="" id="{37D25907-2DB8-49B3-94C8-436469A449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20979514">
            <a:off x="5898655" y="4099740"/>
            <a:ext cx="1846492" cy="2427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xmlns="" id="{955E97B7-F9E0-4312-B0F3-6ADCF48DB20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7722" y="3161805"/>
            <a:ext cx="1813532" cy="2350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ject 5">
            <a:extLst>
              <a:ext uri="{FF2B5EF4-FFF2-40B4-BE49-F238E27FC236}">
                <a16:creationId xmlns:a16="http://schemas.microsoft.com/office/drawing/2014/main" xmlns="" id="{3FC1075A-9F8A-46D3-AB00-BD00C9FF20F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801275">
            <a:off x="6773019" y="822958"/>
            <a:ext cx="1922866" cy="250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709240F7-5A8F-47A0-9488-828DA44CE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809" y="4330181"/>
            <a:ext cx="3453340" cy="2150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Axtem\Downloads\IMG-80130d8649390d8698884df438513772-V.jpg">
            <a:extLst>
              <a:ext uri="{FF2B5EF4-FFF2-40B4-BE49-F238E27FC236}">
                <a16:creationId xmlns:a16="http://schemas.microsoft.com/office/drawing/2014/main" xmlns="" id="{04AA01DA-9639-4A73-8F2D-1795EDE27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611" y="4502278"/>
            <a:ext cx="2508737" cy="1806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ject 3">
            <a:extLst>
              <a:ext uri="{FF2B5EF4-FFF2-40B4-BE49-F238E27FC236}">
                <a16:creationId xmlns:a16="http://schemas.microsoft.com/office/drawing/2014/main" xmlns="" id="{37D25907-2DB8-49B3-94C8-436469A44949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9514">
            <a:off x="5898654" y="4099740"/>
            <a:ext cx="1846492" cy="2427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ject 4">
            <a:extLst>
              <a:ext uri="{FF2B5EF4-FFF2-40B4-BE49-F238E27FC236}">
                <a16:creationId xmlns:a16="http://schemas.microsoft.com/office/drawing/2014/main" xmlns="" id="{955E97B7-F9E0-4312-B0F3-6ADCF48DB20E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721" y="3161805"/>
            <a:ext cx="1813532" cy="2350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xmlns="" id="{3FC1075A-9F8A-46D3-AB00-BD00C9FF20F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801275">
            <a:off x="6773018" y="822958"/>
            <a:ext cx="1922866" cy="250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2" descr="C:\Users\Axtem\Downloads\IMG-80130d8649390d8698884df438513772-V.jpg">
            <a:extLst>
              <a:ext uri="{FF2B5EF4-FFF2-40B4-BE49-F238E27FC236}">
                <a16:creationId xmlns:a16="http://schemas.microsoft.com/office/drawing/2014/main" xmlns="" id="{04AA01DA-9639-4A73-8F2D-1795EDE27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610" y="4502278"/>
            <a:ext cx="2508737" cy="1806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38061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CBA12-29CD-E557-ADF8-914A5EBF3336}"/>
              </a:ext>
            </a:extLst>
          </p:cNvPr>
          <p:cNvSpPr txBox="1"/>
          <p:nvPr/>
        </p:nvSpPr>
        <p:spPr>
          <a:xfrm>
            <a:off x="3857354" y="876374"/>
            <a:ext cx="4944220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Благодаря работе с календарем дети учатся быть инициативными в выборе интересующего их вида деятельности, проявляют самостоятельность, активность и творчество 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CFDE9E0A-A5D7-439E-A30C-8ABA1154F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738" y="226671"/>
            <a:ext cx="3485727" cy="3238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7050" y="2815366"/>
            <a:ext cx="4944219" cy="2815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7419" y="4600988"/>
            <a:ext cx="2414155" cy="2148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731" y="3755664"/>
            <a:ext cx="3080739" cy="2376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347" y="4475281"/>
            <a:ext cx="1869406" cy="227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7941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0DDC09-0DD0-2778-93EF-DC30B0B58DC2}"/>
              </a:ext>
            </a:extLst>
          </p:cNvPr>
          <p:cNvSpPr txBox="1"/>
          <p:nvPr/>
        </p:nvSpPr>
        <p:spPr>
          <a:xfrm>
            <a:off x="271507" y="280695"/>
            <a:ext cx="5958604" cy="26756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defTabSz="321945" hangingPunct="0">
              <a:lnSpc>
                <a:spcPct val="90000"/>
              </a:lnSpc>
              <a:spcAft>
                <a:spcPts val="500"/>
              </a:spcAft>
            </a:pPr>
            <a:r>
              <a:rPr lang="ru-RU" sz="1600" b="1" dirty="0">
                <a:latin typeface="+mj-lt"/>
                <a:ea typeface="Calibri"/>
                <a:cs typeface="Times New Roman"/>
              </a:rPr>
              <a:t>Дети, через ежедневное выполнение заданий </a:t>
            </a:r>
            <a:r>
              <a:rPr lang="ru-RU" sz="1600" b="1" dirty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по адвент-календарю,  </a:t>
            </a:r>
            <a:r>
              <a:rPr lang="ru-RU" sz="1600" b="1" dirty="0">
                <a:latin typeface="+mj-lt"/>
                <a:ea typeface="Calibri"/>
                <a:cs typeface="Times New Roman"/>
              </a:rPr>
              <a:t>не только на уроках, но и во внеурочной деятельности:</a:t>
            </a:r>
          </a:p>
          <a:p>
            <a:pPr marL="285750" indent="-285750" algn="just" defTabSz="321945" hangingPunct="0">
              <a:lnSpc>
                <a:spcPct val="9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500" b="1" dirty="0">
                <a:latin typeface="+mj-lt"/>
                <a:ea typeface="Calibri"/>
                <a:cs typeface="Times New Roman"/>
              </a:rPr>
              <a:t>приучаются к </a:t>
            </a:r>
            <a:r>
              <a:rPr lang="ru-RU" sz="1500" b="1" dirty="0">
                <a:solidFill>
                  <a:schemeClr val="accent2"/>
                </a:solidFill>
                <a:latin typeface="+mj-lt"/>
                <a:ea typeface="Calibri"/>
                <a:cs typeface="Times New Roman"/>
              </a:rPr>
              <a:t>разумному </a:t>
            </a:r>
            <a:r>
              <a:rPr lang="ru-RU" sz="1500" b="1" dirty="0">
                <a:latin typeface="+mj-lt"/>
                <a:ea typeface="Calibri"/>
                <a:cs typeface="Times New Roman"/>
              </a:rPr>
              <a:t>использованию своих средств;</a:t>
            </a:r>
          </a:p>
          <a:p>
            <a:pPr marL="285750" indent="-285750" algn="just" defTabSz="321945" hangingPunct="0">
              <a:lnSpc>
                <a:spcPct val="9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500" b="1" dirty="0">
                <a:latin typeface="+mj-lt"/>
                <a:ea typeface="Calibri"/>
                <a:cs typeface="Times New Roman"/>
              </a:rPr>
              <a:t>при этом понимая</a:t>
            </a:r>
            <a:r>
              <a:rPr lang="ru-RU" sz="1500" b="1" dirty="0">
                <a:latin typeface="+mj-lt"/>
                <a:ea typeface="Times New Roman"/>
                <a:cs typeface="Times New Roman"/>
              </a:rPr>
              <a:t>,</a:t>
            </a:r>
            <a:r>
              <a:rPr lang="ru-RU" sz="1500" b="1" spc="30" dirty="0">
                <a:latin typeface="+mj-lt"/>
                <a:ea typeface="Times New Roman"/>
                <a:cs typeface="Times New Roman"/>
              </a:rPr>
              <a:t> </a:t>
            </a:r>
            <a:r>
              <a:rPr lang="ru-RU" sz="1500" b="1" dirty="0">
                <a:latin typeface="+mj-lt"/>
                <a:ea typeface="Times New Roman"/>
                <a:cs typeface="Times New Roman"/>
              </a:rPr>
              <a:t>что</a:t>
            </a:r>
            <a:r>
              <a:rPr lang="ru-RU" sz="1500" b="1" spc="40" dirty="0">
                <a:latin typeface="+mj-lt"/>
                <a:ea typeface="Times New Roman"/>
                <a:cs typeface="Times New Roman"/>
              </a:rPr>
              <a:t> </a:t>
            </a:r>
            <a:r>
              <a:rPr lang="ru-RU" sz="1500" b="1" dirty="0">
                <a:solidFill>
                  <a:schemeClr val="accent4"/>
                </a:solidFill>
                <a:latin typeface="+mj-lt"/>
                <a:ea typeface="Times New Roman"/>
                <a:cs typeface="Times New Roman"/>
              </a:rPr>
              <a:t>уплата</a:t>
            </a:r>
            <a:r>
              <a:rPr lang="ru-RU" sz="1500" b="1" spc="40" dirty="0">
                <a:solidFill>
                  <a:schemeClr val="accent4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1500" b="1" dirty="0">
                <a:solidFill>
                  <a:schemeClr val="accent4"/>
                </a:solidFill>
                <a:latin typeface="+mj-lt"/>
                <a:ea typeface="Times New Roman"/>
                <a:cs typeface="Times New Roman"/>
              </a:rPr>
              <a:t>налогов</a:t>
            </a:r>
            <a:r>
              <a:rPr lang="ru-RU" sz="1500" b="1" spc="35" dirty="0">
                <a:latin typeface="+mj-lt"/>
                <a:ea typeface="Times New Roman"/>
                <a:cs typeface="Times New Roman"/>
              </a:rPr>
              <a:t> </a:t>
            </a:r>
            <a:r>
              <a:rPr lang="ru-RU" sz="1500" b="1" dirty="0">
                <a:latin typeface="+mj-lt"/>
                <a:ea typeface="Times New Roman"/>
                <a:cs typeface="Times New Roman"/>
              </a:rPr>
              <a:t>и</a:t>
            </a:r>
            <a:r>
              <a:rPr lang="ru-RU" sz="1500" b="1" spc="15" dirty="0">
                <a:latin typeface="+mj-lt"/>
                <a:ea typeface="Times New Roman"/>
                <a:cs typeface="Times New Roman"/>
              </a:rPr>
              <a:t> </a:t>
            </a:r>
            <a:r>
              <a:rPr lang="ru-RU" sz="1500" b="1" dirty="0">
                <a:latin typeface="+mj-lt"/>
                <a:ea typeface="Times New Roman"/>
                <a:cs typeface="Times New Roman"/>
              </a:rPr>
              <a:t>сборов</a:t>
            </a:r>
            <a:r>
              <a:rPr lang="ru-RU" sz="1500" b="1" spc="40" dirty="0">
                <a:latin typeface="+mj-lt"/>
                <a:ea typeface="Times New Roman"/>
                <a:cs typeface="Times New Roman"/>
              </a:rPr>
              <a:t> </a:t>
            </a:r>
            <a:r>
              <a:rPr lang="ru-RU" sz="1500" b="1" dirty="0">
                <a:latin typeface="+mj-lt"/>
                <a:ea typeface="Times New Roman"/>
                <a:cs typeface="Times New Roman"/>
              </a:rPr>
              <a:t>является</a:t>
            </a:r>
            <a:r>
              <a:rPr lang="ru-RU" sz="1500" b="1" spc="45" dirty="0">
                <a:latin typeface="+mj-lt"/>
                <a:ea typeface="Times New Roman"/>
                <a:cs typeface="Times New Roman"/>
              </a:rPr>
              <a:t> </a:t>
            </a:r>
            <a:r>
              <a:rPr lang="ru-RU" sz="1500" b="1" dirty="0">
                <a:latin typeface="+mj-lt"/>
                <a:ea typeface="Times New Roman"/>
                <a:cs typeface="Times New Roman"/>
              </a:rPr>
              <a:t>одной</a:t>
            </a:r>
            <a:r>
              <a:rPr lang="ru-RU" sz="1500" b="1" spc="40" dirty="0">
                <a:latin typeface="+mj-lt"/>
                <a:ea typeface="Times New Roman"/>
                <a:cs typeface="Times New Roman"/>
              </a:rPr>
              <a:t> </a:t>
            </a:r>
            <a:r>
              <a:rPr lang="ru-RU" sz="1500" b="1" dirty="0">
                <a:latin typeface="+mj-lt"/>
                <a:ea typeface="Times New Roman"/>
                <a:cs typeface="Times New Roman"/>
              </a:rPr>
              <a:t>из</a:t>
            </a:r>
            <a:r>
              <a:rPr lang="ru-RU" sz="1500" b="1" spc="45" dirty="0">
                <a:latin typeface="+mj-lt"/>
                <a:ea typeface="Times New Roman"/>
                <a:cs typeface="Times New Roman"/>
              </a:rPr>
              <a:t> </a:t>
            </a:r>
            <a:r>
              <a:rPr lang="ru-RU" sz="1500" b="1" dirty="0">
                <a:latin typeface="+mj-lt"/>
                <a:ea typeface="Times New Roman"/>
                <a:cs typeface="Times New Roman"/>
              </a:rPr>
              <a:t>основных</a:t>
            </a:r>
            <a:r>
              <a:rPr lang="ru-RU" sz="1500" b="1" spc="-335" dirty="0">
                <a:latin typeface="+mj-lt"/>
                <a:ea typeface="Times New Roman"/>
                <a:cs typeface="Times New Roman"/>
              </a:rPr>
              <a:t> </a:t>
            </a:r>
            <a:r>
              <a:rPr lang="ru-RU" sz="1500" b="1" dirty="0">
                <a:latin typeface="+mj-lt"/>
                <a:ea typeface="Times New Roman"/>
                <a:cs typeface="Times New Roman"/>
              </a:rPr>
              <a:t>конституционных</a:t>
            </a:r>
            <a:r>
              <a:rPr lang="ru-RU" sz="1500" b="1" spc="-30" dirty="0">
                <a:latin typeface="+mj-lt"/>
                <a:ea typeface="Times New Roman"/>
                <a:cs typeface="Times New Roman"/>
              </a:rPr>
              <a:t> </a:t>
            </a:r>
            <a:r>
              <a:rPr lang="ru-RU" sz="1500" b="1" dirty="0">
                <a:solidFill>
                  <a:schemeClr val="accent1"/>
                </a:solidFill>
                <a:latin typeface="+mj-lt"/>
                <a:ea typeface="Times New Roman"/>
                <a:cs typeface="Times New Roman"/>
              </a:rPr>
              <a:t>обязанностей</a:t>
            </a:r>
            <a:r>
              <a:rPr lang="ru-RU" sz="1500" b="1" spc="-35" dirty="0">
                <a:latin typeface="+mj-lt"/>
                <a:ea typeface="Times New Roman"/>
                <a:cs typeface="Times New Roman"/>
              </a:rPr>
              <a:t> </a:t>
            </a:r>
            <a:r>
              <a:rPr lang="ru-RU" sz="1500" b="1" dirty="0">
                <a:latin typeface="+mj-lt"/>
                <a:ea typeface="Times New Roman"/>
                <a:cs typeface="Times New Roman"/>
              </a:rPr>
              <a:t>человека</a:t>
            </a:r>
            <a:r>
              <a:rPr lang="ru-RU" sz="1500" b="1" spc="-20" dirty="0">
                <a:latin typeface="+mj-lt"/>
                <a:ea typeface="Times New Roman"/>
                <a:cs typeface="Times New Roman"/>
              </a:rPr>
              <a:t> </a:t>
            </a:r>
            <a:r>
              <a:rPr lang="ru-RU" sz="1500" b="1" dirty="0">
                <a:latin typeface="+mj-lt"/>
                <a:ea typeface="Times New Roman"/>
                <a:cs typeface="Times New Roman"/>
              </a:rPr>
              <a:t>и</a:t>
            </a:r>
            <a:r>
              <a:rPr lang="ru-RU" sz="1500" b="1" spc="-35" dirty="0">
                <a:latin typeface="+mj-lt"/>
                <a:ea typeface="Times New Roman"/>
                <a:cs typeface="Times New Roman"/>
              </a:rPr>
              <a:t> </a:t>
            </a:r>
            <a:r>
              <a:rPr lang="ru-RU" sz="1500" b="1" dirty="0">
                <a:latin typeface="+mj-lt"/>
                <a:ea typeface="Times New Roman"/>
                <a:cs typeface="Times New Roman"/>
              </a:rPr>
              <a:t>гражданина</a:t>
            </a:r>
            <a:r>
              <a:rPr lang="ru-RU" sz="1500" b="1" spc="-25" dirty="0">
                <a:latin typeface="+mj-lt"/>
                <a:ea typeface="Times New Roman"/>
                <a:cs typeface="Times New Roman"/>
              </a:rPr>
              <a:t> Р</a:t>
            </a:r>
            <a:r>
              <a:rPr lang="ru-RU" sz="1500" b="1" dirty="0">
                <a:latin typeface="+mj-lt"/>
                <a:ea typeface="Times New Roman"/>
                <a:cs typeface="Times New Roman"/>
              </a:rPr>
              <a:t>Ф;</a:t>
            </a:r>
          </a:p>
          <a:p>
            <a:pPr marL="285750" indent="-285750" algn="just" defTabSz="321945" hangingPunct="0">
              <a:lnSpc>
                <a:spcPct val="9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500" b="1" dirty="0">
                <a:latin typeface="+mj-lt"/>
                <a:ea typeface="Calibri"/>
                <a:cs typeface="Times New Roman"/>
              </a:rPr>
              <a:t>начинают 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ценить</a:t>
            </a:r>
            <a:r>
              <a:rPr lang="ru-RU" sz="1500" b="1" dirty="0">
                <a:latin typeface="+mj-lt"/>
                <a:ea typeface="Calibri"/>
                <a:cs typeface="Times New Roman"/>
              </a:rPr>
              <a:t> труд родителей, понимать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/>
                <a:cs typeface="Times New Roman"/>
              </a:rPr>
              <a:t>значимость экономии </a:t>
            </a:r>
            <a:r>
              <a:rPr lang="ru-RU" sz="1500" b="1" dirty="0">
                <a:latin typeface="+mj-lt"/>
                <a:ea typeface="Calibri"/>
                <a:cs typeface="Times New Roman"/>
              </a:rPr>
              <a:t>бюджета;</a:t>
            </a:r>
          </a:p>
          <a:p>
            <a:pPr marL="285750" indent="-285750" algn="just" defTabSz="321945" hangingPunct="0">
              <a:lnSpc>
                <a:spcPct val="9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500" b="1" dirty="0">
                <a:latin typeface="+mj-lt"/>
                <a:ea typeface="Calibri"/>
                <a:cs typeface="Times New Roman"/>
              </a:rPr>
              <a:t>начинают понимать, что </a:t>
            </a:r>
            <a:r>
              <a:rPr lang="ru-RU" sz="15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НАЛОГИ ИДУТ НА ВСЕОБЩЕЕ БЛАГОЕ ДЕЛО!</a:t>
            </a:r>
            <a:endParaRPr lang="ru-RU" sz="1500" b="1" dirty="0">
              <a:solidFill>
                <a:srgbClr val="FF0000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4700" y="4003043"/>
            <a:ext cx="3459300" cy="2608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9959" y="246185"/>
            <a:ext cx="2451776" cy="3269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737" y="2770741"/>
            <a:ext cx="2676525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7E2A1D1-5E6E-4313-8AA9-F2C49D292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996" y="3749373"/>
            <a:ext cx="3612420" cy="2438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99729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67016D-673D-895B-D9CC-2FC0CF04BB22}"/>
              </a:ext>
            </a:extLst>
          </p:cNvPr>
          <p:cNvSpPr txBox="1"/>
          <p:nvPr/>
        </p:nvSpPr>
        <p:spPr>
          <a:xfrm>
            <a:off x="3212437" y="211465"/>
            <a:ext cx="458002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  <a:latin typeface="Helvetica Neue"/>
                <a:cs typeface="Times New Roman" pitchFamily="18" charset="0"/>
              </a:rPr>
              <a:t>Наши результаты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3609A5-1CD5-F265-E5C5-D1CE5745554F}"/>
              </a:ext>
            </a:extLst>
          </p:cNvPr>
          <p:cNvSpPr txBox="1"/>
          <p:nvPr/>
        </p:nvSpPr>
        <p:spPr>
          <a:xfrm>
            <a:off x="2702179" y="844298"/>
            <a:ext cx="6259022" cy="42627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lvl="0" indent="-285750" algn="just">
              <a:spcAft>
                <a:spcPts val="500"/>
              </a:spcAft>
              <a:buFont typeface="Wingdings" pitchFamily="2" charset="2"/>
              <a:buChar char="v"/>
              <a:tabLst>
                <a:tab pos="276225" algn="l"/>
              </a:tabLst>
            </a:pPr>
            <a:r>
              <a:rPr lang="ru-RU" sz="1450" dirty="0">
                <a:solidFill>
                  <a:srgbClr val="000000"/>
                </a:solidFill>
                <a:latin typeface="Helvetica Neue"/>
                <a:cs typeface="Times New Roman"/>
              </a:rPr>
              <a:t>Учащиеся и родители делятся полученными знаниями о налогах и льготах по ним с членами семьи, родственниками, друзьями, знакомыми, что обеспечивает мультипликационный эффект – все большее вовлечение участников в процесс повышения налоговой грамотности.</a:t>
            </a:r>
          </a:p>
          <a:p>
            <a:pPr marL="285750" lvl="0" indent="-285750" algn="just">
              <a:spcAft>
                <a:spcPts val="500"/>
              </a:spcAft>
              <a:buFont typeface="Wingdings" pitchFamily="2" charset="2"/>
              <a:buChar char="v"/>
              <a:tabLst>
                <a:tab pos="276225" algn="l"/>
              </a:tabLst>
            </a:pPr>
            <a:r>
              <a:rPr lang="ru-RU" sz="1450" dirty="0">
                <a:solidFill>
                  <a:srgbClr val="000000"/>
                </a:solidFill>
                <a:latin typeface="Helvetica Neue"/>
                <a:cs typeface="Times New Roman"/>
              </a:rPr>
              <a:t>Учащиеся стали победителями и призерами регионального Марафона по налоговой грамотности для школьников «Наши налоги – достойное будущее страны!» в 2022, 2023 годах. </a:t>
            </a:r>
          </a:p>
          <a:p>
            <a:pPr marL="285750" lvl="0" indent="-285750" algn="just">
              <a:spcAft>
                <a:spcPts val="500"/>
              </a:spcAft>
              <a:buFont typeface="Wingdings" pitchFamily="2" charset="2"/>
              <a:buChar char="v"/>
              <a:tabLst>
                <a:tab pos="276225" algn="l"/>
              </a:tabLst>
            </a:pPr>
            <a:r>
              <a:rPr lang="ru-RU" sz="1450" dirty="0">
                <a:solidFill>
                  <a:srgbClr val="000000"/>
                </a:solidFill>
                <a:latin typeface="Helvetica Neue"/>
                <a:cs typeface="Times New Roman"/>
              </a:rPr>
              <a:t>В 2023 году опыт работы представлен на региональном конкурсном мероприятии для педагогов – «Марафон по налоговой грамотности «Наши налоги – достойное будущее страны!» победитель Марафона.</a:t>
            </a:r>
          </a:p>
          <a:p>
            <a:pPr marL="285750" indent="-285750" algn="just">
              <a:spcAft>
                <a:spcPts val="500"/>
              </a:spcAft>
              <a:buFont typeface="Wingdings" pitchFamily="2" charset="2"/>
              <a:buChar char="v"/>
              <a:tabLst>
                <a:tab pos="276225" algn="l"/>
              </a:tabLst>
            </a:pPr>
            <a:r>
              <a:rPr lang="ru-RU" sz="1450" dirty="0">
                <a:solidFill>
                  <a:srgbClr val="000000"/>
                </a:solidFill>
                <a:latin typeface="Helvetica Neue"/>
                <a:cs typeface="Times New Roman"/>
              </a:rPr>
              <a:t>В 2024 году опыт работы представлен на республиканском семинаре «Финансовая грамотность детей и молодежи как актуальная задача современного образования» для руководителей и педагогических работников образовательных организаций Республики Крым, реализующих программы по финансовой грамотности.</a:t>
            </a:r>
          </a:p>
        </p:txBody>
      </p:sp>
      <p:sp>
        <p:nvSpPr>
          <p:cNvPr id="2" name="AutoShape 4" descr="1681661206755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1681661206755.jpg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1681663558387.jpg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1681663558387.jpg"/>
          <p:cNvSpPr>
            <a:spLocks noChangeAspect="1" noChangeArrowheads="1"/>
          </p:cNvSpPr>
          <p:nvPr/>
        </p:nvSpPr>
        <p:spPr bwMode="auto">
          <a:xfrm>
            <a:off x="612775" y="3206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1681663558387.jpg"/>
          <p:cNvSpPr>
            <a:spLocks noChangeAspect="1" noChangeArrowheads="1"/>
          </p:cNvSpPr>
          <p:nvPr/>
        </p:nvSpPr>
        <p:spPr bwMode="auto">
          <a:xfrm>
            <a:off x="765175" y="4730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C:\Users\Axtem\Downloads\IMG-80130d8649390d8698884df438513772-V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320675"/>
            <a:ext cx="2245153" cy="1297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14" y="1770184"/>
            <a:ext cx="2412474" cy="3001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 descr="C:\Users\Axtem\Downloads\IMG_20240402_16210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7249" y="5216616"/>
            <a:ext cx="3285403" cy="1377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8232" y="4982684"/>
            <a:ext cx="2332893" cy="1749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ttp://e-zdravnitsa.ru/uploads/images-news/2021/9/01-fns-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18215"/>
            <a:ext cx="2688567" cy="1792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64955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Гран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3_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4_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5_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6_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2382</TotalTime>
  <Words>836</Words>
  <Application>Microsoft Office PowerPoint</Application>
  <PresentationFormat>Экран (4:3)</PresentationFormat>
  <Paragraphs>63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Грань</vt:lpstr>
      <vt:lpstr>White</vt:lpstr>
      <vt:lpstr>1_White</vt:lpstr>
      <vt:lpstr>2_White</vt:lpstr>
      <vt:lpstr>3_White</vt:lpstr>
      <vt:lpstr>4_White</vt:lpstr>
      <vt:lpstr>5_White</vt:lpstr>
      <vt:lpstr>6_White</vt:lpstr>
      <vt:lpstr>АДВЕНТ-КАЛЕНДАРЬ ПО НАЛОГОВОЙ ГРАМОТНОСТИ </vt:lpstr>
      <vt:lpstr>АДВЕНТ-КАЛЕНДАРЬ  ПО НАЛОГОВОЙ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реализации педагогической практики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Кириенко О.А.</dc:creator>
  <cp:lastModifiedBy>Грушев Александр Сергеевич</cp:lastModifiedBy>
  <cp:revision>276</cp:revision>
  <cp:lastPrinted>2023-04-08T13:11:15Z</cp:lastPrinted>
  <dcterms:created xsi:type="dcterms:W3CDTF">2021-10-19T18:03:43Z</dcterms:created>
  <dcterms:modified xsi:type="dcterms:W3CDTF">2024-04-19T06:56:01Z</dcterms:modified>
</cp:coreProperties>
</file>