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9" r:id="rId3"/>
    <p:sldId id="258" r:id="rId4"/>
    <p:sldId id="261" r:id="rId5"/>
    <p:sldId id="260" r:id="rId6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2" d="100"/>
          <a:sy n="152" d="100"/>
        </p:scale>
        <p:origin x="408" y="138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10.04.2024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41858" y="4056190"/>
            <a:ext cx="8493137" cy="995979"/>
          </a:xfrm>
        </p:spPr>
        <p:txBody>
          <a:bodyPr>
            <a:noAutofit/>
          </a:bodyPr>
          <a:lstStyle/>
          <a:p>
            <a:r>
              <a:rPr lang="ru-RU" sz="1200" b="0" dirty="0"/>
              <a:t>Финансовое просвещение детей и молодежи </a:t>
            </a:r>
            <a:endParaRPr lang="ru-RU" sz="1200" b="0" dirty="0" smtClean="0"/>
          </a:p>
          <a:p>
            <a:r>
              <a:rPr lang="ru-RU" sz="1200" b="0" dirty="0" smtClean="0"/>
              <a:t>Калужская область</a:t>
            </a:r>
            <a:endParaRPr lang="ru-RU" sz="1200" b="0" dirty="0"/>
          </a:p>
          <a:p>
            <a:r>
              <a:rPr lang="ru-RU" sz="1200" b="0" dirty="0" smtClean="0"/>
              <a:t>Отделение </a:t>
            </a:r>
            <a:r>
              <a:rPr lang="ru-RU" sz="1200" b="0" dirty="0"/>
              <a:t>по Калужской области Главного управления Центрального банка Российской Федерации по Центральному федеральному округу </a:t>
            </a:r>
          </a:p>
          <a:p>
            <a:r>
              <a:rPr lang="ru-RU" sz="1200" b="0" dirty="0"/>
              <a:t>Соловьева Марина Викторовна</a:t>
            </a:r>
            <a:r>
              <a:rPr lang="ru-RU" sz="1200" b="0" dirty="0" smtClean="0"/>
              <a:t>, </a:t>
            </a:r>
            <a:r>
              <a:rPr lang="ru-RU" sz="1200" b="0" dirty="0"/>
              <a:t>т</a:t>
            </a:r>
            <a:r>
              <a:rPr lang="ru-RU" sz="1200" b="0" dirty="0" smtClean="0"/>
              <a:t>ел</a:t>
            </a:r>
            <a:r>
              <a:rPr lang="en-US" sz="1200" b="0" dirty="0"/>
              <a:t>.: </a:t>
            </a:r>
            <a:r>
              <a:rPr lang="en-US" sz="1200" b="0" dirty="0" smtClean="0"/>
              <a:t>8</a:t>
            </a:r>
            <a:r>
              <a:rPr lang="ru-RU" sz="1200" b="0" dirty="0" smtClean="0"/>
              <a:t> </a:t>
            </a:r>
            <a:r>
              <a:rPr lang="en-US" sz="1200" b="0" dirty="0" smtClean="0"/>
              <a:t>(</a:t>
            </a:r>
            <a:r>
              <a:rPr lang="en-US" sz="1200" b="0" dirty="0"/>
              <a:t>4842</a:t>
            </a:r>
            <a:r>
              <a:rPr lang="en-US" sz="1200" b="0" dirty="0" smtClean="0"/>
              <a:t>)</a:t>
            </a:r>
            <a:r>
              <a:rPr lang="ru-RU" sz="1200" b="0" dirty="0" smtClean="0"/>
              <a:t> </a:t>
            </a:r>
            <a:r>
              <a:rPr lang="en-US" sz="1200" b="0" dirty="0" smtClean="0"/>
              <a:t>503-171</a:t>
            </a:r>
            <a:r>
              <a:rPr lang="en-US" sz="1200" b="0" dirty="0"/>
              <a:t>, e-mail: SolovjovaMV@cbr.ru</a:t>
            </a:r>
            <a:endParaRPr lang="ru-RU" sz="1200" b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779" y="1454335"/>
            <a:ext cx="6331431" cy="137020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solidFill>
                  <a:schemeClr val="accent4"/>
                </a:solidFill>
              </a:rPr>
              <a:t>Проект «Знаю ВСЁ» </a:t>
            </a:r>
            <a:r>
              <a:rPr lang="ru-RU" sz="2000" b="0" dirty="0" smtClean="0">
                <a:solidFill>
                  <a:schemeClr val="accent4"/>
                </a:solidFill>
              </a:rPr>
              <a:t>-</a:t>
            </a:r>
            <a:br>
              <a:rPr lang="ru-RU" sz="2000" b="0" dirty="0" smtClean="0">
                <a:solidFill>
                  <a:schemeClr val="accent4"/>
                </a:solidFill>
              </a:rPr>
            </a:br>
            <a:r>
              <a:rPr lang="ru-RU" sz="2000" b="0" dirty="0" smtClean="0">
                <a:solidFill>
                  <a:schemeClr val="accent4"/>
                </a:solidFill>
              </a:rPr>
              <a:t>серия </a:t>
            </a:r>
            <a:r>
              <a:rPr lang="ru-RU" sz="2000" b="0" dirty="0">
                <a:solidFill>
                  <a:schemeClr val="accent4"/>
                </a:solidFill>
              </a:rPr>
              <a:t>интеллектуальных турниров для старших школьников, студентов СПО и </a:t>
            </a:r>
            <a:r>
              <a:rPr lang="ru-RU" sz="2000" b="0" dirty="0" smtClean="0">
                <a:solidFill>
                  <a:schemeClr val="accent4"/>
                </a:solidFill>
              </a:rPr>
              <a:t>ВУЗов, взрослых</a:t>
            </a:r>
            <a:endParaRPr lang="ru-RU" sz="2000" b="0" dirty="0">
              <a:solidFill>
                <a:schemeClr val="accent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0" y="148950"/>
            <a:ext cx="1106846" cy="12784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306544" y="179752"/>
            <a:ext cx="6371729" cy="26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1600" dirty="0" smtClean="0">
                <a:solidFill>
                  <a:schemeClr val="accent4"/>
                </a:solidFill>
              </a:rPr>
              <a:t>Основная цель проекта «Знаю ВСЁ», целевая аудитория</a:t>
            </a:r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306543" y="712602"/>
            <a:ext cx="5980745" cy="3644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endParaRPr lang="ru-RU" sz="1600" u="sng" dirty="0" smtClean="0">
              <a:solidFill>
                <a:schemeClr val="tx1"/>
              </a:solidFill>
            </a:endParaRPr>
          </a:p>
          <a:p>
            <a:pPr marL="0" indent="0" hangingPunct="1">
              <a:buFontTx/>
              <a:buNone/>
            </a:pPr>
            <a:endParaRPr lang="ru-RU" sz="1600" u="sng" dirty="0">
              <a:solidFill>
                <a:schemeClr val="tx1"/>
              </a:solidFill>
            </a:endParaRPr>
          </a:p>
          <a:p>
            <a:pPr marL="0" indent="0" hangingPunct="1">
              <a:buFontTx/>
              <a:buNone/>
            </a:pPr>
            <a:r>
              <a:rPr lang="ru-RU" sz="1600" u="sng" dirty="0" smtClean="0">
                <a:solidFill>
                  <a:schemeClr val="tx1"/>
                </a:solidFill>
              </a:rPr>
              <a:t>Цель проекта </a:t>
            </a:r>
            <a:r>
              <a:rPr lang="ru-RU" sz="1600" dirty="0" smtClean="0">
                <a:solidFill>
                  <a:schemeClr val="tx1"/>
                </a:solidFill>
              </a:rPr>
              <a:t>- вовлечение молодежи и взрослых в изучение основ финансовой грамотности в интересном формате с помощью самостоятельной работы с информацией из разных источников. </a:t>
            </a:r>
          </a:p>
          <a:p>
            <a:pPr marL="0" indent="0" hangingPunct="1">
              <a:buFontTx/>
              <a:buNone/>
            </a:pPr>
            <a:endParaRPr lang="ru-RU" sz="1600" dirty="0">
              <a:solidFill>
                <a:schemeClr val="tx1"/>
              </a:solidFill>
            </a:endParaRPr>
          </a:p>
          <a:p>
            <a:pPr marL="0" indent="0" hangingPunct="1">
              <a:buFontTx/>
              <a:buNone/>
            </a:pPr>
            <a:endParaRPr lang="ru-RU" sz="1600" dirty="0" smtClean="0">
              <a:solidFill>
                <a:schemeClr val="tx1"/>
              </a:solidFill>
            </a:endParaRPr>
          </a:p>
          <a:p>
            <a:pPr marL="0" indent="0" hangingPunct="1">
              <a:buFontTx/>
              <a:buNone/>
            </a:pPr>
            <a:r>
              <a:rPr lang="ru-RU" sz="1600" u="sng" dirty="0" smtClean="0">
                <a:solidFill>
                  <a:schemeClr val="tx1"/>
                </a:solidFill>
              </a:rPr>
              <a:t>Целевая аудитория:</a:t>
            </a:r>
          </a:p>
          <a:p>
            <a:pPr hangingPunct="1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Школьники старших классов</a:t>
            </a:r>
          </a:p>
          <a:p>
            <a:pPr hangingPunct="1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Студенты СПО и ВУЗов</a:t>
            </a:r>
          </a:p>
          <a:p>
            <a:pPr hangingPunct="1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Воспитанники детских домов</a:t>
            </a:r>
          </a:p>
          <a:p>
            <a:pPr hangingPunct="1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Взрослое население</a:t>
            </a:r>
          </a:p>
          <a:p>
            <a:pPr hangingPunct="1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</a:rPr>
              <a:t>Пенсионеры</a:t>
            </a:r>
          </a:p>
          <a:p>
            <a:pPr marL="0" indent="0" hangingPunct="1">
              <a:buFontTx/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420056" y="420157"/>
            <a:ext cx="6371729" cy="26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1600" dirty="0" smtClean="0">
                <a:solidFill>
                  <a:schemeClr val="accent4"/>
                </a:solidFill>
              </a:rPr>
              <a:t>Описание проекта «Знаю ВСЁ»</a:t>
            </a:r>
          </a:p>
        </p:txBody>
      </p:sp>
      <p:sp>
        <p:nvSpPr>
          <p:cNvPr id="9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420056" y="1009263"/>
            <a:ext cx="8358184" cy="3550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FontTx/>
              <a:buNone/>
            </a:pPr>
            <a:r>
              <a:rPr lang="ru-RU" sz="1600" dirty="0" smtClean="0"/>
              <a:t>Проект представляет собой проведение интеллектуальных турниров, а именно, разгадывание кроссвордов из 100 понятий на различные темы.</a:t>
            </a:r>
          </a:p>
          <a:p>
            <a:pPr marL="0" indent="0" hangingPunct="1">
              <a:buNone/>
            </a:pPr>
            <a:r>
              <a:rPr lang="ru-RU" sz="1600" dirty="0"/>
              <a:t>Турниры </a:t>
            </a:r>
            <a:r>
              <a:rPr lang="ru-RU" sz="1600" dirty="0" smtClean="0"/>
              <a:t>проходят </a:t>
            </a:r>
            <a:r>
              <a:rPr lang="ru-RU" sz="1600" dirty="0"/>
              <a:t>под эгидой праздников - День рождения Копейки, </a:t>
            </a:r>
            <a:r>
              <a:rPr lang="ru-RU" sz="1600" dirty="0" smtClean="0"/>
              <a:t>                                                                            День </a:t>
            </a:r>
            <a:r>
              <a:rPr lang="ru-RU" sz="1600" dirty="0"/>
              <a:t>банковского работника, День финансиста, День экономиста, </a:t>
            </a:r>
            <a:r>
              <a:rPr lang="ru-RU" sz="1600" dirty="0" smtClean="0"/>
              <a:t>                                                                                          День </a:t>
            </a:r>
            <a:r>
              <a:rPr lang="ru-RU" sz="1600" dirty="0"/>
              <a:t>брокера, День предпринимателя и т.д.</a:t>
            </a:r>
          </a:p>
          <a:p>
            <a:pPr marL="0" indent="0" hangingPunct="1">
              <a:buFontTx/>
              <a:buNone/>
            </a:pPr>
            <a:r>
              <a:rPr lang="ru-RU" sz="1600" dirty="0" smtClean="0"/>
              <a:t>В проект входят пять </a:t>
            </a:r>
            <a:r>
              <a:rPr lang="ru-RU" sz="1600" dirty="0" smtClean="0"/>
              <a:t>мегакроссвордов</a:t>
            </a:r>
            <a:r>
              <a:rPr lang="ru-RU" sz="1600" dirty="0" smtClean="0"/>
              <a:t>:</a:t>
            </a:r>
          </a:p>
          <a:p>
            <a:pPr hangingPunct="1">
              <a:buFontTx/>
              <a:buChar char="-"/>
            </a:pPr>
            <a:r>
              <a:rPr lang="ru-RU" sz="1600" dirty="0" smtClean="0"/>
              <a:t>«Осторожно! Финансовый мошенник»</a:t>
            </a:r>
          </a:p>
          <a:p>
            <a:pPr hangingPunct="1">
              <a:buFontTx/>
              <a:buChar char="-"/>
            </a:pPr>
            <a:r>
              <a:rPr lang="ru-RU" sz="1600" dirty="0" smtClean="0"/>
              <a:t>«</a:t>
            </a:r>
            <a:r>
              <a:rPr lang="ru-RU" sz="1600" dirty="0" smtClean="0"/>
              <a:t>БизнесSTART</a:t>
            </a:r>
            <a:r>
              <a:rPr lang="ru-RU" sz="1600" dirty="0" smtClean="0"/>
              <a:t>» </a:t>
            </a:r>
          </a:p>
          <a:p>
            <a:pPr hangingPunct="1">
              <a:buFontTx/>
              <a:buChar char="-"/>
            </a:pPr>
            <a:r>
              <a:rPr lang="ru-RU" sz="1600" dirty="0" smtClean="0"/>
              <a:t>«Кредит? Вклад!» </a:t>
            </a:r>
          </a:p>
          <a:p>
            <a:pPr hangingPunct="1">
              <a:buFontTx/>
              <a:buChar char="-"/>
            </a:pPr>
            <a:r>
              <a:rPr lang="ru-RU" sz="1600" dirty="0" smtClean="0"/>
              <a:t>«Деньги: вчера, сегодня, завтра» </a:t>
            </a:r>
          </a:p>
          <a:p>
            <a:pPr hangingPunct="1">
              <a:buFontTx/>
              <a:buChar char="-"/>
            </a:pPr>
            <a:r>
              <a:rPr lang="ru-RU" sz="1600" dirty="0" smtClean="0"/>
              <a:t>«Начинающий инвестор»</a:t>
            </a:r>
          </a:p>
          <a:p>
            <a:pPr marL="0" indent="0" hangingPunct="1">
              <a:buFontTx/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420056" y="420157"/>
            <a:ext cx="6371729" cy="26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1600" dirty="0" smtClean="0">
                <a:solidFill>
                  <a:schemeClr val="accent4"/>
                </a:solidFill>
              </a:rPr>
              <a:t>Технология реализации проекта «Знаю ВСЁ»</a:t>
            </a:r>
          </a:p>
        </p:txBody>
      </p:sp>
      <p:sp>
        <p:nvSpPr>
          <p:cNvPr id="6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420055" y="1059713"/>
            <a:ext cx="8578901" cy="3524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342900" indent="-342900" hangingPunct="1">
              <a:buFontTx/>
              <a:buAutoNum type="arabicPeriod"/>
            </a:pPr>
            <a:r>
              <a:rPr lang="ru-RU" sz="1600" dirty="0" smtClean="0"/>
              <a:t>Для организации турнира необходимо подготовить и направить приглашения и правила в заинтересованные организации и обозначить день старта турнира. </a:t>
            </a:r>
          </a:p>
          <a:p>
            <a:pPr marL="342900" indent="-342900" hangingPunct="1">
              <a:buFontTx/>
              <a:buAutoNum type="arabicPeriod"/>
            </a:pPr>
            <a:r>
              <a:rPr lang="ru-RU" sz="1600" dirty="0" smtClean="0"/>
              <a:t>После дня старта турнира участникам дается 5 дней для выполнения заданий.</a:t>
            </a:r>
          </a:p>
          <a:p>
            <a:pPr marL="342900" indent="-342900" hangingPunct="1">
              <a:buFontTx/>
              <a:buAutoNum type="arabicPeriod"/>
            </a:pPr>
            <a:r>
              <a:rPr lang="ru-RU" sz="1600" dirty="0" smtClean="0"/>
              <a:t>После окончания срока турнира проводится оценка работ и выбор победителей. </a:t>
            </a:r>
          </a:p>
          <a:p>
            <a:pPr marL="342900" indent="-342900" hangingPunct="1">
              <a:buFontTx/>
              <a:buAutoNum type="arabicPeriod"/>
            </a:pPr>
            <a:r>
              <a:rPr lang="ru-RU" sz="1600" dirty="0"/>
              <a:t>Победителями турнира становятся 20-30  (количество на усмотрение организатора) участников, которые первые </a:t>
            </a:r>
            <a:r>
              <a:rPr lang="ru-RU" sz="1600" dirty="0" smtClean="0"/>
              <a:t>полностью и правильно </a:t>
            </a:r>
            <a:r>
              <a:rPr lang="ru-RU" sz="1600" dirty="0"/>
              <a:t>отгадали кроссворд. </a:t>
            </a:r>
            <a:endParaRPr lang="ru-RU" sz="1600" dirty="0" smtClean="0"/>
          </a:p>
          <a:p>
            <a:pPr marL="342900" indent="-342900" hangingPunct="1">
              <a:buFontTx/>
              <a:buAutoNum type="arabicPeriod"/>
            </a:pPr>
            <a:r>
              <a:rPr lang="ru-RU" sz="1600" dirty="0" smtClean="0"/>
              <a:t>Организация т</a:t>
            </a:r>
            <a:r>
              <a:rPr lang="ru-RU" sz="1600" dirty="0" smtClean="0"/>
              <a:t>оржественного награждения </a:t>
            </a:r>
            <a:r>
              <a:rPr lang="ru-RU" sz="1600" dirty="0" smtClean="0"/>
              <a:t>победителей, вручение дипломов и сувениров. </a:t>
            </a:r>
            <a:endParaRPr lang="ru-RU" sz="1600" dirty="0"/>
          </a:p>
          <a:p>
            <a:pPr marL="0" indent="0" hangingPunct="1">
              <a:buNone/>
            </a:pPr>
            <a:endParaRPr lang="ru-RU" sz="1600" dirty="0" smtClean="0"/>
          </a:p>
          <a:p>
            <a:pPr marL="0" indent="0" hangingPunct="1">
              <a:buFontTx/>
              <a:buNone/>
            </a:pPr>
            <a:r>
              <a:rPr lang="ru-RU" sz="1600" dirty="0" smtClean="0"/>
              <a:t>Проект многоразовый, т.к. ежегодно турниры могут меняться и поэтапно запускаться среди разных целевых аудиторий - старшие школьники, студенты СПО и ВУЗов, воспитанники детских домов, взрослые.  </a:t>
            </a:r>
          </a:p>
          <a:p>
            <a:pPr marL="0" indent="0" hangingPunct="1">
              <a:buFontTx/>
              <a:buNone/>
            </a:pPr>
            <a:r>
              <a:rPr lang="ru-RU" sz="1600" dirty="0" smtClean="0"/>
              <a:t>Материал можно размещать в печатных СМИ для организации открытых турниров для всех желающих.</a:t>
            </a:r>
          </a:p>
          <a:p>
            <a:pPr marL="0" indent="0" hangingPunct="1">
              <a:buFontTx/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181991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420056" y="1116468"/>
            <a:ext cx="8112242" cy="320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1600" dirty="0"/>
              <a:t>•	За 2020-2024 год Отделением Калуга проведено 6 региональных турниров среди школьников, </a:t>
            </a:r>
            <a:r>
              <a:rPr lang="ru-RU" sz="1600" dirty="0" smtClean="0"/>
              <a:t>студентов СПО </a:t>
            </a:r>
            <a:r>
              <a:rPr lang="ru-RU" sz="1600" dirty="0"/>
              <a:t>и детей-сирот. </a:t>
            </a:r>
            <a:endParaRPr lang="ru-RU" sz="1600" dirty="0" smtClean="0"/>
          </a:p>
          <a:p>
            <a:pPr marL="0" indent="0" hangingPunct="1">
              <a:buNone/>
            </a:pPr>
            <a:r>
              <a:rPr lang="ru-RU" sz="1600" dirty="0" smtClean="0"/>
              <a:t>Общее </a:t>
            </a:r>
            <a:r>
              <a:rPr lang="ru-RU" sz="1600" dirty="0"/>
              <a:t>количество участников более 3,5 </a:t>
            </a:r>
            <a:r>
              <a:rPr lang="ru-RU" sz="1600" dirty="0" smtClean="0"/>
              <a:t>тысяч.</a:t>
            </a:r>
          </a:p>
          <a:p>
            <a:pPr marL="0" indent="0" hangingPunct="1">
              <a:buNone/>
            </a:pPr>
            <a:endParaRPr lang="ru-RU" sz="1600" dirty="0"/>
          </a:p>
          <a:p>
            <a:pPr marL="0" indent="0" hangingPunct="1">
              <a:buNone/>
            </a:pPr>
            <a:r>
              <a:rPr lang="ru-RU" sz="1600" dirty="0"/>
              <a:t>•	</a:t>
            </a:r>
            <a:r>
              <a:rPr lang="ru-RU" sz="1600" dirty="0" smtClean="0"/>
              <a:t>Кроссворды </a:t>
            </a:r>
            <a:r>
              <a:rPr lang="ru-RU" sz="1600" dirty="0"/>
              <a:t>опубликованы на страничке Банка России </a:t>
            </a:r>
            <a:r>
              <a:rPr lang="ru-RU" sz="1600" dirty="0"/>
              <a:t>Вконтакте</a:t>
            </a:r>
            <a:r>
              <a:rPr lang="ru-RU" sz="1600" dirty="0"/>
              <a:t>  «Финансовое просвещение</a:t>
            </a:r>
            <a:r>
              <a:rPr lang="ru-RU" sz="1600" dirty="0" smtClean="0"/>
              <a:t>».</a:t>
            </a:r>
          </a:p>
          <a:p>
            <a:pPr marL="0" indent="0" hangingPunct="1">
              <a:buNone/>
            </a:pPr>
            <a:r>
              <a:rPr lang="ru-RU" sz="1600" dirty="0" smtClean="0"/>
              <a:t>Общее </a:t>
            </a:r>
            <a:r>
              <a:rPr lang="ru-RU" sz="1600" dirty="0"/>
              <a:t>количество просмотров – около 20 </a:t>
            </a:r>
            <a:r>
              <a:rPr lang="ru-RU" sz="1600" dirty="0" smtClean="0"/>
              <a:t>тысяч.</a:t>
            </a:r>
          </a:p>
          <a:p>
            <a:pPr marL="0" indent="0" hangingPunct="1">
              <a:buNone/>
            </a:pPr>
            <a:r>
              <a:rPr lang="ru-RU" sz="1600" dirty="0" smtClean="0"/>
              <a:t> </a:t>
            </a:r>
            <a:endParaRPr lang="ru-RU" sz="1600" dirty="0"/>
          </a:p>
          <a:p>
            <a:pPr marL="0" indent="0" hangingPunct="1">
              <a:buNone/>
            </a:pPr>
            <a:r>
              <a:rPr lang="ru-RU" sz="1600" dirty="0"/>
              <a:t>•	Материалы проекта успешно используются другими </a:t>
            </a:r>
            <a:r>
              <a:rPr lang="ru-RU" sz="1600" dirty="0" smtClean="0"/>
              <a:t>регионами.</a:t>
            </a:r>
            <a:endParaRPr lang="ru-RU" sz="1600" dirty="0"/>
          </a:p>
          <a:p>
            <a:pPr marL="0" indent="0" hangingPunct="1">
              <a:buFontTx/>
              <a:buNone/>
            </a:pPr>
            <a:endParaRPr lang="ru-RU" sz="1600" dirty="0"/>
          </a:p>
        </p:txBody>
      </p:sp>
      <p:sp>
        <p:nvSpPr>
          <p:cNvPr id="5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 txBox="1">
            <a:spLocks/>
          </p:cNvSpPr>
          <p:nvPr/>
        </p:nvSpPr>
        <p:spPr>
          <a:xfrm>
            <a:off x="420056" y="420157"/>
            <a:ext cx="6371729" cy="269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 marL="21431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428625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642938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857250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1071563" marR="0" indent="-214313" algn="l" defTabSz="278607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buFontTx/>
              <a:buChar char="•"/>
              <a:tabLst/>
              <a:defRPr sz="1200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buNone/>
            </a:pPr>
            <a:r>
              <a:rPr lang="ru-RU" sz="1600" dirty="0">
                <a:solidFill>
                  <a:schemeClr val="accent4"/>
                </a:solidFill>
              </a:rPr>
              <a:t>Достигнутые результаты</a:t>
            </a:r>
            <a:endParaRPr lang="ru-RU" sz="1600" dirty="0" smtClean="0">
              <a:solidFill>
                <a:schemeClr val="accent4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4"/>
          <a:stretch/>
        </p:blipFill>
        <p:spPr>
          <a:xfrm>
            <a:off x="6872370" y="2721263"/>
            <a:ext cx="1037393" cy="21329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2"/>
          <a:stretch/>
        </p:blipFill>
        <p:spPr>
          <a:xfrm>
            <a:off x="5762477" y="2771222"/>
            <a:ext cx="1022341" cy="2083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9"/>
          <a:stretch/>
        </p:blipFill>
        <p:spPr>
          <a:xfrm>
            <a:off x="8008366" y="2721263"/>
            <a:ext cx="1047864" cy="213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</TotalTime>
  <Words>275</Words>
  <Application>Microsoft Office PowerPoint</Application>
  <PresentationFormat>Экран (16:9)</PresentationFormat>
  <Paragraphs>44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Helvetica Neue</vt:lpstr>
      <vt:lpstr>Helvetica Neue Light</vt:lpstr>
      <vt:lpstr>Helvetica Neue Medium</vt:lpstr>
      <vt:lpstr>Proxima Nova Rg</vt:lpstr>
      <vt:lpstr>White</vt:lpstr>
      <vt:lpstr>Проект «Знаю ВСЁ» - серия интеллектуальных турниров для старших школьников, студентов СПО и ВУЗов, взрослых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Соловьева Марина Викторовна</cp:lastModifiedBy>
  <cp:revision>71</cp:revision>
  <dcterms:modified xsi:type="dcterms:W3CDTF">2024-04-10T09:43:50Z</dcterms:modified>
</cp:coreProperties>
</file>