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63" r:id="rId4"/>
    <p:sldId id="265" r:id="rId5"/>
    <p:sldId id="266" r:id="rId6"/>
    <p:sldId id="262" r:id="rId7"/>
  </p:sldIdLst>
  <p:sldSz cx="9144000" cy="5143500" type="screen16x9"/>
  <p:notesSz cx="6808788" cy="9940925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49A3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7"/>
    <p:restoredTop sz="95429" autoAdjust="0"/>
  </p:normalViewPr>
  <p:slideViewPr>
    <p:cSldViewPr snapToGrid="0" snapToObjects="1" showGuides="1">
      <p:cViewPr varScale="1">
        <p:scale>
          <a:sx n="149" d="100"/>
          <a:sy n="149" d="100"/>
        </p:scale>
        <p:origin x="-534" y="-90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35534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31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8" y="4039458"/>
            <a:ext cx="8601969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 : Финансовое просвещение детей и </a:t>
            </a:r>
            <a:r>
              <a:rPr lang="ru-RU" sz="1200" dirty="0" smtClean="0"/>
              <a:t>молодежи</a:t>
            </a:r>
          </a:p>
          <a:p>
            <a:r>
              <a:rPr lang="ru-RU" sz="1200" dirty="0" smtClean="0"/>
              <a:t>Наименование субъекта РФ: Алтайский край</a:t>
            </a:r>
            <a:endParaRPr lang="ru-RU" sz="1200" dirty="0"/>
          </a:p>
          <a:p>
            <a:r>
              <a:rPr lang="ru-RU" sz="1200" dirty="0"/>
              <a:t>Автор практики: КАУ ДПО «Алтайский институт развития образования </a:t>
            </a:r>
            <a:r>
              <a:rPr lang="ru-RU" sz="1200" dirty="0" smtClean="0"/>
              <a:t>имени </a:t>
            </a:r>
            <a:r>
              <a:rPr lang="ru-RU" sz="1200" dirty="0"/>
              <a:t>А.М. </a:t>
            </a:r>
            <a:r>
              <a:rPr lang="ru-RU" sz="1200" dirty="0" err="1"/>
              <a:t>Топорова</a:t>
            </a:r>
            <a:r>
              <a:rPr lang="ru-RU" sz="1200" dirty="0" smtClean="0"/>
              <a:t>», Региональный </a:t>
            </a:r>
            <a:r>
              <a:rPr lang="ru-RU" sz="1200" dirty="0"/>
              <a:t>методический центр по финансовой грамотности системы общего и среднего профессионального образования Алтайского </a:t>
            </a:r>
            <a:r>
              <a:rPr lang="ru-RU" sz="1200" dirty="0" smtClean="0"/>
              <a:t>края, Лаборатория </a:t>
            </a:r>
            <a:r>
              <a:rPr lang="ru-RU" sz="1200" dirty="0"/>
              <a:t>экономической педагогики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accent4"/>
                </a:solidFill>
              </a:rPr>
              <a:t>Проектная школа по финансовой </a:t>
            </a:r>
            <a:r>
              <a:rPr lang="ru-RU" sz="1800" dirty="0" smtClean="0">
                <a:solidFill>
                  <a:schemeClr val="accent4"/>
                </a:solidFill>
              </a:rPr>
              <a:t>грамотности «</a:t>
            </a:r>
            <a:r>
              <a:rPr lang="ru-RU" sz="1800" dirty="0">
                <a:solidFill>
                  <a:schemeClr val="accent4"/>
                </a:solidFill>
              </a:rPr>
              <a:t>От идеи к успеху!»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3" y="170481"/>
            <a:ext cx="1599112" cy="112749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Цель проекта</a:t>
            </a:r>
            <a:endParaRPr lang="ru-RU" sz="3600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5" y="2295728"/>
            <a:ext cx="3823249" cy="2371522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 smtClean="0"/>
              <a:t>Вовлечение педагогов и обучающихся общеобразовательных организаций Алтайского края </a:t>
            </a:r>
            <a:br>
              <a:rPr lang="ru-RU" sz="1400" b="1" dirty="0" smtClean="0"/>
            </a:br>
            <a:r>
              <a:rPr lang="ru-RU" sz="1400" b="1" dirty="0" smtClean="0"/>
              <a:t>в проектную деятельность в области финансовой </a:t>
            </a:r>
            <a:br>
              <a:rPr lang="ru-RU" sz="1400" b="1" dirty="0" smtClean="0"/>
            </a:br>
            <a:r>
              <a:rPr lang="ru-RU" sz="1400" b="1" dirty="0" smtClean="0"/>
              <a:t>и бюджетной грамотности, повышение заинтересованности молодого поколения в изучении вопросов личных и общественных финансов</a:t>
            </a:r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1027" name="Picture 3" descr="Z:\Колесникова\Лучшие практики ФГ\Лучшие практики 2024\Проектная школа\Проектная школа\12-01-2024_06-56-23\Школа Чайка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7" r="17367"/>
          <a:stretch>
            <a:fillRect/>
          </a:stretch>
        </p:blipFill>
        <p:spPr bwMode="auto">
          <a:xfrm>
            <a:off x="4808593" y="752673"/>
            <a:ext cx="3457376" cy="354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6107" y="1936824"/>
            <a:ext cx="7928934" cy="563389"/>
          </a:xfrm>
          <a:prstGeom prst="roundRect">
            <a:avLst/>
          </a:prstGeom>
          <a:solidFill>
            <a:schemeClr val="bg2"/>
          </a:solidFill>
          <a:ln w="28575">
            <a:noFill/>
          </a:ln>
        </p:spPr>
        <p:txBody>
          <a:bodyPr wrap="square">
            <a:spAutoFit/>
          </a:bodyPr>
          <a:lstStyle/>
          <a:p>
            <a:pPr defTabSz="914400" hangingPunct="1">
              <a:defRPr/>
            </a:pPr>
            <a:endParaRPr lang="ru-RU" sz="11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>
            <a:spLocks noChangeArrowheads="1"/>
          </p:cNvSpPr>
          <p:nvPr/>
        </p:nvSpPr>
        <p:spPr bwMode="auto">
          <a:xfrm>
            <a:off x="633415" y="1166203"/>
            <a:ext cx="7921625" cy="61889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 defTabSz="914400" hangingPunct="1">
              <a:lnSpc>
                <a:spcPct val="90000"/>
              </a:lnSpc>
              <a:spcBef>
                <a:spcPct val="0"/>
              </a:spcBef>
              <a:defRPr/>
            </a:pPr>
            <a:endParaRPr lang="ru-RU" altLang="ru-RU" sz="1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Организационные условия реализации проекта</a:t>
            </a:r>
            <a:endParaRPr lang="ru-RU" sz="2800" dirty="0"/>
          </a:p>
        </p:txBody>
      </p:sp>
      <p:sp>
        <p:nvSpPr>
          <p:cNvPr id="28" name="Скругленный прямоугольник 27"/>
          <p:cNvSpPr>
            <a:spLocks noChangeArrowheads="1"/>
          </p:cNvSpPr>
          <p:nvPr/>
        </p:nvSpPr>
        <p:spPr bwMode="auto">
          <a:xfrm>
            <a:off x="2650760" y="2893143"/>
            <a:ext cx="1712766" cy="122627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algn="ctr">
            <a:solidFill>
              <a:srgbClr val="5B9BD5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hangingPunct="1">
              <a:lnSpc>
                <a:spcPct val="90000"/>
              </a:lnSpc>
              <a:defRPr/>
            </a:pPr>
            <a:endParaRPr lang="ru-RU" sz="1000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>
            <a:spLocks noChangeArrowheads="1"/>
          </p:cNvSpPr>
          <p:nvPr/>
        </p:nvSpPr>
        <p:spPr bwMode="auto">
          <a:xfrm>
            <a:off x="4979273" y="2893143"/>
            <a:ext cx="3601413" cy="121919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algn="ctr">
            <a:solidFill>
              <a:srgbClr val="5B9BD5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hangingPunct="1">
              <a:lnSpc>
                <a:spcPct val="90000"/>
              </a:lnSpc>
              <a:defRPr/>
            </a:pPr>
            <a:endParaRPr lang="ru-RU" sz="1000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>
            <a:spLocks noChangeArrowheads="1"/>
          </p:cNvSpPr>
          <p:nvPr/>
        </p:nvSpPr>
        <p:spPr bwMode="auto">
          <a:xfrm>
            <a:off x="531325" y="2893143"/>
            <a:ext cx="1687534" cy="122626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algn="ctr">
            <a:solidFill>
              <a:srgbClr val="5B9BD5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hangingPunct="1">
              <a:lnSpc>
                <a:spcPct val="90000"/>
              </a:lnSpc>
              <a:defRPr/>
            </a:pPr>
            <a:endParaRPr lang="ru-RU" sz="1000" kern="1200" dirty="0">
              <a:solidFill>
                <a:schemeClr val="bg1"/>
              </a:solidFill>
              <a:latin typeface="Segoe Print" panose="020006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Заголовок 2"/>
          <p:cNvSpPr txBox="1">
            <a:spLocks/>
          </p:cNvSpPr>
          <p:nvPr/>
        </p:nvSpPr>
        <p:spPr>
          <a:xfrm>
            <a:off x="556902" y="3159953"/>
            <a:ext cx="1636379" cy="84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1100" dirty="0" smtClean="0">
                <a:solidFill>
                  <a:schemeClr val="bg1"/>
                </a:solidFill>
              </a:rPr>
              <a:t>Образовательные 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организации 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образовательных округов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 Алтайского края</a:t>
            </a:r>
            <a:endParaRPr lang="ru-RU" sz="1100" dirty="0">
              <a:solidFill>
                <a:schemeClr val="bg1"/>
              </a:solidFill>
            </a:endParaRPr>
          </a:p>
          <a:p>
            <a:pPr hangingPunct="1"/>
            <a:endParaRPr lang="ru-RU" sz="1100" dirty="0"/>
          </a:p>
        </p:txBody>
      </p:sp>
      <p:sp>
        <p:nvSpPr>
          <p:cNvPr id="32" name="Заголовок 2"/>
          <p:cNvSpPr txBox="1">
            <a:spLocks/>
          </p:cNvSpPr>
          <p:nvPr/>
        </p:nvSpPr>
        <p:spPr>
          <a:xfrm>
            <a:off x="2691042" y="3259409"/>
            <a:ext cx="1632201" cy="493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1100" dirty="0" smtClean="0">
                <a:solidFill>
                  <a:schemeClr val="bg1"/>
                </a:solidFill>
              </a:rPr>
              <a:t>Детско-взрослое  взаимодействие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 педагогов </a:t>
            </a:r>
            <a:r>
              <a:rPr lang="ru-RU" sz="1100" dirty="0">
                <a:solidFill>
                  <a:schemeClr val="bg1"/>
                </a:solidFill>
              </a:rPr>
              <a:t>и </a:t>
            </a:r>
            <a:r>
              <a:rPr lang="ru-RU" sz="1100" dirty="0" smtClean="0">
                <a:solidFill>
                  <a:schemeClr val="bg1"/>
                </a:solidFill>
              </a:rPr>
              <a:t>обучающихся </a:t>
            </a:r>
            <a:endParaRPr lang="ru-RU" sz="1100" dirty="0"/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6100263" y="3491345"/>
            <a:ext cx="2478692" cy="1142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endParaRPr lang="ru-RU" sz="1100" dirty="0">
              <a:solidFill>
                <a:schemeClr val="bg1"/>
              </a:solidFill>
            </a:endParaRPr>
          </a:p>
          <a:p>
            <a:pPr hangingPunct="1"/>
            <a:endParaRPr lang="ru-RU" sz="1100" dirty="0"/>
          </a:p>
        </p:txBody>
      </p:sp>
      <p:sp>
        <p:nvSpPr>
          <p:cNvPr id="35" name="Заголовок 2"/>
          <p:cNvSpPr txBox="1">
            <a:spLocks/>
          </p:cNvSpPr>
          <p:nvPr/>
        </p:nvSpPr>
        <p:spPr>
          <a:xfrm>
            <a:off x="753140" y="1175937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1600" dirty="0">
                <a:solidFill>
                  <a:schemeClr val="bg1"/>
                </a:solidFill>
              </a:rPr>
              <a:t>Государственная программа Алтайского края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 «Повышение уровня финансовой грамотности населения в Алтайском крае»</a:t>
            </a:r>
          </a:p>
        </p:txBody>
      </p:sp>
      <p:sp>
        <p:nvSpPr>
          <p:cNvPr id="36" name="Заголовок 2"/>
          <p:cNvSpPr txBox="1">
            <a:spLocks/>
          </p:cNvSpPr>
          <p:nvPr/>
        </p:nvSpPr>
        <p:spPr>
          <a:xfrm>
            <a:off x="1048428" y="1971282"/>
            <a:ext cx="6888265" cy="417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1600" dirty="0">
                <a:solidFill>
                  <a:schemeClr val="tx1"/>
                </a:solidFill>
              </a:rPr>
              <a:t>Министерство </a:t>
            </a:r>
            <a:r>
              <a:rPr lang="ru-RU" sz="1600" dirty="0" smtClean="0">
                <a:solidFill>
                  <a:schemeClr val="tx1"/>
                </a:solidFill>
              </a:rPr>
              <a:t>образования и науки </a:t>
            </a:r>
            <a:r>
              <a:rPr lang="ru-RU" sz="1600" dirty="0">
                <a:solidFill>
                  <a:schemeClr val="tx1"/>
                </a:solidFill>
              </a:rPr>
              <a:t>Алтайского края </a:t>
            </a:r>
          </a:p>
          <a:p>
            <a:pPr algn="ctr" hangingPunct="1"/>
            <a:r>
              <a:rPr lang="ru-RU" sz="1400" dirty="0" smtClean="0">
                <a:solidFill>
                  <a:schemeClr val="tx1"/>
                </a:solidFill>
              </a:rPr>
              <a:t>Лаборатория экономической педагогики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4979273" y="3160397"/>
            <a:ext cx="3290800" cy="866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1100" dirty="0" smtClean="0">
                <a:solidFill>
                  <a:schemeClr val="bg1"/>
                </a:solidFill>
              </a:rPr>
              <a:t>Проектные </a:t>
            </a:r>
            <a:r>
              <a:rPr lang="ru-RU" sz="1100" dirty="0">
                <a:solidFill>
                  <a:schemeClr val="bg1"/>
                </a:solidFill>
              </a:rPr>
              <a:t>сессии в образовательных округах Алтайского края</a:t>
            </a:r>
            <a:r>
              <a:rPr lang="ru-RU" sz="1100" dirty="0" smtClean="0">
                <a:solidFill>
                  <a:schemeClr val="bg1"/>
                </a:solidFill>
              </a:rPr>
              <a:t>.</a:t>
            </a:r>
          </a:p>
          <a:p>
            <a:pPr algn="ctr" hangingPunct="1"/>
            <a:r>
              <a:rPr lang="ru-RU" sz="1100" dirty="0" smtClean="0">
                <a:solidFill>
                  <a:schemeClr val="bg1"/>
                </a:solidFill>
              </a:rPr>
              <a:t>Включение </a:t>
            </a:r>
            <a:r>
              <a:rPr lang="ru-RU" sz="1100" dirty="0">
                <a:solidFill>
                  <a:schemeClr val="bg1"/>
                </a:solidFill>
              </a:rPr>
              <a:t>в проектную деятельность обучающихся, педагогов, </a:t>
            </a:r>
            <a:r>
              <a:rPr lang="ru-RU" sz="1100" dirty="0" smtClean="0">
                <a:solidFill>
                  <a:schemeClr val="bg1"/>
                </a:solidFill>
              </a:rPr>
              <a:t>родителей </a:t>
            </a:r>
            <a:r>
              <a:rPr lang="ru-RU" sz="1100" dirty="0">
                <a:solidFill>
                  <a:schemeClr val="bg1"/>
                </a:solidFill>
              </a:rPr>
              <a:t>и социальных партнеров</a:t>
            </a:r>
            <a:r>
              <a:rPr lang="ru-RU" sz="1100" dirty="0" smtClean="0">
                <a:solidFill>
                  <a:schemeClr val="bg1"/>
                </a:solidFill>
              </a:rPr>
              <a:t>.</a:t>
            </a:r>
            <a:endParaRPr lang="ru-RU" sz="1100" dirty="0"/>
          </a:p>
        </p:txBody>
      </p:sp>
      <p:sp>
        <p:nvSpPr>
          <p:cNvPr id="2" name="Стрелка вниз 1"/>
          <p:cNvSpPr/>
          <p:nvPr/>
        </p:nvSpPr>
        <p:spPr>
          <a:xfrm rot="16200000">
            <a:off x="2173516" y="3435542"/>
            <a:ext cx="600178" cy="292884"/>
          </a:xfrm>
          <a:prstGeom prst="down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4402216" y="3435542"/>
            <a:ext cx="600178" cy="292884"/>
          </a:xfrm>
          <a:prstGeom prst="down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73683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Содержание программы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5" y="1181100"/>
            <a:ext cx="5044818" cy="3486150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4"/>
                </a:solidFill>
              </a:rPr>
              <a:t>Упражнения на </a:t>
            </a:r>
            <a:r>
              <a:rPr lang="ru-RU" sz="2000" dirty="0" err="1" smtClean="0">
                <a:solidFill>
                  <a:schemeClr val="accent4"/>
                </a:solidFill>
              </a:rPr>
              <a:t>командообразование</a:t>
            </a:r>
            <a:endParaRPr lang="ru-RU" sz="2000" dirty="0">
              <a:solidFill>
                <a:schemeClr val="accent4"/>
              </a:solidFill>
            </a:endParaRPr>
          </a:p>
          <a:p>
            <a:r>
              <a:rPr lang="ru-RU" sz="2000" dirty="0" smtClean="0">
                <a:solidFill>
                  <a:schemeClr val="accent4"/>
                </a:solidFill>
              </a:rPr>
              <a:t>Правила групповой работы</a:t>
            </a:r>
            <a:endParaRPr lang="ru-RU" sz="2000" dirty="0">
              <a:solidFill>
                <a:schemeClr val="accent4"/>
              </a:solidFill>
            </a:endParaRPr>
          </a:p>
          <a:p>
            <a:r>
              <a:rPr lang="ru-RU" sz="2000" dirty="0" smtClean="0">
                <a:solidFill>
                  <a:schemeClr val="accent4"/>
                </a:solidFill>
              </a:rPr>
              <a:t>Форсайт-сессии по оформлению, расчета стоимости проекта и поиску потенциальных поставщиков</a:t>
            </a:r>
            <a:endParaRPr lang="ru-RU" sz="2000" dirty="0">
              <a:solidFill>
                <a:schemeClr val="accent4"/>
              </a:solidFill>
            </a:endParaRPr>
          </a:p>
          <a:p>
            <a:r>
              <a:rPr lang="ru-RU" sz="2000" dirty="0" smtClean="0">
                <a:solidFill>
                  <a:schemeClr val="accent4"/>
                </a:solidFill>
              </a:rPr>
              <a:t>Обучение организации </a:t>
            </a:r>
            <a:r>
              <a:rPr lang="ru-RU" sz="2000" dirty="0">
                <a:solidFill>
                  <a:schemeClr val="accent4"/>
                </a:solidFill>
              </a:rPr>
              <a:t>информационного сопровождения проекта </a:t>
            </a:r>
          </a:p>
          <a:p>
            <a:r>
              <a:rPr lang="ru-RU" sz="2000" dirty="0" smtClean="0">
                <a:solidFill>
                  <a:schemeClr val="accent4"/>
                </a:solidFill>
              </a:rPr>
              <a:t>Игротека по финансовой грамотности</a:t>
            </a:r>
            <a:endParaRPr lang="ru-RU" sz="2000" dirty="0">
              <a:solidFill>
                <a:schemeClr val="accent4"/>
              </a:solidFill>
            </a:endParaRPr>
          </a:p>
          <a:p>
            <a:r>
              <a:rPr lang="ru-RU" sz="2000" dirty="0">
                <a:solidFill>
                  <a:schemeClr val="accent4"/>
                </a:solidFill>
              </a:rPr>
              <a:t>Публичная презентация </a:t>
            </a:r>
            <a:r>
              <a:rPr lang="ru-RU" sz="2000" dirty="0" smtClean="0">
                <a:solidFill>
                  <a:schemeClr val="accent4"/>
                </a:solidFill>
              </a:rPr>
              <a:t>проектов</a:t>
            </a:r>
          </a:p>
        </p:txBody>
      </p:sp>
      <p:pic>
        <p:nvPicPr>
          <p:cNvPr id="2050" name="Picture 2" descr="Z:\Колесникова\Лучшие практики ФГ\Лучшие практики 2024\Проектная школа\Проектная школа\12-01-2024_06-56-23\Проектная 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307" y="1181100"/>
            <a:ext cx="3727937" cy="279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780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Текущая стадия реализации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3448983"/>
            <a:ext cx="5410549" cy="1694517"/>
          </a:xfrm>
        </p:spPr>
        <p:txBody>
          <a:bodyPr/>
          <a:lstStyle/>
          <a:p>
            <a:r>
              <a:rPr lang="ru-RU" sz="1600" dirty="0"/>
              <a:t>Проект реализуется в Алтайском крае с 2022 года</a:t>
            </a:r>
          </a:p>
          <a:p>
            <a:r>
              <a:rPr lang="ru-RU" sz="1600" dirty="0"/>
              <a:t>В мероприятии принимают участие школьники и педагоги из всех образовательных округов Алтайского края</a:t>
            </a:r>
          </a:p>
          <a:p>
            <a:r>
              <a:rPr lang="ru-RU" sz="1600" dirty="0"/>
              <a:t>За 2022-2023 годы в проектное взаимодействие вовлечено более 100 общеобразовательных организаций</a:t>
            </a:r>
          </a:p>
          <a:p>
            <a:endParaRPr lang="ru-RU" sz="1600" dirty="0"/>
          </a:p>
        </p:txBody>
      </p:sp>
      <p:pic>
        <p:nvPicPr>
          <p:cNvPr id="4" name="Picture 2" descr="Z:\Колесникова\Лучшие практики ФГ\Лучшие практики 2024\Проектная школа\Проектная школа\12-01-2024_06-56-23\Проектная школа, общее фото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9" b="22851"/>
          <a:stretch/>
        </p:blipFill>
        <p:spPr bwMode="auto">
          <a:xfrm>
            <a:off x="859493" y="12788"/>
            <a:ext cx="4665276" cy="252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41505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Ожидаемые результаты проекта, возможности </a:t>
            </a:r>
            <a:br>
              <a:rPr lang="ru-RU" sz="2400" dirty="0" smtClean="0"/>
            </a:br>
            <a:r>
              <a:rPr lang="ru-RU" sz="2400" dirty="0" smtClean="0"/>
              <a:t>и инструменты тиражирования 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4" y="1351788"/>
            <a:ext cx="7877175" cy="3486150"/>
          </a:xfrm>
        </p:spPr>
        <p:txBody>
          <a:bodyPr/>
          <a:lstStyle/>
          <a:p>
            <a:endParaRPr lang="ru-RU" dirty="0" smtClean="0">
              <a:solidFill>
                <a:schemeClr val="accent4"/>
              </a:solidFill>
            </a:endParaRPr>
          </a:p>
          <a:p>
            <a:r>
              <a:rPr lang="ru-RU" sz="1800" dirty="0" smtClean="0">
                <a:solidFill>
                  <a:schemeClr val="accent4"/>
                </a:solidFill>
              </a:rPr>
              <a:t>Формирование коммуникативных навыков и лидерских способностей обучающихся</a:t>
            </a:r>
          </a:p>
          <a:p>
            <a:r>
              <a:rPr lang="ru-RU" sz="1800" dirty="0" smtClean="0">
                <a:solidFill>
                  <a:schemeClr val="accent4"/>
                </a:solidFill>
              </a:rPr>
              <a:t>Освоение специфики </a:t>
            </a:r>
            <a:r>
              <a:rPr lang="ru-RU" sz="1800" dirty="0">
                <a:solidFill>
                  <a:schemeClr val="accent4"/>
                </a:solidFill>
              </a:rPr>
              <a:t>командной </a:t>
            </a:r>
            <a:r>
              <a:rPr lang="ru-RU" sz="1800" dirty="0" smtClean="0">
                <a:solidFill>
                  <a:schemeClr val="accent4"/>
                </a:solidFill>
              </a:rPr>
              <a:t>работы</a:t>
            </a:r>
          </a:p>
          <a:p>
            <a:r>
              <a:rPr lang="ru-RU" sz="1800" dirty="0" smtClean="0">
                <a:solidFill>
                  <a:schemeClr val="accent4"/>
                </a:solidFill>
              </a:rPr>
              <a:t>Повышение качества подготовки проектов для участия в конкурсах поддержки школьных инициатив</a:t>
            </a:r>
            <a:endParaRPr lang="ru-RU" sz="1800" dirty="0">
              <a:solidFill>
                <a:schemeClr val="accent4"/>
              </a:solidFill>
            </a:endParaRPr>
          </a:p>
          <a:p>
            <a:r>
              <a:rPr lang="ru-RU" sz="1800" dirty="0" smtClean="0">
                <a:solidFill>
                  <a:schemeClr val="accent4"/>
                </a:solidFill>
              </a:rPr>
              <a:t>Повышение заинтересованности обучающихся в изучении вопросов финансовой и бюджетной грамотности</a:t>
            </a:r>
          </a:p>
          <a:p>
            <a:pPr marL="0" indent="0">
              <a:buNone/>
            </a:pPr>
            <a:endParaRPr lang="ru-RU" dirty="0" smtClean="0">
              <a:solidFill>
                <a:srgbClr val="F549A3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549A3"/>
                </a:solidFill>
              </a:rPr>
              <a:t>Практика </a:t>
            </a:r>
            <a:r>
              <a:rPr lang="ru-RU" dirty="0">
                <a:solidFill>
                  <a:srgbClr val="F549A3"/>
                </a:solidFill>
              </a:rPr>
              <a:t>готова к тиражированию в субъектах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220</Words>
  <Application>Microsoft Office PowerPoint</Application>
  <PresentationFormat>Экран (16:9)</PresentationFormat>
  <Paragraphs>34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White</vt:lpstr>
      <vt:lpstr>Проектная школа по финансовой грамотности «От идеи к успеху!»</vt:lpstr>
      <vt:lpstr>Цель проекта</vt:lpstr>
      <vt:lpstr>Организационные условия реализации проекта</vt:lpstr>
      <vt:lpstr>Содержание программы</vt:lpstr>
      <vt:lpstr>Текущая стадия реализации </vt:lpstr>
      <vt:lpstr>Ожидаемые результаты проекта, возможности  и инструменты тиражирования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Колесникова Татьяна Андреевна</dc:creator>
  <cp:lastModifiedBy> , kta</cp:lastModifiedBy>
  <cp:revision>77</cp:revision>
  <cp:lastPrinted>2024-04-19T04:32:20Z</cp:lastPrinted>
  <dcterms:modified xsi:type="dcterms:W3CDTF">2024-04-19T04:32:23Z</dcterms:modified>
</cp:coreProperties>
</file>