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media/image3.png" ContentType="image/png"/>
  <Override PartName="/ppt/media/image13.jpeg" ContentType="image/jpeg"/>
  <Override PartName="/ppt/media/image12.jpeg" ContentType="image/jpeg"/>
  <Override PartName="/ppt/media/image11.jpeg" ContentType="image/jpeg"/>
  <Override PartName="/ppt/media/image14.jpeg" ContentType="image/jpeg"/>
  <Override PartName="/ppt/media/image10.jpeg" ContentType="image/jpeg"/>
  <Override PartName="/ppt/media/image15.png" ContentType="image/png"/>
  <Override PartName="/ppt/media/image16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23.png" ContentType="image/png"/>
  <Override PartName="/ppt/media/image20.png" ContentType="image/png"/>
  <Override PartName="/ppt/media/image26.png" ContentType="image/png"/>
  <Override PartName="/ppt/media/image19.png" ContentType="image/png"/>
  <Override PartName="/ppt/media/image24.png" ContentType="image/png"/>
  <Override PartName="/ppt/media/image17.png" ContentType="image/png"/>
  <Override PartName="/ppt/media/image25.png" ContentType="image/png"/>
  <Override PartName="/ppt/media/image18.png" ContentType="image/png"/>
  <Override PartName="/ppt/media/image22.png" ContentType="image/png"/>
  <Override PartName="/ppt/media/image21.png" ContentType="image/png"/>
  <Override PartName="/ppt/embeddings/oleObject1.bin" ContentType="application/vnd.openxmlformats-officedocument.oleObject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42920" cy="41068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10160" cy="4816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160" cy="68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080" cy="348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5" descr=""/>
          <p:cNvPicPr/>
          <p:nvPr/>
        </p:nvPicPr>
        <p:blipFill>
          <a:blip r:embed="rId3"/>
          <a:stretch/>
        </p:blipFill>
        <p:spPr>
          <a:xfrm>
            <a:off x="-14040" y="2520"/>
            <a:ext cx="9156960" cy="51501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5" descr=""/>
          <p:cNvPicPr/>
          <p:nvPr/>
        </p:nvPicPr>
        <p:blipFill>
          <a:blip r:embed="rId3"/>
          <a:stretch/>
        </p:blipFill>
        <p:spPr>
          <a:xfrm>
            <a:off x="-2880" y="-720"/>
            <a:ext cx="9145800" cy="51440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160" cy="68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080" cy="348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inna_bolshakova68@mail.ru" TargetMode="External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uchi.ru/" TargetMode="External"/><Relationship Id="rId2" Type="http://schemas.openxmlformats.org/officeDocument/2006/relationships/hyperlink" Target="https://&#1084;&#1086;&#1080;&#1092;&#1080;&#1085;&#1072;&#1085;&#1089;&#1099;.&#1088;&#1092;/" TargetMode="External"/><Relationship Id="rId3" Type="http://schemas.openxmlformats.org/officeDocument/2006/relationships/hyperlink" Target="https://vashifinancy.ru/" TargetMode="External"/><Relationship Id="rId4" Type="http://schemas.openxmlformats.org/officeDocument/2006/relationships/hyperlink" Target="https://fincult.info/articles/?limit=20&amp;tags=1535" TargetMode="External"/><Relationship Id="rId5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254600" y="3722040"/>
            <a:ext cx="4377960" cy="633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"/>
          <p:cNvSpPr/>
          <p:nvPr/>
        </p:nvSpPr>
        <p:spPr>
          <a:xfrm>
            <a:off x="407880" y="4093200"/>
            <a:ext cx="6349680" cy="998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Направление практики Финансовое просвещение детей и молодежи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Наименование субъекта   Тамбовская область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Автор практики: МБОУ Токаревская СОШ №1, Большакова Инна Вячеславовна, 89204845613,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 u="sng">
                <a:solidFill>
                  <a:srgbClr val="33b5ba"/>
                </a:solidFill>
                <a:uFillTx/>
                <a:latin typeface="Proxima Nova Rg"/>
                <a:ea typeface="Helvetica Neue"/>
                <a:hlinkClick r:id="rId1"/>
              </a:rPr>
              <a:t>inna_bolshakova68@mail.ru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2123640" y="0"/>
            <a:ext cx="4823640" cy="2283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0" bIns="36000" anchor="b">
            <a:normAutofit fontScale="73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b050"/>
                </a:solidFill>
                <a:latin typeface="Helvetica Neue"/>
                <a:ea typeface="DejaVu Sans"/>
              </a:rPr>
              <a:t>Моделирование проектной деятельности по формированию финансовой грамотности обучающихся  через сетевое взаимодействие с участием образовательных площадок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105840" y="250920"/>
            <a:ext cx="2297160" cy="317160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Достигнутые результаты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2195640" y="8044200"/>
            <a:ext cx="2719080" cy="3625560"/>
          </a:xfrm>
          <a:prstGeom prst="rect">
            <a:avLst/>
          </a:prstGeom>
          <a:ln>
            <a:noFill/>
          </a:ln>
        </p:spPr>
      </p:pic>
      <p:pic>
        <p:nvPicPr>
          <p:cNvPr id="307" name="Picture 4" descr=""/>
          <p:cNvPicPr/>
          <p:nvPr/>
        </p:nvPicPr>
        <p:blipFill>
          <a:blip r:embed="rId2"/>
          <a:stretch/>
        </p:blipFill>
        <p:spPr>
          <a:xfrm>
            <a:off x="4915440" y="1203480"/>
            <a:ext cx="3167280" cy="3599640"/>
          </a:xfrm>
          <a:prstGeom prst="rect">
            <a:avLst/>
          </a:prstGeom>
          <a:ln>
            <a:noFill/>
          </a:ln>
        </p:spPr>
      </p:pic>
      <p:pic>
        <p:nvPicPr>
          <p:cNvPr id="308" name="Picture 6" descr=""/>
          <p:cNvPicPr/>
          <p:nvPr/>
        </p:nvPicPr>
        <p:blipFill>
          <a:blip r:embed="rId3"/>
          <a:stretch/>
        </p:blipFill>
        <p:spPr>
          <a:xfrm>
            <a:off x="683640" y="1203480"/>
            <a:ext cx="2871360" cy="35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633240" y="267480"/>
            <a:ext cx="6887160" cy="79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Arial"/>
              </a:rPr>
              <a:t>Достигнутые результаты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611640" y="1131480"/>
            <a:ext cx="6887160" cy="32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1" name="Object 3"/>
          <p:cNvGraphicFramePr/>
          <p:nvPr/>
        </p:nvGraphicFramePr>
        <p:xfrm>
          <a:off x="611640" y="1347480"/>
          <a:ext cx="3807000" cy="2693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2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11640" y="1347480"/>
                    <a:ext cx="3807000" cy="2693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313" name="Picture 7" descr=""/>
          <p:cNvPicPr/>
          <p:nvPr/>
        </p:nvPicPr>
        <p:blipFill>
          <a:blip r:embed="rId3"/>
          <a:stretch/>
        </p:blipFill>
        <p:spPr>
          <a:xfrm>
            <a:off x="4932000" y="1275480"/>
            <a:ext cx="2361600" cy="314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6" name="Object 3"/>
          <p:cNvGraphicFramePr/>
          <p:nvPr/>
        </p:nvGraphicFramePr>
        <p:xfrm>
          <a:off x="539640" y="617760"/>
          <a:ext cx="2874240" cy="4063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7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9640" y="617760"/>
                    <a:ext cx="2874240" cy="40633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318" name="Picture 16" descr=""/>
          <p:cNvPicPr/>
          <p:nvPr/>
        </p:nvPicPr>
        <p:blipFill>
          <a:blip r:embed="rId3"/>
          <a:stretch/>
        </p:blipFill>
        <p:spPr>
          <a:xfrm>
            <a:off x="4860000" y="285840"/>
            <a:ext cx="1979280" cy="439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633240" y="483480"/>
            <a:ext cx="6887160" cy="93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"/>
          <p:cNvSpPr/>
          <p:nvPr/>
        </p:nvSpPr>
        <p:spPr>
          <a:xfrm>
            <a:off x="614520" y="2067840"/>
            <a:ext cx="7876080" cy="302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Picture 7" descr=""/>
          <p:cNvPicPr/>
          <p:nvPr/>
        </p:nvPicPr>
        <p:blipFill>
          <a:blip r:embed="rId1"/>
          <a:stretch/>
        </p:blipFill>
        <p:spPr>
          <a:xfrm>
            <a:off x="909720" y="555480"/>
            <a:ext cx="6768000" cy="4533480"/>
          </a:xfrm>
          <a:prstGeom prst="rect">
            <a:avLst/>
          </a:prstGeom>
          <a:ln>
            <a:noFill/>
          </a:ln>
        </p:spPr>
      </p:pic>
      <p:sp>
        <p:nvSpPr>
          <p:cNvPr id="322" name="CustomShape 3"/>
          <p:cNvSpPr/>
          <p:nvPr/>
        </p:nvSpPr>
        <p:spPr>
          <a:xfrm>
            <a:off x="3036600" y="238716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33240" y="123480"/>
            <a:ext cx="6887160" cy="941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Helvetica Neue"/>
                <a:ea typeface="DejaVu Sans"/>
              </a:rPr>
              <a:t>Цель:</a:t>
            </a:r>
            <a:r>
              <a:rPr b="1" lang="ru-RU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  </a:t>
            </a:r>
            <a:r>
              <a:rPr b="1" lang="ru-RU" sz="1800" spc="-1" strike="noStrike">
                <a:solidFill>
                  <a:srgbClr val="0070c0"/>
                </a:solidFill>
                <a:latin typeface="Helvetica Neue"/>
                <a:ea typeface="DejaVu Sans"/>
              </a:rPr>
              <a:t>создание образовательной модели формирования финансовой грамотности обучающихся средствами организации проектной деятельности и других форм интерактивного обучения в урочном и внеурочном формате.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633240" y="1851840"/>
            <a:ext cx="3822120" cy="2814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algn="l" pos="0"/>
              </a:tabLst>
            </a:pPr>
            <a:r>
              <a:rPr b="1" lang="ru-RU" sz="1600" spc="-1" strike="noStrike">
                <a:solidFill>
                  <a:srgbClr val="00b050"/>
                </a:solidFill>
                <a:latin typeface="Proxima Nova Rg"/>
                <a:ea typeface="DejaVu Sans"/>
              </a:rPr>
              <a:t>Проект соответствует требованиям  общего образования, что закреплено  в  обновленных  федеральных  государственных образовательных  стандартах  основного  общего  образования и среднего общего образования.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86" name="Рисунок 4" descr=""/>
          <p:cNvPicPr/>
          <p:nvPr/>
        </p:nvPicPr>
        <p:blipFill>
          <a:blip r:embed="rId1"/>
          <a:stretch/>
        </p:blipFill>
        <p:spPr>
          <a:xfrm>
            <a:off x="4651200" y="1181160"/>
            <a:ext cx="3862800" cy="3961440"/>
          </a:xfrm>
          <a:prstGeom prst="rect">
            <a:avLst/>
          </a:prstGeom>
          <a:ln>
            <a:noFill/>
          </a:ln>
        </p:spPr>
      </p:pic>
      <p:pic>
        <p:nvPicPr>
          <p:cNvPr id="287" name="Picture 3" descr=""/>
          <p:cNvPicPr/>
          <p:nvPr/>
        </p:nvPicPr>
        <p:blipFill>
          <a:blip r:embed="rId2"/>
          <a:stretch/>
        </p:blipFill>
        <p:spPr>
          <a:xfrm>
            <a:off x="4759920" y="1419480"/>
            <a:ext cx="3609720" cy="345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95640" y="483480"/>
            <a:ext cx="6264000" cy="475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Helvetica Neue"/>
                <a:ea typeface="DejaVu Sans"/>
              </a:rPr>
              <a:t>Целевая аудитория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70" spc="-1" strike="noStrike">
                <a:solidFill>
                  <a:srgbClr val="000000"/>
                </a:solidFill>
                <a:latin typeface="Helvetica Neue"/>
                <a:ea typeface="DejaVu Sans"/>
              </a:rPr>
              <a:t>:</a:t>
            </a: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7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00b0f0"/>
                </a:solidFill>
                <a:latin typeface="Helvetica Neue"/>
                <a:ea typeface="DejaVu Sans"/>
              </a:rPr>
              <a:t>школьники</a:t>
            </a:r>
            <a:endParaRPr b="0" lang="ru-RU" sz="6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66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633240" y="3799080"/>
            <a:ext cx="5409360" cy="86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33240" y="0"/>
            <a:ext cx="6887160" cy="113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Основная идея проекта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251640" y="987480"/>
            <a:ext cx="8208360" cy="39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1. Сетевое взаимодействие с ФГБОУ ВО ТГУ имени Г.Р.Державина в процессе реализации программы курса внеурочной деятельности по финансовой грамотности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2. Организация образовательной и просветительской деятельности в области финансовой грамотности и кибербезопасности через игровые технологии с партнёрством Отделения по Тамбовской области ГУ ЦБ РФ по ЦФО.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3.  Использование цифровых ресурсов: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Российская образовательная онлайн-платформа. Учи.ру </a:t>
            </a:r>
            <a:r>
              <a:rPr b="1" lang="ru-RU" sz="1400" spc="-1" strike="noStrike" u="sng">
                <a:solidFill>
                  <a:srgbClr val="33b5ba"/>
                </a:solidFill>
                <a:uFillTx/>
                <a:latin typeface="Arial"/>
                <a:hlinkClick r:id="rId1"/>
              </a:rPr>
              <a:t>https://uchi.ru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Портал </a:t>
            </a:r>
            <a:r>
              <a:rPr b="1" lang="ru-RU" sz="1400" spc="-1" strike="noStrike" u="sng">
                <a:solidFill>
                  <a:srgbClr val="33b5ba"/>
                </a:solidFill>
                <a:uFillTx/>
                <a:latin typeface="Arial"/>
                <a:hlinkClick r:id="rId2"/>
              </a:rPr>
              <a:t>https://моифинансы.рф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Портал «Дружи с финансами» </a:t>
            </a:r>
            <a:r>
              <a:rPr b="1" lang="ru-RU" sz="1400" spc="-1" strike="noStrike" u="sng">
                <a:solidFill>
                  <a:srgbClr val="33b5ba"/>
                </a:solidFill>
                <a:uFillTx/>
                <a:latin typeface="Arial"/>
                <a:hlinkClick r:id="rId3"/>
              </a:rPr>
              <a:t>https://vashifinancy.ru/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Информационно - просветительский ресурс, созданный Банком России </a:t>
            </a:r>
            <a:r>
              <a:rPr b="1" lang="ru-RU" sz="1400" spc="-1" strike="noStrike" u="sng">
                <a:solidFill>
                  <a:srgbClr val="33b5ba"/>
                </a:solidFill>
                <a:uFillTx/>
                <a:latin typeface="Arial"/>
                <a:hlinkClick r:id="rId4"/>
              </a:rPr>
              <a:t>https://fincult.info/articles/?limit=20&amp;tags=1535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899640" y="40932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latin typeface="Helvetica Neue"/>
                <a:ea typeface="DejaVu Sans"/>
              </a:rPr>
              <a:t>Принципы реализации проекта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259640" y="1091520"/>
            <a:ext cx="7704000" cy="370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71360" indent="-170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Обучающиеся выступают в качестве субъекта деятельности (учебной, практической);</a:t>
            </a:r>
            <a:endParaRPr b="0" lang="ru-RU" sz="2000" spc="-1" strike="noStrike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Обучающиеся вводятся в проблемные финансовые ситуации;</a:t>
            </a:r>
            <a:endParaRPr b="0" lang="ru-RU" sz="20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Обучающиеся включаются в решение практических финансовых задач;</a:t>
            </a:r>
            <a:endParaRPr b="0" lang="ru-RU" sz="20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Учитель выступает в роли организатора учебной деятельности, в роли финансового консультанта, эксперта;</a:t>
            </a:r>
            <a:endParaRPr b="0" lang="ru-RU" sz="20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70c0"/>
                </a:solidFill>
                <a:latin typeface="Proxima Nova Rg"/>
                <a:ea typeface="DejaVu Sans"/>
              </a:rPr>
              <a:t>Преимущественно используются интерактивные формы занятий.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Arial"/>
              </a:rPr>
              <a:t>Формы реализации: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67640" y="1419480"/>
            <a:ext cx="7560000" cy="33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наглядные материалы,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интерактивное общение, 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деловые и тематические игры, 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открытые и онлайн- уроки, 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лекции, олимпиады,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викторины,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мастер-классы, 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круглые столы,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экскурсии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Arial"/>
              </a:rPr>
              <a:t>Ожидаемые результаты: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633240" y="1203480"/>
            <a:ext cx="6887160" cy="31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- Пробуждение у школьников интереса к финансовым знаниям за счет нестандартных форм занятий и возможности коммуникации со специалистами.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-  Формирование  убежденности обучающихся в том, что финансовая грамотность — основа финансового благополучия.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- Установки на грамотное финансовое поведение, действия от основ финансовой грамотности к финансовой культуре.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- Знакомство с актуальными финансовыми продуктами.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Arial"/>
              </a:rPr>
              <a:t>Достигнутые результаты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39640" y="1275480"/>
            <a:ext cx="6887160" cy="36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Подростки через интерактивные формы ознакомлены  с основными понятиями в области финансовой грамотности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Пробуждается мотивация к исследовательской деятельности в сфере экономики и права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Обучающиеся активно и успешно участвуют  олимпиадах, конкурсах и других мероприятиях в сфере финансовых отношений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</a:rPr>
              <a:t>Успешно реализуется на базе МБОУ Токарёвская СОШ №1 курс внеурочной деятельности по формированию функциональной грамотности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39640" y="843480"/>
            <a:ext cx="7992000" cy="38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"/>
          <p:cNvSpPr/>
          <p:nvPr/>
        </p:nvSpPr>
        <p:spPr>
          <a:xfrm>
            <a:off x="633240" y="123480"/>
            <a:ext cx="688716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Достигнутые результаты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02" name="Picture 2" descr=""/>
          <p:cNvPicPr/>
          <p:nvPr/>
        </p:nvPicPr>
        <p:blipFill>
          <a:blip r:embed="rId1"/>
          <a:stretch/>
        </p:blipFill>
        <p:spPr>
          <a:xfrm>
            <a:off x="323640" y="1059480"/>
            <a:ext cx="4896000" cy="3671640"/>
          </a:xfrm>
          <a:prstGeom prst="rect">
            <a:avLst/>
          </a:prstGeom>
          <a:ln>
            <a:noFill/>
          </a:ln>
        </p:spPr>
      </p:pic>
      <p:pic>
        <p:nvPicPr>
          <p:cNvPr id="303" name="Picture 3" descr=""/>
          <p:cNvPicPr/>
          <p:nvPr/>
        </p:nvPicPr>
        <p:blipFill>
          <a:blip r:embed="rId2"/>
          <a:stretch/>
        </p:blipFill>
        <p:spPr>
          <a:xfrm>
            <a:off x="5436000" y="1059480"/>
            <a:ext cx="3383640" cy="36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Application>LibreOffice/6.4.7.2$Linux_X86_64 LibreOffice_project/40$Build-2</Application>
  <Words>391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description/>
  <dc:language>ru-RU</dc:language>
  <cp:lastModifiedBy>Admin</cp:lastModifiedBy>
  <dcterms:modified xsi:type="dcterms:W3CDTF">2024-04-10T12:37:22Z</dcterms:modified>
  <cp:revision>85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