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90" d="100"/>
          <a:sy n="90" d="100"/>
        </p:scale>
        <p:origin x="-930" y="-29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6888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onova.kristina2101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emf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andex.ru/video/preview/?filmId=10632551156148729799&amp;from=tabbar&amp;text=%EC%E0%EB%E5%ED%FC%EA%E8%E5+%F2%F0%E0%E3%E5%E4%E8%E8+%EF%F3%F8%EA%E8%ED%E0+%F1%EA%F3%EF%EE%E9+%F0%FB%F6%E0%F0%FC+%EE%F2%F0%FB%E2%EE%E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28286"/>
            <a:ext cx="6350680" cy="903955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</a:t>
            </a:r>
          </a:p>
          <a:p>
            <a:r>
              <a:rPr lang="ru-RU" sz="1200" dirty="0" smtClean="0"/>
              <a:t>Пензенская область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МБОУ СОШ № 8 им. П.А. </a:t>
            </a:r>
            <a:r>
              <a:rPr lang="ru-RU" sz="1200" dirty="0" err="1" smtClean="0"/>
              <a:t>Щипанова</a:t>
            </a:r>
            <a:r>
              <a:rPr lang="ru-RU" sz="1200" dirty="0" smtClean="0"/>
              <a:t> города Кузнецка</a:t>
            </a:r>
            <a:r>
              <a:rPr lang="ru-RU" sz="1200" dirty="0"/>
              <a:t> </a:t>
            </a:r>
            <a:r>
              <a:rPr lang="ru-RU" sz="1200" dirty="0" smtClean="0"/>
              <a:t>Пензенской области ,</a:t>
            </a:r>
          </a:p>
          <a:p>
            <a:r>
              <a:rPr lang="ru-RU" sz="1200" dirty="0" smtClean="0"/>
              <a:t>Леонова Кристина Сергеевна,</a:t>
            </a:r>
          </a:p>
          <a:p>
            <a:r>
              <a:rPr lang="ru-RU" sz="1200" dirty="0" smtClean="0"/>
              <a:t>тел.8 937 412 23 57, </a:t>
            </a:r>
            <a:r>
              <a:rPr lang="en-US" sz="1200" b="0" dirty="0" smtClean="0">
                <a:hlinkClick r:id="rId3"/>
              </a:rPr>
              <a:t>leonova.kristina2101@yandex.ru</a:t>
            </a:r>
            <a:r>
              <a:rPr lang="ru-RU" sz="1200" b="0" dirty="0" smtClean="0"/>
              <a:t> </a:t>
            </a:r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3486" y="1616149"/>
            <a:ext cx="4724833" cy="1421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Методическая </a:t>
            </a:r>
            <a:r>
              <a:rPr lang="ru-RU" sz="2200" dirty="0"/>
              <a:t>разработка урока обществознания</a:t>
            </a:r>
            <a:br>
              <a:rPr lang="ru-RU" sz="2200" dirty="0"/>
            </a:br>
            <a:r>
              <a:rPr lang="ru-RU" sz="2200" dirty="0"/>
              <a:t>Тема: «Для чего нужны финансовые организации»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4" y="83414"/>
            <a:ext cx="893484" cy="11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/>
              <a:t>Актуализация знаний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Особенности </a:t>
            </a:r>
            <a:r>
              <a:rPr lang="ru-RU" sz="1800" dirty="0"/>
              <a:t>видов финансовых </a:t>
            </a:r>
            <a:r>
              <a:rPr lang="ru-RU" sz="1800" dirty="0" smtClean="0"/>
              <a:t>организаций</a:t>
            </a:r>
          </a:p>
          <a:p>
            <a:r>
              <a:rPr lang="ru-RU" sz="1800" dirty="0"/>
              <a:t>Ученики по группам разбирают </a:t>
            </a:r>
            <a:r>
              <a:rPr lang="ru-RU" sz="1800" dirty="0" err="1"/>
              <a:t>Qr</a:t>
            </a:r>
            <a:r>
              <a:rPr lang="ru-RU" sz="1800" dirty="0"/>
              <a:t> -коды. Готовят </a:t>
            </a:r>
            <a:r>
              <a:rPr lang="ru-RU" sz="1800" dirty="0" err="1"/>
              <a:t>банеры</a:t>
            </a:r>
            <a:r>
              <a:rPr lang="ru-RU" sz="1800" dirty="0"/>
              <a:t> в программе  </a:t>
            </a:r>
            <a:r>
              <a:rPr lang="ru-RU" sz="1800" dirty="0" err="1"/>
              <a:t>Power</a:t>
            </a:r>
            <a:r>
              <a:rPr lang="ru-RU" sz="1800" dirty="0"/>
              <a:t> </a:t>
            </a:r>
            <a:r>
              <a:rPr lang="ru-RU" sz="1800" dirty="0" err="1"/>
              <a:t>Point</a:t>
            </a:r>
            <a:r>
              <a:rPr lang="ru-RU" sz="1800" dirty="0"/>
              <a:t> </a:t>
            </a:r>
            <a:r>
              <a:rPr lang="ru-RU" sz="1800" dirty="0" err="1" smtClean="0"/>
              <a:t>Viewer</a:t>
            </a:r>
            <a:r>
              <a:rPr lang="ru-RU" sz="1800" dirty="0" smtClean="0"/>
              <a:t>, </a:t>
            </a:r>
            <a:r>
              <a:rPr lang="ru-RU" sz="1800" dirty="0"/>
              <a:t>представитель от каждой группы  представляет свой </a:t>
            </a:r>
            <a:r>
              <a:rPr lang="ru-RU" sz="1800" dirty="0" err="1"/>
              <a:t>банер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193" name="Picture 1" descr="услуги комерческого ба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1" y="2286000"/>
            <a:ext cx="1477932" cy="11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страхов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53" y="2236849"/>
            <a:ext cx="1164512" cy="120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15" y="2309880"/>
            <a:ext cx="1056390" cy="10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5673" y="2286000"/>
            <a:ext cx="4044915" cy="812530"/>
          </a:xfrm>
          <a:prstGeom prst="rect">
            <a:avLst/>
          </a:prstGeom>
          <a:solidFill>
            <a:srgbClr val="4FB9B3"/>
          </a:solidFill>
        </p:spPr>
        <p:txBody>
          <a:bodyPr wrap="square">
            <a:spAutoFit/>
          </a:bodyPr>
          <a:lstStyle/>
          <a:p>
            <a:r>
              <a:rPr lang="ru-RU" dirty="0"/>
              <a:t>Результаты работы в группах.</a:t>
            </a:r>
          </a:p>
          <a:p>
            <a:r>
              <a:rPr lang="ru-RU" dirty="0"/>
              <a:t>На </a:t>
            </a:r>
            <a:r>
              <a:rPr lang="ru-RU" dirty="0" smtClean="0"/>
              <a:t>баннере </a:t>
            </a:r>
            <a:r>
              <a:rPr lang="ru-RU" dirty="0"/>
              <a:t>«Коммерческие банки» указаны примеры банков на территории г. Кузнецка. Пензенской области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5" y="3547023"/>
            <a:ext cx="2514600" cy="15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73" y="3479340"/>
            <a:ext cx="2514600" cy="15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439300"/>
            <a:ext cx="2486025" cy="1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048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2418" y="102134"/>
            <a:ext cx="3306686" cy="563693"/>
          </a:xfrm>
        </p:spPr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/>
              <a:t>Актуализация знаний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1898" y="726007"/>
            <a:ext cx="4191349" cy="1886879"/>
          </a:xfrm>
        </p:spPr>
        <p:txBody>
          <a:bodyPr/>
          <a:lstStyle/>
          <a:p>
            <a:r>
              <a:rPr lang="ru-RU" sz="2000" dirty="0"/>
              <a:t>Как выбрать подходящую финансовую организацию?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98" y="1913860"/>
            <a:ext cx="3944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Ученики комментируют таблицу с информацией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154" y="1436099"/>
            <a:ext cx="3340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На экране высвечивается таблица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1" y="2612886"/>
            <a:ext cx="3676744" cy="246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5" y="102838"/>
            <a:ext cx="4236103" cy="2805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62" y="2725290"/>
            <a:ext cx="3651022" cy="241821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986" y="2542547"/>
            <a:ext cx="5495911" cy="25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747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16" y="80869"/>
            <a:ext cx="3306686" cy="563693"/>
          </a:xfrm>
        </p:spPr>
        <p:txBody>
          <a:bodyPr/>
          <a:lstStyle/>
          <a:p>
            <a:r>
              <a:rPr lang="ru-RU" dirty="0"/>
              <a:t>Этапы </a:t>
            </a:r>
            <a:r>
              <a:rPr lang="ru-RU" dirty="0" smtClean="0"/>
              <a:t>урока</a:t>
            </a:r>
            <a:br>
              <a:rPr lang="ru-RU" dirty="0" smtClean="0"/>
            </a:br>
            <a:r>
              <a:rPr lang="ru-RU" dirty="0" smtClean="0"/>
              <a:t>Первичное </a:t>
            </a:r>
            <a:r>
              <a:rPr lang="ru-RU" dirty="0"/>
              <a:t>усвоение новых </a:t>
            </a:r>
            <a:r>
              <a:rPr lang="ru-RU" dirty="0" smtClean="0"/>
              <a:t>знаний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2" y="772153"/>
            <a:ext cx="4191349" cy="1886879"/>
          </a:xfrm>
        </p:spPr>
        <p:txBody>
          <a:bodyPr/>
          <a:lstStyle/>
          <a:p>
            <a:r>
              <a:rPr lang="ru-RU" sz="2000" dirty="0"/>
              <a:t>Формирование понимания принципа хранения денег на банковском счёте</a:t>
            </a:r>
          </a:p>
          <a:p>
            <a:r>
              <a:rPr lang="ru-RU" sz="2000" dirty="0"/>
              <a:t>Решение задачи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5585" y="1486403"/>
            <a:ext cx="2649927" cy="11726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ЗАДАЧА: Как рассчитать реальный банковский процент. Например, вы вложили в банк во вклад 50 тыс. р. на год под 8% годовых. Какую сумму вы сможете заработать?»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447" y="288799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Таким образом, мы можем сделать вывод, что деньги выгодно вкладывать в банк, открывая вклады.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Назовите плюсы банковского депозита?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5526" y="1096437"/>
            <a:ext cx="4008474" cy="452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Ученики называют варианты плюсов банковского депозита, записывают в тетрадь</a:t>
            </a:r>
          </a:p>
        </p:txBody>
      </p:sp>
      <p:pic>
        <p:nvPicPr>
          <p:cNvPr id="10242" name="Picture 2" descr="57fd8506-c863-404c-827f-0148b4b956e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/>
          <a:stretch/>
        </p:blipFill>
        <p:spPr bwMode="auto">
          <a:xfrm>
            <a:off x="5135526" y="1827535"/>
            <a:ext cx="4008474" cy="29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79" y="80869"/>
            <a:ext cx="1470693" cy="974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25" y="80868"/>
            <a:ext cx="1360967" cy="974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92" y="80868"/>
            <a:ext cx="1469248" cy="9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29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/>
              <a:t>Первичное закрепление.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415" y="1181100"/>
            <a:ext cx="2673312" cy="3486150"/>
          </a:xfrm>
        </p:spPr>
        <p:txBody>
          <a:bodyPr/>
          <a:lstStyle/>
          <a:p>
            <a:r>
              <a:rPr lang="ru-RU" sz="1600" dirty="0"/>
              <a:t>Но при выборе финансовой организации необходимо быть предельно внимательным, так как среди  этих компаний встречаются мошенники. Необходимо проявить осмотрительность. Узнать о деятельности  финансовой организации, только проанализировав, принять правильное решение!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814" y="4126840"/>
            <a:ext cx="4572000" cy="6324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стр.118-119 учебника есть информация об организациях ,которые защищают интересы человека, который вступает в финансовые отношения.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6065" y="749635"/>
            <a:ext cx="4572000" cy="63248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ru-RU" dirty="0"/>
              <a:t>Учащиеся составляют двухуровневый кластер «Организации – защитники потребителей финансовых услуг»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2" y="1693861"/>
            <a:ext cx="2881806" cy="29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048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38" y="138601"/>
            <a:ext cx="6888265" cy="682727"/>
          </a:xfrm>
        </p:spPr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 smtClean="0"/>
              <a:t>Формирование </a:t>
            </a:r>
            <a:r>
              <a:rPr lang="ru-RU" dirty="0"/>
              <a:t>умения отличать инвестиции от сбережений и понимания возможных рисков при сбережении и инвестировании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530" y="1118191"/>
            <a:ext cx="3789730" cy="34861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Деятельность учителя</a:t>
            </a:r>
          </a:p>
          <a:p>
            <a:pPr marL="0" indent="0">
              <a:buNone/>
            </a:pPr>
            <a:r>
              <a:rPr lang="ru-RU" sz="1400" dirty="0" smtClean="0"/>
              <a:t>Обратимся </a:t>
            </a:r>
            <a:r>
              <a:rPr lang="ru-RU" sz="1400" dirty="0"/>
              <a:t>к истории на стр. 112 Ивана Михайловича</a:t>
            </a:r>
          </a:p>
          <a:p>
            <a:r>
              <a:rPr lang="ru-RU" sz="1400" dirty="0"/>
              <a:t>У пенсионера Ивана Михайловича за пять лет скопилась приличная сумма денег от продажи овощей на рынке. Он продал свой домик в деревне и переехал жить в город, где у него была маленькая квартира на первом этаже. Все свои сбережения пенсионер  держал дома, припрятав в укромном месте. Однажды, когда он пошел в магазин, к нему забрались грабители. Тайник они найти не успели, так как вернувшийся хозяин квартиры их спугнул, и они сбежали, выпрыгнув в окно. Случившееся, конечно сильно расстроило Ивана Михайловича и заставило сомневаться в надежности подобного способа хранения своих накоплений.</a:t>
            </a:r>
          </a:p>
          <a:p>
            <a:r>
              <a:rPr lang="ru-RU" sz="1400" dirty="0"/>
              <a:t>Чем были деньги в этой истории: сбережениями или инвестициями?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0613" y="1046529"/>
            <a:ext cx="4572000" cy="357944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1600" dirty="0" smtClean="0"/>
              <a:t>Деятельность ученика</a:t>
            </a:r>
          </a:p>
          <a:p>
            <a:endParaRPr lang="ru-RU" dirty="0" smtClean="0"/>
          </a:p>
          <a:p>
            <a:r>
              <a:rPr lang="ru-RU" dirty="0" smtClean="0"/>
              <a:t>Учащиеся </a:t>
            </a:r>
            <a:r>
              <a:rPr lang="ru-RU" dirty="0"/>
              <a:t>начинают обсуждение.  И совместно с учителем формулируют понятия сбережения и инвестиции. Приходят к выводу, что  Иван Михайлович хотел сберечь сои накопления. </a:t>
            </a:r>
          </a:p>
          <a:p>
            <a:r>
              <a:rPr lang="ru-RU" i="1" u="sng" dirty="0">
                <a:solidFill>
                  <a:srgbClr val="0070C0"/>
                </a:solidFill>
              </a:rPr>
              <a:t>Сбережения</a:t>
            </a:r>
            <a:r>
              <a:rPr lang="ru-RU" dirty="0">
                <a:solidFill>
                  <a:srgbClr val="0070C0"/>
                </a:solidFill>
              </a:rPr>
              <a:t> - это деньги, которые хозяйствующий субъект  стремиться накопить и сохранить ля возможной будущей покупки или на черный день</a:t>
            </a:r>
          </a:p>
          <a:p>
            <a:endParaRPr lang="ru-RU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Инвестиции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– это деньги, которые служат средством зарабатывания новых денег, всегда в той или иной степени рискованные вложения с целью получения прибыли в будущем. Риск их потери может быть высок.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6" y="3761782"/>
            <a:ext cx="1957217" cy="12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1" y="3761782"/>
            <a:ext cx="2211572" cy="124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44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 smtClean="0"/>
              <a:t>Контроль </a:t>
            </a:r>
            <a:r>
              <a:rPr lang="ru-RU" dirty="0"/>
              <a:t>усвоения, обсуждение допущенных ошибок и их коррекция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5" y="1181100"/>
            <a:ext cx="4310726" cy="34861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Закрепление</a:t>
            </a:r>
          </a:p>
          <a:p>
            <a:r>
              <a:rPr lang="ru-RU" sz="1800" dirty="0"/>
              <a:t> 1.Работа в парах: составить </a:t>
            </a:r>
            <a:r>
              <a:rPr lang="ru-RU" sz="1800" dirty="0" err="1"/>
              <a:t>синквейн</a:t>
            </a:r>
            <a:r>
              <a:rPr lang="ru-RU" sz="1800" dirty="0"/>
              <a:t> «финансовые организации»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5674" y="1181100"/>
            <a:ext cx="45720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0"/>
            <a:r>
              <a:rPr lang="ru-RU" sz="1400" i="1" dirty="0"/>
              <a:t>Пример ответа учащихся:</a:t>
            </a:r>
            <a:endParaRPr lang="ru-RU" sz="1400" dirty="0"/>
          </a:p>
          <a:p>
            <a:r>
              <a:rPr lang="ru-RU" sz="1400" dirty="0"/>
              <a:t>Финансовые организации</a:t>
            </a:r>
          </a:p>
          <a:p>
            <a:r>
              <a:rPr lang="ru-RU" sz="1400" dirty="0"/>
              <a:t>специализированные, активные</a:t>
            </a:r>
          </a:p>
          <a:p>
            <a:r>
              <a:rPr lang="ru-RU" sz="1400" dirty="0"/>
              <a:t>осуществляют</a:t>
            </a:r>
            <a:r>
              <a:rPr lang="ru-RU" sz="1400" dirty="0" smtClean="0"/>
              <a:t>, предоставляют, действует</a:t>
            </a:r>
            <a:endParaRPr lang="ru-RU" sz="1400" dirty="0"/>
          </a:p>
          <a:p>
            <a:r>
              <a:rPr lang="ru-RU" sz="1400" dirty="0"/>
              <a:t>Осуществляет услуги по выдаче кредитов, продаже ценных бумаг и других сделок, связанных с формированием денежных потоков.</a:t>
            </a:r>
          </a:p>
          <a:p>
            <a:r>
              <a:rPr lang="ru-RU" sz="1400" dirty="0"/>
              <a:t>Экономический агент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9" y="2182902"/>
            <a:ext cx="2479340" cy="1642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9" y="3003982"/>
            <a:ext cx="2716554" cy="179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95" y="3242232"/>
            <a:ext cx="2649461" cy="17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27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br>
              <a:rPr lang="ru-RU" dirty="0" smtClean="0"/>
            </a:br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75" y="1065877"/>
            <a:ext cx="3715302" cy="34861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Одноминутное </a:t>
            </a:r>
            <a:r>
              <a:rPr lang="ru-RU" sz="1800" dirty="0" smtClean="0"/>
              <a:t>смс</a:t>
            </a:r>
            <a:endParaRPr lang="ru-RU" sz="1800" dirty="0"/>
          </a:p>
          <a:p>
            <a:r>
              <a:rPr lang="ru-RU" sz="1800" dirty="0"/>
              <a:t>На тему: Что самое главное запомнил на уроке?</a:t>
            </a:r>
          </a:p>
          <a:p>
            <a:r>
              <a:rPr lang="ru-RU" sz="1800" dirty="0"/>
              <a:t>Что не понял на уроке?</a:t>
            </a:r>
          </a:p>
          <a:p>
            <a:r>
              <a:rPr lang="ru-RU" sz="1800" dirty="0"/>
              <a:t>А теперь, хотелось бы, чтобы вы оценили наш сегодняшний урок по 5-ти бальной шкале, напишите, пожалуйста, на ваших </a:t>
            </a:r>
            <a:r>
              <a:rPr lang="ru-RU" sz="1800" dirty="0" err="1"/>
              <a:t>стикерах</a:t>
            </a:r>
            <a:r>
              <a:rPr lang="ru-RU" sz="1800" dirty="0"/>
              <a:t> оценку и наклейте ее на доску.</a:t>
            </a:r>
          </a:p>
          <a:p>
            <a:r>
              <a:rPr lang="ru-RU" sz="1800" dirty="0"/>
              <a:t>Выставление оценок: </a:t>
            </a:r>
          </a:p>
          <a:p>
            <a:r>
              <a:rPr lang="ru-RU" sz="1800" dirty="0"/>
              <a:t>Учитель отмечает оценками тех, кто активно работал</a:t>
            </a: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28" y="753418"/>
            <a:ext cx="3628721" cy="4066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1065877"/>
            <a:ext cx="1523030" cy="1507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106326"/>
            <a:ext cx="2268278" cy="1275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89" y="1905056"/>
            <a:ext cx="718537" cy="711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484">
            <a:off x="3175847" y="3711621"/>
            <a:ext cx="2199763" cy="1237366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699">
            <a:off x="7042561" y="3094037"/>
            <a:ext cx="24812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75" y="-234949"/>
            <a:ext cx="2008356" cy="15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955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 smtClean="0"/>
              <a:t>Рефлексия  (подведение </a:t>
            </a:r>
            <a:r>
              <a:rPr lang="ru-RU" dirty="0"/>
              <a:t>итогов занятия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53" y="1181100"/>
            <a:ext cx="8729331" cy="34861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Деятельность учителя</a:t>
            </a:r>
          </a:p>
          <a:p>
            <a:pPr marL="0" indent="0">
              <a:buNone/>
            </a:pPr>
            <a:r>
              <a:rPr lang="ru-RU" sz="1800" dirty="0" smtClean="0"/>
              <a:t>Объясняет </a:t>
            </a:r>
            <a:r>
              <a:rPr lang="ru-RU" sz="1800" dirty="0"/>
              <a:t>сущность домашнего задания. </a:t>
            </a:r>
          </a:p>
          <a:p>
            <a:r>
              <a:rPr lang="ru-RU" sz="1800" dirty="0"/>
              <a:t>Предоставляет разно уровневое задание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Домашнее задание: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1.Обсудите вместе с родителями следующие вопросы:</a:t>
            </a:r>
          </a:p>
          <a:p>
            <a:r>
              <a:rPr lang="ru-RU" sz="1600" dirty="0"/>
              <a:t>1. Как в нашей семье формируются и хранятся сбережения?</a:t>
            </a:r>
          </a:p>
          <a:p>
            <a:r>
              <a:rPr lang="ru-RU" sz="1600" dirty="0"/>
              <a:t>2. Услугами каких финансовых организаций пользовалась наша семья в последнее время?</a:t>
            </a:r>
          </a:p>
          <a:p>
            <a:r>
              <a:rPr lang="ru-RU" sz="1600" dirty="0"/>
              <a:t>3. Как взрослые члены нашей семьи делали выбор финансового учреждения, где получали информацию?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2. По выбору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:А)Представьте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, что вы решили застраховать свою квартиру. Найдите пять-шесть подходящих компаний и выберите из них ту, с которой бы вы заключили договор. 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Б)Создать памятки «На что нужно обращать внимание, когда подбираете финансовую организацию.</a:t>
            </a:r>
          </a:p>
          <a:p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22" y="191385"/>
            <a:ext cx="4447078" cy="26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8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0122" y="712381"/>
            <a:ext cx="8750594" cy="4210493"/>
          </a:xfrm>
          <a:solidFill>
            <a:schemeClr val="accent1">
              <a:lumMod val="40000"/>
              <a:lumOff val="60000"/>
            </a:schemeClr>
          </a:solidFill>
        </p:spPr>
        <p:txBody>
          <a:bodyPr numCol="2"/>
          <a:lstStyle/>
          <a:p>
            <a:pPr marL="0" indent="0">
              <a:buNone/>
            </a:pPr>
            <a:r>
              <a:rPr lang="ru-RU" sz="1400" dirty="0" smtClean="0"/>
              <a:t>Нормативно-правовые </a:t>
            </a:r>
            <a:r>
              <a:rPr lang="ru-RU" sz="1400" dirty="0"/>
              <a:t>акты</a:t>
            </a:r>
          </a:p>
          <a:p>
            <a:r>
              <a:rPr lang="ru-RU" sz="1400" dirty="0"/>
              <a:t>1.	Конституция Российской Федерации от 12 декабря 1993 года (принята всенародным голосованием) (с учетом поправок, внесенных Законами РФ о поправках к Конституции РФ от 30.12.2008 № 7-ФКЗ, № 6 - ФКЗ, от 05.02.2014 № 2-ФКЗ, от 21.07.2014 № 11-ФКЗ,от 4.08.2020 № 144) // Российская газета.- 1993.- 25 декабря.</a:t>
            </a:r>
          </a:p>
          <a:p>
            <a:r>
              <a:rPr lang="ru-RU" sz="1400" dirty="0"/>
              <a:t>2.	Федеральный закон от 07.02.1992 N 2300-1 "О защите прав потребителей" (ред. от 11.06.2021) // Российская газета" от 7 апреля 1992 г.</a:t>
            </a:r>
          </a:p>
          <a:p>
            <a:r>
              <a:rPr lang="ru-RU" sz="1400" dirty="0"/>
              <a:t>3.	Федеральный закон от 13 июля 2015 г. N 223-ФЗ "О саморегулируемых организациях в сфере финансового рынка"(ред. от 2 июля 2021 г. )// "Российская газета" от 20 июля 2015 г. N 157</a:t>
            </a:r>
          </a:p>
          <a:p>
            <a:pPr marL="0" indent="0">
              <a:buNone/>
            </a:pPr>
            <a:r>
              <a:rPr lang="ru-RU" sz="1400" dirty="0"/>
              <a:t>Научная и учебная литература</a:t>
            </a:r>
          </a:p>
          <a:p>
            <a:r>
              <a:rPr lang="ru-RU" sz="1400" dirty="0"/>
              <a:t>4.Болдырева Н.Б. ,Чернова Г.В. Финансовые рынки и институты -2-е издание, переработанное и дополненное –М.: ЮРАЙТ, 2019.-403 с.</a:t>
            </a:r>
          </a:p>
          <a:p>
            <a:r>
              <a:rPr lang="ru-RU" sz="1400" dirty="0"/>
              <a:t>5.Липсиц И.В., Рязанова О.И. Финансовая грамотность: материалы для учащихся.8-9 классы </a:t>
            </a:r>
            <a:r>
              <a:rPr lang="ru-RU" sz="1400" dirty="0" err="1"/>
              <a:t>общеобразоват</a:t>
            </a:r>
            <a:r>
              <a:rPr lang="ru-RU" sz="1400" dirty="0"/>
              <a:t>. орг.- М.:ВАКО,2018.-352с. –(Учимся разумному финансовому поведению).</a:t>
            </a:r>
          </a:p>
          <a:p>
            <a:pPr marL="0" indent="0">
              <a:buNone/>
            </a:pPr>
            <a:r>
              <a:rPr lang="ru-RU" sz="1400" dirty="0"/>
              <a:t>Источники на электронных носителях</a:t>
            </a:r>
          </a:p>
          <a:p>
            <a:r>
              <a:rPr lang="ru-RU" sz="1400" dirty="0"/>
              <a:t>6. https://fincult.info/article/kak-otkryt-vklad-v-banke/</a:t>
            </a:r>
          </a:p>
          <a:p>
            <a:r>
              <a:rPr lang="ru-RU" sz="1400" dirty="0"/>
              <a:t>7. https://zen.yandex.ru/video/watch/6014159f123cc8767c554fce</a:t>
            </a:r>
          </a:p>
          <a:p>
            <a:r>
              <a:rPr lang="ru-RU" sz="1400" dirty="0"/>
              <a:t>8.https://yandex.ru/</a:t>
            </a:r>
            <a:r>
              <a:rPr lang="ru-RU" sz="1400" dirty="0" err="1"/>
              <a:t>video</a:t>
            </a:r>
            <a:r>
              <a:rPr lang="ru-RU" sz="1400" dirty="0"/>
              <a:t>/</a:t>
            </a:r>
            <a:r>
              <a:rPr lang="ru-RU" sz="1400" dirty="0" err="1"/>
              <a:t>preview</a:t>
            </a:r>
            <a:r>
              <a:rPr lang="ru-RU" sz="1400" dirty="0"/>
              <a:t>/?</a:t>
            </a:r>
            <a:r>
              <a:rPr lang="ru-RU" sz="1400" dirty="0" err="1"/>
              <a:t>filmId</a:t>
            </a:r>
            <a:r>
              <a:rPr lang="ru-RU" sz="1400" dirty="0"/>
              <a:t>=10632551156148729799&amp;from=</a:t>
            </a:r>
            <a:r>
              <a:rPr lang="ru-RU" sz="1400" dirty="0" err="1"/>
              <a:t>tabbar&amp;text</a:t>
            </a:r>
            <a:r>
              <a:rPr lang="ru-RU" sz="1400" dirty="0"/>
              <a:t>=%EC%E0%EB%E5%ED%FC%EA%E8%E5+%F2%F0%E0%E3%E5%E4%E8%E8+%EF%F3%F8%EA%E8%ED%E0+%F1%EA%F3%EF%EE%E9+%F0%FB%F6%E0%F0%FC+%EE%F2%F0%FB%E2%EE%EA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595878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0" y="159866"/>
            <a:ext cx="6888265" cy="682727"/>
          </a:xfrm>
        </p:spPr>
        <p:txBody>
          <a:bodyPr/>
          <a:lstStyle/>
          <a:p>
            <a:pPr algn="ctr"/>
            <a:r>
              <a:rPr lang="ru-RU" dirty="0" smtClean="0"/>
              <a:t>ПРАКТИКА</a:t>
            </a:r>
            <a:br>
              <a:rPr lang="ru-RU" dirty="0" smtClean="0"/>
            </a:br>
            <a:r>
              <a:rPr lang="ru-RU" dirty="0" smtClean="0"/>
              <a:t>Тема урока </a:t>
            </a:r>
            <a:r>
              <a:rPr lang="ru-RU" dirty="0"/>
              <a:t>«Для чего нужны финансовые организации»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67" y="1287426"/>
            <a:ext cx="3885421" cy="2571306"/>
          </a:xfrm>
        </p:spPr>
        <p:txBody>
          <a:bodyPr/>
          <a:lstStyle/>
          <a:p>
            <a:r>
              <a:rPr lang="ru-RU" sz="1400" b="1" dirty="0"/>
              <a:t> </a:t>
            </a:r>
            <a:r>
              <a:rPr lang="ru-RU" sz="1400" dirty="0" smtClean="0"/>
              <a:t>Данная </a:t>
            </a:r>
            <a:r>
              <a:rPr lang="ru-RU" sz="1400" dirty="0"/>
              <a:t>методическая разработка урока обществознания предназначена для учителей, работающих с учащимися среднего звена.</a:t>
            </a:r>
          </a:p>
          <a:p>
            <a:r>
              <a:rPr lang="ru-RU" sz="1400" dirty="0"/>
              <a:t> Автором разработана рабочая программа по внеурочной деятельности  «Финансовая грамотность»», где </a:t>
            </a:r>
            <a:r>
              <a:rPr lang="en-US" sz="1400" dirty="0"/>
              <a:t>II</a:t>
            </a:r>
            <a:r>
              <a:rPr lang="ru-RU" sz="1400" dirty="0"/>
              <a:t> раздел называется «Способы повышения семейного благосостояния». В рамках этого раздела изучается  тема: «Для чего нужны финансовые организации». </a:t>
            </a:r>
          </a:p>
          <a:p>
            <a:r>
              <a:rPr lang="ru-RU" sz="1400" dirty="0"/>
              <a:t>Тема урока «Для чего нужны финансовые организации» (1 час) включена в программу. 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E4A127BA-FFFF-8668-53AB-52EF56203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https://abrakadabra.fun/uploads/posts/2022-01/1641419360_29-abrakadabra-fun-p-bank-fon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66" y="991448"/>
            <a:ext cx="4304184" cy="329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2609238"/>
            <a:ext cx="5410549" cy="868334"/>
          </a:xfrm>
        </p:spPr>
        <p:txBody>
          <a:bodyPr/>
          <a:lstStyle/>
          <a:p>
            <a:r>
              <a:rPr lang="ru-RU" dirty="0"/>
              <a:t>Задачи </a:t>
            </a:r>
            <a:r>
              <a:rPr lang="ru-RU" dirty="0" smtClean="0"/>
              <a:t>урока: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6" y="2984704"/>
            <a:ext cx="6232173" cy="985735"/>
          </a:xfrm>
        </p:spPr>
        <p:txBody>
          <a:bodyPr/>
          <a:lstStyle/>
          <a:p>
            <a:r>
              <a:rPr lang="ru-RU" sz="1800" i="1" dirty="0"/>
              <a:t>1)образовательные:</a:t>
            </a:r>
            <a:r>
              <a:rPr lang="ru-RU" sz="1800" dirty="0"/>
              <a:t>  </a:t>
            </a:r>
          </a:p>
          <a:p>
            <a:r>
              <a:rPr lang="ru-RU" sz="1800" dirty="0"/>
              <a:t>- познакомить с видами финансовых организаций, видами организаций, защищающих интересы граждан при взаимодействии с финансовыми организациями, с возможными рисками при сбережении и инвестировании, с возможностями использования различных финансовых инструментов для повышения благосостояния семьи.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8159" y="27967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78607" hangingPunct="1"/>
            <a:r>
              <a:rPr lang="ru-RU" sz="2400" dirty="0">
                <a:solidFill>
                  <a:srgbClr val="FFFFFF"/>
                </a:solidFill>
                <a:sym typeface="Helvetica Neue Medium"/>
              </a:rPr>
              <a:t>Цель урока </a:t>
            </a:r>
            <a:r>
              <a:rPr lang="ru-RU" sz="2400" dirty="0" smtClean="0">
                <a:solidFill>
                  <a:srgbClr val="FFFFFF"/>
                </a:solidFill>
                <a:sym typeface="Helvetica Neue Medium"/>
              </a:rPr>
              <a:t>:</a:t>
            </a:r>
            <a:endParaRPr lang="ru-RU" sz="24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608" y="832612"/>
            <a:ext cx="5284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>
                <a:solidFill>
                  <a:srgbClr val="FFFFFF"/>
                </a:solidFill>
              </a:rPr>
              <a:t>Формирование у учащихся осознания возможности использования   финансовых организаций с целью сбережения или инвестирования своих накоплений.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7" y="0"/>
            <a:ext cx="5410549" cy="868334"/>
          </a:xfrm>
        </p:spPr>
        <p:txBody>
          <a:bodyPr/>
          <a:lstStyle/>
          <a:p>
            <a:r>
              <a:rPr lang="ru-RU" dirty="0"/>
              <a:t>Задачи </a:t>
            </a:r>
            <a:r>
              <a:rPr lang="ru-RU" dirty="0" smtClean="0"/>
              <a:t>урока: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16" y="475420"/>
            <a:ext cx="4140606" cy="985735"/>
          </a:xfrm>
        </p:spPr>
        <p:txBody>
          <a:bodyPr/>
          <a:lstStyle/>
          <a:p>
            <a:r>
              <a:rPr lang="ru-RU" sz="1800" dirty="0"/>
              <a:t>2) </a:t>
            </a:r>
            <a:r>
              <a:rPr lang="ru-RU" sz="1800" i="1" dirty="0"/>
              <a:t>развивающие: </a:t>
            </a:r>
            <a:endParaRPr lang="ru-RU" sz="1800" dirty="0"/>
          </a:p>
          <a:p>
            <a:r>
              <a:rPr lang="ru-RU" sz="1800" dirty="0"/>
              <a:t>- развивать умение  рассчитывать реальный банковский процент, доходность банковского вклада, анализировать договоры, заключаемые с финансовыми организациями.</a:t>
            </a:r>
          </a:p>
          <a:p>
            <a:endParaRPr lang="ru-RU" sz="1400" i="1" dirty="0" smtClean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160045" y="26723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mtClean="0"/>
              <a:t>Задачи урока: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168627" y="3106484"/>
            <a:ext cx="4140606" cy="113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800" dirty="0"/>
              <a:t>3) </a:t>
            </a:r>
            <a:r>
              <a:rPr lang="ru-RU" sz="1800" i="1" dirty="0"/>
              <a:t>воспитательные:</a:t>
            </a:r>
            <a:endParaRPr lang="ru-RU" sz="1800" dirty="0"/>
          </a:p>
          <a:p>
            <a:r>
              <a:rPr lang="ru-RU" sz="1800" i="1" dirty="0"/>
              <a:t>-</a:t>
            </a:r>
            <a:r>
              <a:rPr lang="ru-RU" sz="1800" dirty="0"/>
              <a:t>формировать основы культуры и индивидуального стиля экономического поведения, ценностей деловой этики; </a:t>
            </a:r>
          </a:p>
          <a:p>
            <a:r>
              <a:rPr lang="ru-RU" sz="1800" dirty="0"/>
              <a:t>- воспитывать ответственность за экономические решения.</a:t>
            </a:r>
            <a:endParaRPr lang="ru-RU" sz="1800" i="1" dirty="0" smtClean="0"/>
          </a:p>
          <a:p>
            <a:pPr hangingPunct="1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42161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" y="113893"/>
            <a:ext cx="8516679" cy="637576"/>
          </a:xfrm>
        </p:spPr>
        <p:txBody>
          <a:bodyPr/>
          <a:lstStyle/>
          <a:p>
            <a:r>
              <a:rPr lang="ru-RU" dirty="0" smtClean="0"/>
              <a:t>Этапы урока</a:t>
            </a:r>
            <a:br>
              <a:rPr lang="ru-RU" dirty="0" smtClean="0"/>
            </a:br>
            <a:r>
              <a:rPr lang="ru-RU" dirty="0" smtClean="0"/>
              <a:t>Организационный этап. Постановка цели и задач урока. </a:t>
            </a:r>
            <a:br>
              <a:rPr lang="ru-RU" dirty="0" smtClean="0"/>
            </a:br>
            <a:r>
              <a:rPr lang="ru-RU" dirty="0" smtClean="0"/>
              <a:t>Мотивация учебной деятельности учащихся.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785814" y="1333500"/>
            <a:ext cx="21629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800" b="1" dirty="0" smtClean="0"/>
              <a:t>Деятельность учителя</a:t>
            </a:r>
          </a:p>
          <a:p>
            <a:pPr hangingPunct="1"/>
            <a:endParaRPr lang="ru-RU" sz="1800" b="1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07980"/>
              </p:ext>
            </p:extLst>
          </p:nvPr>
        </p:nvGraphicFramePr>
        <p:xfrm>
          <a:off x="1736651" y="9856380"/>
          <a:ext cx="1254642" cy="1507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4642"/>
              </a:tblGrid>
              <a:tr h="1507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18909" y="1333500"/>
            <a:ext cx="3135053" cy="39887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емонстрация видеофрагмента из к/ф 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"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Маленькие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трагедии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" - "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Скупой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 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рыцарь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&quot;Маленькие трагедии&quot; - &quot;Скупой рыцарь&quot; - фрагмент."/>
              </a:rPr>
              <a:t>".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Фрагмент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спектакля 1966г. Барон -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Н.К.Черкасов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Показываем, как рыцарь спускается в подвал к сундукам и говорит слова о накоплениях.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Счастливый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сундук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(в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сундук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неполный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Горсть золота накопленного всыпать. Не много, кажется, но понемногу Сокровища растут…..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к ученикам: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чем идет речь в данной фрагменте?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5000"/>
              </a:lnSpc>
            </a:pPr>
            <a:r>
              <a:rPr lang="ru-RU" sz="1200" dirty="0" smtClean="0"/>
              <a:t>- В </a:t>
            </a:r>
            <a:r>
              <a:rPr lang="ru-RU" sz="1200" dirty="0"/>
              <a:t>какой период истории проходит эта ситуация? </a:t>
            </a:r>
          </a:p>
          <a:p>
            <a:pPr algn="l">
              <a:lnSpc>
                <a:spcPct val="115000"/>
              </a:lnSpc>
            </a:pPr>
            <a:r>
              <a:rPr lang="ru-RU" sz="1200" dirty="0"/>
              <a:t>- Для чего рыцарь откладывает золото?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94153" y="1716415"/>
            <a:ext cx="3084995" cy="17345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проблемную ситуации, в результате, которого учащиеся самостоятельно формулируют тему урока, выдвигают цель урока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3962" y="1132175"/>
            <a:ext cx="2547271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100" dirty="0"/>
              <a:t> </a:t>
            </a:r>
            <a:endParaRPr lang="ru-RU" sz="1050" dirty="0"/>
          </a:p>
          <a:p>
            <a:pPr algn="l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видеофрагмент: Современный мультфильм о неправильном хранении денег.</a:t>
            </a:r>
          </a:p>
          <a:p>
            <a:pPr algn="l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чем идет речь?</a:t>
            </a:r>
          </a:p>
          <a:p>
            <a:pPr algn="l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происходит с деньгами мужчины?</a:t>
            </a:r>
          </a:p>
          <a:p>
            <a:pPr algn="l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каким последствиям может привести такие действия человека?</a:t>
            </a:r>
          </a:p>
          <a:p>
            <a:pPr algn="l">
              <a:lnSpc>
                <a:spcPct val="115000"/>
              </a:lnSpc>
            </a:pPr>
            <a:r>
              <a:rPr lang="ru-RU" sz="1100" dirty="0"/>
              <a:t> </a:t>
            </a:r>
            <a:endParaRPr lang="ru-RU" sz="105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" y="2659556"/>
            <a:ext cx="1968060" cy="14126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1" y="3688927"/>
            <a:ext cx="2290835" cy="13736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1" y="3327892"/>
            <a:ext cx="2662931" cy="14487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2" y="222373"/>
            <a:ext cx="1928480" cy="10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0" y="127968"/>
            <a:ext cx="6888265" cy="682727"/>
          </a:xfrm>
        </p:spPr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 smtClean="0"/>
              <a:t>Постановка </a:t>
            </a:r>
            <a:r>
              <a:rPr lang="ru-RU" dirty="0"/>
              <a:t>цели и задач урока. </a:t>
            </a:r>
            <a:br>
              <a:rPr lang="ru-RU" dirty="0"/>
            </a:br>
            <a:r>
              <a:rPr lang="ru-RU" dirty="0"/>
              <a:t>Мотивация учебной деятельности учащихся.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542261" y="1216542"/>
            <a:ext cx="5805376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800" b="1" dirty="0" smtClean="0"/>
              <a:t>Деятельность ученика</a:t>
            </a:r>
            <a:endParaRPr lang="en-US" sz="18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/>
              <a:t>Выдвигают варианты формулировок цели, участвуют в их обсуждении.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/>
              <a:t>Анализируют. Останавливают свой выбор на цели, </a:t>
            </a:r>
            <a:r>
              <a:rPr lang="ru-RU" sz="1800" dirty="0" smtClean="0"/>
              <a:t>связанных с </a:t>
            </a:r>
            <a:r>
              <a:rPr lang="ru-RU" sz="1800" dirty="0"/>
              <a:t>поиском ОСД и личного совершенствования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/>
              <a:t> 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/>
              <a:t>Просматривают видеофрагменты, отвечают на вопросы.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/>
              <a:t> </a:t>
            </a:r>
            <a:r>
              <a:rPr lang="ru-RU" sz="1800" dirty="0" smtClean="0"/>
              <a:t>Делают </a:t>
            </a:r>
            <a:r>
              <a:rPr lang="ru-RU" sz="1800" dirty="0"/>
              <a:t>вывод о том ,что в разные временные рамки истории человек всегда имел накопления и имел место хранения денег.</a:t>
            </a:r>
            <a:endParaRPr lang="ru-RU" sz="14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/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hangingPunct="1"/>
            <a:endParaRPr lang="en-US" sz="1800" b="1" dirty="0" smtClean="0"/>
          </a:p>
          <a:p>
            <a:pPr hangingPunct="1"/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648" y="1041991"/>
            <a:ext cx="5856850" cy="3625259"/>
          </a:xfrm>
        </p:spPr>
        <p:txBody>
          <a:bodyPr/>
          <a:lstStyle/>
          <a:p>
            <a:pPr rtl="0"/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8" y="725635"/>
            <a:ext cx="2477386" cy="1640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08" y="2690037"/>
            <a:ext cx="2773166" cy="1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</a:t>
            </a:r>
            <a:r>
              <a:rPr lang="ru-RU" dirty="0" smtClean="0"/>
              <a:t>урока</a:t>
            </a:r>
            <a:br>
              <a:rPr lang="ru-RU" dirty="0" smtClean="0"/>
            </a:br>
            <a:r>
              <a:rPr lang="ru-RU" dirty="0" smtClean="0"/>
              <a:t>Постановка </a:t>
            </a:r>
            <a:r>
              <a:rPr lang="ru-RU" dirty="0"/>
              <a:t>цели и задач урока. </a:t>
            </a:r>
            <a:br>
              <a:rPr lang="ru-RU" dirty="0"/>
            </a:br>
            <a:r>
              <a:rPr lang="ru-RU" dirty="0"/>
              <a:t>Мотивация учебной деятельности учащихся.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11" y="1579727"/>
            <a:ext cx="3194309" cy="1456660"/>
          </a:xfrm>
        </p:spPr>
        <p:txBody>
          <a:bodyPr/>
          <a:lstStyle/>
          <a:p>
            <a:r>
              <a:rPr lang="ru-RU" sz="1400" dirty="0"/>
              <a:t>Предлагается работа с облаком «Тегов»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041" y="1251433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1400" dirty="0"/>
              <a:t>Деятельность учителя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8224" y="1230914"/>
            <a:ext cx="241412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Деятельность ученика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21" name="Picture 1" descr="c9oFSMYJr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0" y="1524408"/>
            <a:ext cx="2003463" cy="200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Рисунок 1" descr="C:\Users\314истор\Downloads\дл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1" y="3020512"/>
            <a:ext cx="954881" cy="9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C:\Users\314истор\Downloads\чег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82" y="3085255"/>
            <a:ext cx="911383" cy="8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C:\Users\314истор\Downloads\нужн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" y="3938624"/>
            <a:ext cx="2081023" cy="8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 descr="C:\Users\314истор\Downloads\финансовы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9" y="3833632"/>
            <a:ext cx="2081188" cy="9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5" descr="C:\Users\314истор\Downloads\организаци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7" y="3856960"/>
            <a:ext cx="1643206" cy="9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4044" y="1799383"/>
            <a:ext cx="215231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Найдите последствия неправильного хранения денег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88419" y="1579727"/>
            <a:ext cx="26253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ОТВЕТЫ</a:t>
            </a:r>
          </a:p>
          <a:p>
            <a:pPr lvl="0"/>
            <a:r>
              <a:rPr lang="ru-RU" dirty="0"/>
              <a:t>Хранить деньги дома – значит: 1)Лишиться возможности приумножить капитал;</a:t>
            </a:r>
          </a:p>
          <a:p>
            <a:pPr lvl="0"/>
            <a:r>
              <a:rPr lang="ru-RU" dirty="0"/>
              <a:t>2)Рисковать обесцениванием скопленной суммы. </a:t>
            </a:r>
          </a:p>
          <a:p>
            <a:pPr lvl="0"/>
            <a:r>
              <a:rPr lang="ru-RU" dirty="0"/>
              <a:t>3) Есть риск кражи. </a:t>
            </a:r>
          </a:p>
          <a:p>
            <a:pPr lvl="0"/>
            <a:r>
              <a:rPr lang="ru-RU" dirty="0"/>
              <a:t>4 ) Импульсивное желание владельца потратить деньги без особой необходимости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972" y="2339163"/>
            <a:ext cx="3176308" cy="71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Расшифруйте </a:t>
            </a:r>
            <a:r>
              <a:rPr lang="ru-RU" sz="1200" dirty="0"/>
              <a:t>ребусы и сформулируйте тему урока.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3142" y="3544191"/>
            <a:ext cx="4503156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Ученики расшифровывают тему и записывают в тетрадь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4" y="3856960"/>
            <a:ext cx="1750083" cy="11591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8" y="228286"/>
            <a:ext cx="1513770" cy="10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930" y="308344"/>
            <a:ext cx="6564747" cy="75753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/>
              <a:t>Этапы урока</a:t>
            </a:r>
            <a:br>
              <a:rPr lang="ru-RU" dirty="0"/>
            </a:br>
            <a:r>
              <a:rPr lang="ru-RU" dirty="0" smtClean="0"/>
              <a:t>Актуализация </a:t>
            </a:r>
            <a:r>
              <a:rPr lang="ru-RU" dirty="0"/>
              <a:t>знаний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114" y="1065877"/>
            <a:ext cx="3619608" cy="110796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/>
              <a:t>Знакомство </a:t>
            </a:r>
            <a:r>
              <a:rPr lang="ru-RU" sz="1800" dirty="0"/>
              <a:t>с понятием</a:t>
            </a:r>
            <a:endParaRPr lang="ru-RU" sz="8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Финансовые организации были придуманы людьми именно для того, чтобы облегчить и ускорить решение денежных проблем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(На экране фото банков </a:t>
            </a:r>
            <a:r>
              <a:rPr lang="en-US" sz="1400" dirty="0"/>
              <a:t>XVIII</a:t>
            </a:r>
            <a:r>
              <a:rPr lang="ru-RU" sz="1400" dirty="0"/>
              <a:t> – </a:t>
            </a:r>
            <a:r>
              <a:rPr lang="en-US" sz="1400" dirty="0"/>
              <a:t>XIX</a:t>
            </a:r>
            <a:r>
              <a:rPr lang="ru-RU" sz="1400" dirty="0"/>
              <a:t> веков</a:t>
            </a:r>
            <a:r>
              <a:rPr lang="ru-RU" sz="1400" dirty="0" smtClean="0"/>
              <a:t>)</a:t>
            </a:r>
            <a:r>
              <a:rPr lang="ru-RU" sz="1400" dirty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Таких организаций – банков, фондов, страховых компаний – вокруг великое множество: по данным Центрального банка РФ, в России по состоянию на 1 октября 2021 года  действует 373 коммерческих банков .https://cbr.ru/statistics/bank_sector/lic</a:t>
            </a:r>
            <a:r>
              <a:rPr lang="ru-RU" sz="1400" dirty="0" smtClean="0"/>
              <a:t>/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Класс делится на группы для выполнения </a:t>
            </a:r>
            <a:r>
              <a:rPr lang="ru-RU" sz="1600" dirty="0"/>
              <a:t>заданий.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/>
              <a:t> </a:t>
            </a:r>
          </a:p>
        </p:txBody>
      </p:sp>
      <p:pic>
        <p:nvPicPr>
          <p:cNvPr id="6145" name="Picture 1" descr="8H4AKxf3T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32" y="808452"/>
            <a:ext cx="2232836" cy="40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21" y="1733108"/>
            <a:ext cx="25225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90168" y="957308"/>
            <a:ext cx="2694044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/>
              <a:t>Дети получают информацию, делают записи в тетради, записывают схему.</a:t>
            </a:r>
            <a:endParaRPr lang="ru-RU" sz="105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3" y="3569983"/>
            <a:ext cx="2032774" cy="13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7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42" y="41786"/>
            <a:ext cx="6888265" cy="682727"/>
          </a:xfrm>
        </p:spPr>
        <p:txBody>
          <a:bodyPr/>
          <a:lstStyle/>
          <a:p>
            <a:r>
              <a:rPr lang="ru-RU" dirty="0"/>
              <a:t>Этапы урока</a:t>
            </a:r>
            <a:br>
              <a:rPr lang="ru-RU" dirty="0"/>
            </a:br>
            <a:r>
              <a:rPr lang="ru-RU" dirty="0"/>
              <a:t>Актуализация знаний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86" y="724513"/>
            <a:ext cx="8952613" cy="4112179"/>
          </a:xfrm>
        </p:spPr>
        <p:txBody>
          <a:bodyPr/>
          <a:lstStyle/>
          <a:p>
            <a:r>
              <a:rPr lang="ru-RU" dirty="0"/>
              <a:t>Класс делится на группы для выполнения </a:t>
            </a:r>
            <a:r>
              <a:rPr lang="ru-RU" dirty="0" smtClean="0"/>
              <a:t>заданий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Сформулируйте </a:t>
            </a:r>
            <a:r>
              <a:rPr lang="ru-RU" sz="1800" dirty="0">
                <a:solidFill>
                  <a:srgbClr val="0070C0"/>
                </a:solidFill>
              </a:rPr>
              <a:t>понятие ФИНАНСОВАЯ ОРГАНИЗАЦИЯ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Первая группа: с помощью ассоциативного ряда</a:t>
            </a:r>
          </a:p>
          <a:p>
            <a:pPr marL="0" indent="0">
              <a:buNone/>
            </a:pPr>
            <a:r>
              <a:rPr lang="ru-RU" sz="1800" dirty="0"/>
              <a:t>Ассоциативный ряд: юридическое лицо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банковские </a:t>
            </a:r>
            <a:r>
              <a:rPr lang="ru-RU" sz="1800" dirty="0" smtClean="0"/>
              <a:t>операции, деньги, </a:t>
            </a:r>
          </a:p>
          <a:p>
            <a:pPr marL="0" indent="0">
              <a:buNone/>
            </a:pPr>
            <a:r>
              <a:rPr lang="ru-RU" sz="1800" dirty="0" smtClean="0"/>
              <a:t>накопления, мошенники,</a:t>
            </a:r>
          </a:p>
          <a:p>
            <a:pPr marL="0" indent="0">
              <a:buNone/>
            </a:pPr>
            <a:r>
              <a:rPr lang="ru-RU" sz="1800" dirty="0" smtClean="0"/>
              <a:t>сделки, учреждение, финансовые </a:t>
            </a:r>
            <a:r>
              <a:rPr lang="ru-RU" sz="1800" dirty="0"/>
              <a:t>услуги.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/>
                </a:solidFill>
              </a:rPr>
              <a:t>Вторая группа: с помощью перепутанных несвязанных слов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Третья группа: с помощью признаков финансовой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организации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/>
              <a:t>Каждая </a:t>
            </a:r>
            <a:r>
              <a:rPr lang="ru-RU" sz="1800" dirty="0"/>
              <a:t>группа выступает со своим понятием. Совместно выводим одно понятие </a:t>
            </a:r>
            <a:endParaRPr lang="ru-RU" sz="1800" dirty="0" smtClean="0"/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 smtClean="0"/>
              <a:t>ФИНАНСОВОЙ </a:t>
            </a:r>
            <a:r>
              <a:rPr lang="ru-RU" sz="1800" dirty="0"/>
              <a:t>ОРГАНИЗАЦИИ.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36000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17592"/>
              </p:ext>
            </p:extLst>
          </p:nvPr>
        </p:nvGraphicFramePr>
        <p:xfrm>
          <a:off x="5641548" y="724513"/>
          <a:ext cx="3279166" cy="16569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9166"/>
              </a:tblGrid>
              <a:tr h="1602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ФИНАНСОВАЯ ОРГАНИЗАЦИЯ </a:t>
                      </a:r>
                      <a:r>
                        <a:rPr lang="ru-RU" sz="1100" dirty="0">
                          <a:effectLst/>
                        </a:rPr>
                        <a:t>–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это </a:t>
                      </a:r>
                      <a:r>
                        <a:rPr lang="ru-RU" sz="1100" b="1" dirty="0">
                          <a:effectLst/>
                        </a:rPr>
                        <a:t>организация(юридическое лицо),  предоставляющая те или иные услуги на финансовом рынке по лицензии. Это может быть выдача кредитов и займов, продажа ценных бумаг, финансовое управление и любые другие сделки, связанные с деньгами.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30" y="1756596"/>
            <a:ext cx="1886718" cy="1249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79" y="2567228"/>
            <a:ext cx="2256056" cy="1494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24" y="3969965"/>
            <a:ext cx="1543675" cy="1022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2" y="41786"/>
            <a:ext cx="1371600" cy="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08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1120</Words>
  <Application>Microsoft Office PowerPoint</Application>
  <PresentationFormat>Экран (16:9)</PresentationFormat>
  <Paragraphs>158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White</vt:lpstr>
      <vt:lpstr>             Методическая разработка урока обществознания Тема: «Для чего нужны финансовые организации» </vt:lpstr>
      <vt:lpstr>ПРАКТИКА Тема урока «Для чего нужны финансовые организации» </vt:lpstr>
      <vt:lpstr>Задачи урока:</vt:lpstr>
      <vt:lpstr>Задачи урока:</vt:lpstr>
      <vt:lpstr>Этапы урока Организационный этап. Постановка цели и задач урока.  Мотивация учебной деятельности учащихся.    </vt:lpstr>
      <vt:lpstr>Этапы урока Постановка цели и задач урока.  Мотивация учебной деятельности учащихся.  </vt:lpstr>
      <vt:lpstr>Этапы урока Постановка цели и задач урока.  Мотивация учебной деятельности учащихся.   </vt:lpstr>
      <vt:lpstr>Этапы урока Актуализация знаний   </vt:lpstr>
      <vt:lpstr>Этапы урока Актуализация знаний </vt:lpstr>
      <vt:lpstr>Этапы урока Актуализация знаний </vt:lpstr>
      <vt:lpstr>Этапы урока Актуализация знаний </vt:lpstr>
      <vt:lpstr>Этапы урока Первичное усвоение новых знаний  </vt:lpstr>
      <vt:lpstr>Этапы урока Первичное закрепление.  </vt:lpstr>
      <vt:lpstr>Этапы урока Формирование умения отличать инвестиции от сбережений и понимания возможных рисков при сбережении и инвестировании  </vt:lpstr>
      <vt:lpstr>Этапы урока Контроль усвоения, обсуждение допущенных ошибок и их коррекция</vt:lpstr>
      <vt:lpstr>Этапы урока Рефлексия</vt:lpstr>
      <vt:lpstr>Этапы урока Рефлексия  (подведение итогов занятия)   </vt:lpstr>
      <vt:lpstr>СПИСОК ИСПОЛЬЗОВАННЫХ ИСТОЧНИКОВ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</dc:creator>
  <cp:lastModifiedBy>Немков Ростислав Александрович</cp:lastModifiedBy>
  <cp:revision>79</cp:revision>
  <dcterms:modified xsi:type="dcterms:W3CDTF">2024-04-19T13:04:27Z</dcterms:modified>
</cp:coreProperties>
</file>