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8" r:id="rId3"/>
    <p:sldId id="260" r:id="rId4"/>
    <p:sldId id="262" r:id="rId5"/>
    <p:sldId id="263" r:id="rId6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117" d="100"/>
          <a:sy n="117" d="100"/>
        </p:scale>
        <p:origin x="516" y="108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disk.yandex.com/d/ZrlWwpMOsJh3sQ" TargetMode="Externa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9" y="4093347"/>
            <a:ext cx="6350680" cy="802572"/>
          </a:xfrm>
        </p:spPr>
        <p:txBody>
          <a:bodyPr>
            <a:noAutofit/>
          </a:bodyPr>
          <a:lstStyle/>
          <a:p>
            <a:r>
              <a:rPr lang="ru-RU" sz="1200" dirty="0" smtClean="0"/>
              <a:t>Образовательные </a:t>
            </a:r>
            <a:r>
              <a:rPr lang="ru-RU" sz="1200" dirty="0"/>
              <a:t>и просветительские проекты финансовой грамотности для взрослых </a:t>
            </a:r>
            <a:endParaRPr lang="ru-RU" sz="1200" dirty="0" smtClean="0"/>
          </a:p>
          <a:p>
            <a:r>
              <a:rPr lang="ru-RU" sz="1200" dirty="0" smtClean="0"/>
              <a:t>Санкт-Петербург</a:t>
            </a:r>
            <a:endParaRPr lang="ru-RU" sz="1200" dirty="0"/>
          </a:p>
          <a:p>
            <a:r>
              <a:rPr lang="ru-RU" sz="1200" dirty="0"/>
              <a:t>Автор практики</a:t>
            </a:r>
            <a:r>
              <a:rPr lang="ru-RU" sz="1200" dirty="0" smtClean="0"/>
              <a:t>: Северо-Западное </a:t>
            </a:r>
            <a:r>
              <a:rPr lang="ru-RU" sz="1200" dirty="0"/>
              <a:t>главное управление Центрального банка Российской </a:t>
            </a:r>
            <a:r>
              <a:rPr lang="ru-RU" sz="1200" dirty="0" smtClean="0"/>
              <a:t>Федерации,</a:t>
            </a:r>
            <a:br>
              <a:rPr lang="ru-RU" sz="1200" dirty="0" smtClean="0"/>
            </a:br>
            <a:r>
              <a:rPr lang="ru-RU" sz="1200" dirty="0" smtClean="0"/>
              <a:t>Волкова </a:t>
            </a:r>
            <a:r>
              <a:rPr lang="ru-RU" sz="1200" dirty="0"/>
              <a:t>Ирина Владимировна, контактные данные </a:t>
            </a:r>
            <a:r>
              <a:rPr lang="ru-RU" sz="1200" dirty="0" smtClean="0"/>
              <a:t>(</a:t>
            </a:r>
            <a:r>
              <a:rPr lang="en-US" sz="1200" dirty="0" smtClean="0"/>
              <a:t>812</a:t>
            </a:r>
            <a:r>
              <a:rPr lang="en-US" sz="1200" dirty="0"/>
              <a:t>) 320-54-73, +7-904-635-53-61, volkovaiv@cbr.ru</a:t>
            </a:r>
            <a:endParaRPr lang="ru-RU" sz="12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307" y="1547813"/>
            <a:ext cx="5650292" cy="1185166"/>
          </a:xfrm>
        </p:spPr>
        <p:txBody>
          <a:bodyPr>
            <a:normAutofit/>
          </a:bodyPr>
          <a:lstStyle/>
          <a:p>
            <a:r>
              <a:rPr lang="ru-RU" dirty="0"/>
              <a:t>Командная </a:t>
            </a:r>
            <a:r>
              <a:rPr lang="ru-RU" dirty="0" smtClean="0"/>
              <a:t>игра</a:t>
            </a:r>
            <a:br>
              <a:rPr lang="ru-RU" dirty="0" smtClean="0"/>
            </a:br>
            <a:r>
              <a:rPr lang="ru-RU" dirty="0" smtClean="0"/>
              <a:t>финансово-туристической </a:t>
            </a:r>
            <a:r>
              <a:rPr lang="ru-RU" dirty="0"/>
              <a:t>направленности "Финансовый </a:t>
            </a:r>
            <a:r>
              <a:rPr lang="ru-RU" dirty="0" err="1"/>
              <a:t>квиз</a:t>
            </a:r>
            <a:r>
              <a:rPr lang="ru-RU" dirty="0"/>
              <a:t>"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D8C4910-12A5-47A1-A219-F6CDF997B2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076" y="330620"/>
            <a:ext cx="1804378" cy="44408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531" y="333462"/>
            <a:ext cx="2279470" cy="369332"/>
          </a:xfrm>
        </p:spPr>
        <p:txBody>
          <a:bodyPr wrap="none">
            <a:spAutoFit/>
          </a:bodyPr>
          <a:lstStyle/>
          <a:p>
            <a:r>
              <a:rPr lang="ru-RU" sz="2400" dirty="0" smtClean="0"/>
              <a:t>Организация квиза</a:t>
            </a:r>
            <a:endParaRPr lang="ru-RU" sz="24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3EA4B7-CA8D-6C4F-B55A-69922FEE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531" y="1065877"/>
            <a:ext cx="3460828" cy="237152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Участники – </a:t>
            </a:r>
            <a:r>
              <a:rPr lang="ru-RU" dirty="0" smtClean="0"/>
              <a:t>6 команд (оптимально) по 10 человек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Жюри – </a:t>
            </a:r>
            <a:r>
              <a:rPr lang="ru-RU" dirty="0"/>
              <a:t>от 3 </a:t>
            </a:r>
            <a:r>
              <a:rPr lang="ru-RU" dirty="0" smtClean="0"/>
              <a:t>человек</a:t>
            </a:r>
          </a:p>
          <a:p>
            <a:pPr marL="0" indent="0">
              <a:buNone/>
            </a:pPr>
            <a:r>
              <a:rPr lang="ru-RU" b="1" dirty="0" smtClean="0"/>
              <a:t>Техническое оснащение:</a:t>
            </a:r>
          </a:p>
          <a:p>
            <a:pPr marL="0" indent="0">
              <a:buNone/>
            </a:pPr>
            <a:r>
              <a:rPr lang="ru-RU" dirty="0" smtClean="0"/>
              <a:t>Проектор, микрофон, стулья, канцелярия (ручки/раздаточный материал)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Готовый </a:t>
            </a:r>
            <a:r>
              <a:rPr lang="ru-RU" b="1" dirty="0">
                <a:solidFill>
                  <a:srgbClr val="00B050"/>
                </a:solidFill>
              </a:rPr>
              <a:t>комплект </a:t>
            </a:r>
            <a:r>
              <a:rPr lang="ru-RU" b="1" dirty="0" smtClean="0">
                <a:solidFill>
                  <a:srgbClr val="00B050"/>
                </a:solidFill>
              </a:rPr>
              <a:t>материалов: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896" y="932954"/>
            <a:ext cx="4070268" cy="30527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510" y="3001769"/>
            <a:ext cx="983379" cy="98337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05382" y="3262380"/>
            <a:ext cx="24766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800" dirty="0">
                <a:hlinkClick r:id="rId5"/>
              </a:rPr>
              <a:t>https://</a:t>
            </a:r>
            <a:r>
              <a:rPr lang="ru-RU" sz="800" dirty="0" smtClean="0">
                <a:hlinkClick r:id="rId5"/>
              </a:rPr>
              <a:t>disk.yandex.com/d/ZrlWwpMOsJh3sQ</a:t>
            </a:r>
            <a:endParaRPr lang="ru-RU" sz="800" dirty="0" smtClean="0"/>
          </a:p>
          <a:p>
            <a:pPr algn="l"/>
            <a:endParaRPr lang="ru-RU" sz="800" dirty="0"/>
          </a:p>
          <a:p>
            <a:pPr marL="216000" indent="-72000" algn="l">
              <a:buFont typeface="Arial" panose="020B0604020202020204" pitchFamily="34" charset="0"/>
              <a:buChar char="•"/>
            </a:pPr>
            <a:r>
              <a:rPr lang="ru-RU" sz="800" dirty="0" smtClean="0"/>
              <a:t>краткая </a:t>
            </a:r>
            <a:r>
              <a:rPr lang="ru-RU" sz="800" dirty="0"/>
              <a:t>инструкция по организации мероприятия;</a:t>
            </a:r>
          </a:p>
          <a:p>
            <a:pPr marL="216000" indent="-72000" algn="l">
              <a:buFont typeface="Arial" panose="020B0604020202020204" pitchFamily="34" charset="0"/>
              <a:buChar char="•"/>
            </a:pPr>
            <a:r>
              <a:rPr lang="ru-RU" sz="800" dirty="0" smtClean="0"/>
              <a:t>презентация </a:t>
            </a:r>
            <a:r>
              <a:rPr lang="ru-RU" sz="800" dirty="0"/>
              <a:t>квиза (с ответами);</a:t>
            </a:r>
          </a:p>
          <a:p>
            <a:pPr marL="216000" indent="-72000" algn="l">
              <a:buFont typeface="Arial" panose="020B0604020202020204" pitchFamily="34" charset="0"/>
              <a:buChar char="•"/>
            </a:pPr>
            <a:r>
              <a:rPr lang="ru-RU" sz="800" dirty="0" smtClean="0"/>
              <a:t>раздаточные </a:t>
            </a:r>
            <a:r>
              <a:rPr lang="ru-RU" sz="800" dirty="0"/>
              <a:t>материалы для каждого раунда (для участников и для жюри</a:t>
            </a:r>
            <a:r>
              <a:rPr lang="ru-RU" sz="800" dirty="0" smtClean="0"/>
              <a:t>)</a:t>
            </a:r>
            <a:endParaRPr lang="ru-RU" sz="8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8C4910-12A5-47A1-A219-F6CDF997B2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65" y="363156"/>
            <a:ext cx="1500663" cy="36933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383150"/>
            <a:ext cx="1894749" cy="369332"/>
          </a:xfrm>
        </p:spPr>
        <p:txBody>
          <a:bodyPr wrap="none">
            <a:spAutoFit/>
          </a:bodyPr>
          <a:lstStyle/>
          <a:p>
            <a:r>
              <a:rPr lang="ru-RU" sz="2400" dirty="0" smtClean="0"/>
              <a:t>Описание квиза</a:t>
            </a:r>
            <a:endParaRPr lang="ru-RU" sz="24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EF0F3B8-4798-4805-A57B-7FD67456AD1F}"/>
              </a:ext>
            </a:extLst>
          </p:cNvPr>
          <p:cNvSpPr/>
          <p:nvPr/>
        </p:nvSpPr>
        <p:spPr>
          <a:xfrm>
            <a:off x="569912" y="1339587"/>
            <a:ext cx="8358188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hangingPunct="1">
              <a:spcAft>
                <a:spcPts val="500"/>
              </a:spcAft>
            </a:pPr>
            <a:r>
              <a:rPr lang="ru-RU" sz="2000" dirty="0"/>
              <a:t>1 раунд «Блиц-викторина»</a:t>
            </a:r>
          </a:p>
          <a:p>
            <a:pPr algn="l" defTabSz="914400" hangingPunct="1">
              <a:spcAft>
                <a:spcPts val="500"/>
              </a:spcAft>
            </a:pPr>
            <a:r>
              <a:rPr lang="ru-RU" sz="2000" dirty="0"/>
              <a:t>2 раунд «Изучаем географию по наличным деньгам и монетам»</a:t>
            </a:r>
          </a:p>
          <a:p>
            <a:pPr algn="l" defTabSz="914400" hangingPunct="1">
              <a:spcAft>
                <a:spcPts val="500"/>
              </a:spcAft>
            </a:pPr>
            <a:r>
              <a:rPr lang="ru-RU" sz="2000" dirty="0"/>
              <a:t>3 раунд «Угадай </a:t>
            </a:r>
            <a:r>
              <a:rPr lang="ru-RU" sz="2000" dirty="0" smtClean="0"/>
              <a:t>регион»</a:t>
            </a:r>
            <a:endParaRPr lang="ru-RU" sz="2000" dirty="0"/>
          </a:p>
          <a:p>
            <a:pPr algn="l" defTabSz="914400" hangingPunct="1">
              <a:spcAft>
                <a:spcPts val="500"/>
              </a:spcAft>
            </a:pPr>
            <a:r>
              <a:rPr lang="ru-RU" sz="2000" dirty="0"/>
              <a:t>4 раунд «Найди ошибки»</a:t>
            </a:r>
          </a:p>
          <a:p>
            <a:pPr algn="l" defTabSz="914400" hangingPunct="1">
              <a:spcAft>
                <a:spcPts val="500"/>
              </a:spcAft>
            </a:pPr>
            <a:r>
              <a:rPr lang="ru-RU" sz="2000" dirty="0"/>
              <a:t>5 раунд «Кроссворд по мошенничеству»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441858-EB9D-455F-BD01-D9BD876B4AD4}"/>
              </a:ext>
            </a:extLst>
          </p:cNvPr>
          <p:cNvSpPr txBox="1"/>
          <p:nvPr/>
        </p:nvSpPr>
        <p:spPr>
          <a:xfrm>
            <a:off x="5976172" y="3349624"/>
            <a:ext cx="2767104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ru-RU"/>
            </a:defPPr>
            <a:lvl1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500" spc="-500">
                <a:gradFill flip="none" rotWithShape="1">
                  <a:gsLst>
                    <a:gs pos="100000">
                      <a:srgbClr val="00BCE7"/>
                    </a:gs>
                    <a:gs pos="0">
                      <a:srgbClr val="0082BB"/>
                    </a:gs>
                  </a:gsLst>
                  <a:lin ang="5400000" scaled="1"/>
                  <a:tileRect/>
                </a:gradFill>
                <a:latin typeface="Arial Black" panose="020B0A040201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-100" normalizeH="0" baseline="0" noProof="0" dirty="0" smtClean="0">
                <a:ln>
                  <a:noFill/>
                </a:ln>
                <a:gradFill flip="none" rotWithShape="1">
                  <a:gsLst>
                    <a:gs pos="100000">
                      <a:srgbClr val="00BCE7"/>
                    </a:gs>
                    <a:gs pos="0">
                      <a:srgbClr val="0082BB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ea typeface="+mn-ea"/>
                <a:cs typeface="+mn-cs"/>
              </a:rPr>
              <a:t>~</a:t>
            </a:r>
            <a:r>
              <a:rPr kumimoji="0" lang="ru-RU" sz="6600" b="0" i="0" u="none" strike="noStrike" kern="1200" cap="none" spc="-100" normalizeH="0" baseline="0" noProof="0" dirty="0" smtClean="0">
                <a:ln>
                  <a:noFill/>
                </a:ln>
                <a:gradFill flip="none" rotWithShape="1">
                  <a:gsLst>
                    <a:gs pos="100000">
                      <a:srgbClr val="00BCE7"/>
                    </a:gs>
                    <a:gs pos="0">
                      <a:srgbClr val="0082BB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ea typeface="+mn-ea"/>
                <a:cs typeface="+mn-cs"/>
              </a:rPr>
              <a:t>2,5</a:t>
            </a:r>
            <a:r>
              <a:rPr lang="ru-RU" sz="6600" b="0" kern="1200" spc="-100" dirty="0" smtClean="0">
                <a:ea typeface="+mn-ea"/>
                <a:cs typeface="+mn-cs"/>
              </a:rPr>
              <a:t> </a:t>
            </a:r>
            <a:r>
              <a:rPr kumimoji="0" lang="ru-RU" sz="4800" b="0" i="0" u="none" strike="noStrike" kern="1200" cap="none" spc="-100" normalizeH="0" noProof="0" dirty="0" smtClean="0">
                <a:ln>
                  <a:noFill/>
                </a:ln>
                <a:gradFill flip="none" rotWithShape="1">
                  <a:gsLst>
                    <a:gs pos="100000">
                      <a:srgbClr val="00BCE7"/>
                    </a:gs>
                    <a:gs pos="0">
                      <a:srgbClr val="0082BB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ч</a:t>
            </a:r>
            <a:endParaRPr kumimoji="0" lang="ru-RU" sz="4800" b="0" i="0" u="none" strike="noStrike" kern="1200" cap="none" spc="-100" normalizeH="0" baseline="0" noProof="0" dirty="0">
              <a:ln>
                <a:noFill/>
              </a:ln>
              <a:gradFill flip="none" rotWithShape="1">
                <a:gsLst>
                  <a:gs pos="100000">
                    <a:srgbClr val="00BCE7"/>
                  </a:gs>
                  <a:gs pos="0">
                    <a:srgbClr val="0082BB"/>
                  </a:gs>
                </a:gsLst>
                <a:lin ang="5400000" scaled="1"/>
                <a:tileRect/>
              </a:gra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17E9698-0315-4C06-B472-5055D2D162BB}"/>
              </a:ext>
            </a:extLst>
          </p:cNvPr>
          <p:cNvSpPr/>
          <p:nvPr/>
        </p:nvSpPr>
        <p:spPr>
          <a:xfrm>
            <a:off x="6597050" y="4335279"/>
            <a:ext cx="1670650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kern="1200" cap="all" spc="100" dirty="0" smtClean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длительность</a:t>
            </a:r>
            <a:endParaRPr kumimoji="0" lang="ru-RU" sz="1100" b="0" i="0" u="none" strike="noStrike" kern="1200" cap="all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D8C4910-12A5-47A1-A219-F6CDF997B2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65" y="363156"/>
            <a:ext cx="1500663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383150"/>
            <a:ext cx="2156039" cy="369332"/>
          </a:xfrm>
        </p:spPr>
        <p:txBody>
          <a:bodyPr wrap="none">
            <a:spAutoFit/>
          </a:bodyPr>
          <a:lstStyle/>
          <a:p>
            <a:r>
              <a:rPr lang="ru-RU" sz="2400" dirty="0" smtClean="0"/>
              <a:t>Примеры заданий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8519" y="1276109"/>
            <a:ext cx="2565825" cy="14432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422" y="3333511"/>
            <a:ext cx="2573122" cy="14473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338" y="3333511"/>
            <a:ext cx="2626745" cy="14775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0791" y="1276108"/>
            <a:ext cx="2703037" cy="144327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D8C4910-12A5-47A1-A219-F6CDF997B2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65" y="363156"/>
            <a:ext cx="1500663" cy="3693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7961" y="951014"/>
            <a:ext cx="1772921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Блиц-викторина</a:t>
            </a:r>
            <a:endParaRPr kumimoji="0" lang="ru-RU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26361" y="905505"/>
            <a:ext cx="3032158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dirty="0" smtClean="0"/>
              <a:t>Наличные деньги и монеты</a:t>
            </a:r>
            <a:endParaRPr kumimoji="0" lang="ru-RU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58519" y="905505"/>
            <a:ext cx="2224968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dirty="0" smtClean="0"/>
              <a:t>Угадай регион СЗФО</a:t>
            </a:r>
            <a:endParaRPr kumimoji="0" lang="ru-RU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53535" y="2975125"/>
            <a:ext cx="2471831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dirty="0" smtClean="0"/>
              <a:t>Найди ошибки в тексте</a:t>
            </a:r>
            <a:endParaRPr kumimoji="0" lang="ru-RU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7338" y="2975125"/>
            <a:ext cx="4456348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dirty="0" smtClean="0"/>
              <a:t>Кроссворд «Финансовое мошенничество»</a:t>
            </a:r>
            <a:endParaRPr kumimoji="0" lang="ru-RU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560" y="1276108"/>
            <a:ext cx="2498202" cy="144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761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383150"/>
            <a:ext cx="3561873" cy="369332"/>
          </a:xfrm>
        </p:spPr>
        <p:txBody>
          <a:bodyPr wrap="none">
            <a:spAutoFit/>
          </a:bodyPr>
          <a:lstStyle/>
          <a:p>
            <a:r>
              <a:rPr lang="ru-RU" sz="2400" dirty="0" smtClean="0"/>
              <a:t>Преимущества использования</a:t>
            </a:r>
            <a:endParaRPr lang="ru-RU" sz="2400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026EE08-0274-1378-01DE-9913DC1629C0}"/>
              </a:ext>
            </a:extLst>
          </p:cNvPr>
          <p:cNvGrpSpPr/>
          <p:nvPr/>
        </p:nvGrpSpPr>
        <p:grpSpPr>
          <a:xfrm>
            <a:off x="406487" y="928886"/>
            <a:ext cx="5930977" cy="1200329"/>
            <a:chOff x="148697" y="1971675"/>
            <a:chExt cx="7907970" cy="160043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05A28CA-68C3-91CB-F54C-D6EB5C2E49E5}"/>
                </a:ext>
              </a:extLst>
            </p:cNvPr>
            <p:cNvSpPr txBox="1"/>
            <p:nvPr/>
          </p:nvSpPr>
          <p:spPr>
            <a:xfrm>
              <a:off x="148697" y="1971675"/>
              <a:ext cx="1389944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685800" hangingPunct="1"/>
              <a:r>
                <a:rPr lang="en-US" sz="7200" b="0" kern="1200" dirty="0">
                  <a:solidFill>
                    <a:srgbClr val="0082BB">
                      <a:lumMod val="40000"/>
                      <a:lumOff val="60000"/>
                      <a:alpha val="49000"/>
                    </a:srgbClr>
                  </a:solidFill>
                  <a:latin typeface="Arial Black"/>
                  <a:ea typeface="+mn-ea"/>
                  <a:cs typeface="+mn-cs"/>
                </a:rPr>
                <a:t>1</a:t>
              </a:r>
              <a:endParaRPr lang="ru-RU" sz="7200" b="0" kern="1200" dirty="0">
                <a:solidFill>
                  <a:srgbClr val="0082BB">
                    <a:lumMod val="40000"/>
                    <a:lumOff val="60000"/>
                    <a:alpha val="49000"/>
                  </a:srgbClr>
                </a:solidFill>
                <a:latin typeface="Arial Black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C5FF491-2C23-5061-AAA4-45B9086FC457}"/>
                </a:ext>
              </a:extLst>
            </p:cNvPr>
            <p:cNvSpPr txBox="1"/>
            <p:nvPr/>
          </p:nvSpPr>
          <p:spPr>
            <a:xfrm>
              <a:off x="698497" y="2350754"/>
              <a:ext cx="7358170" cy="850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685800" hangingPunct="1">
                <a:lnSpc>
                  <a:spcPct val="80000"/>
                </a:lnSpc>
                <a:spcAft>
                  <a:spcPts val="750"/>
                </a:spcAft>
                <a:defRPr/>
              </a:pPr>
              <a:r>
                <a:rPr lang="ru-RU" sz="1800" b="0" kern="1200" dirty="0">
                  <a:solidFill>
                    <a:prstClr val="black"/>
                  </a:solidFill>
                  <a:latin typeface="Arial"/>
                  <a:ea typeface="+mn-ea"/>
                  <a:cs typeface="+mn-cs"/>
                </a:rPr>
                <a:t>Минимальные трудозатраты:</a:t>
              </a:r>
            </a:p>
            <a:p>
              <a:pPr algn="l" defTabSz="685800" hangingPunct="1">
                <a:lnSpc>
                  <a:spcPct val="80000"/>
                </a:lnSpc>
                <a:spcAft>
                  <a:spcPts val="750"/>
                </a:spcAft>
                <a:defRPr/>
              </a:pPr>
              <a:r>
                <a:rPr lang="ru-RU" sz="1800" b="0" kern="1200" dirty="0">
                  <a:solidFill>
                    <a:prstClr val="black"/>
                  </a:solidFill>
                  <a:latin typeface="Arial"/>
                  <a:ea typeface="+mn-ea"/>
                  <a:cs typeface="+mn-cs"/>
                </a:rPr>
                <a:t>материалы детально и качественно проработаны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9EC5CA7-0361-D896-C864-FDF62A7E77FA}"/>
              </a:ext>
            </a:extLst>
          </p:cNvPr>
          <p:cNvSpPr txBox="1"/>
          <p:nvPr/>
        </p:nvSpPr>
        <p:spPr>
          <a:xfrm>
            <a:off x="406486" y="1821822"/>
            <a:ext cx="10424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 hangingPunct="1"/>
            <a:r>
              <a:rPr lang="en-US" sz="7200" b="0" kern="1200" dirty="0">
                <a:solidFill>
                  <a:srgbClr val="0082BB">
                    <a:lumMod val="40000"/>
                    <a:lumOff val="60000"/>
                    <a:alpha val="49000"/>
                  </a:srgbClr>
                </a:solidFill>
                <a:latin typeface="Arial Black"/>
                <a:ea typeface="+mn-ea"/>
                <a:cs typeface="+mn-cs"/>
              </a:rPr>
              <a:t>2</a:t>
            </a:r>
            <a:endParaRPr lang="ru-RU" sz="7200" b="0" kern="1200" dirty="0">
              <a:solidFill>
                <a:srgbClr val="0082BB">
                  <a:lumMod val="40000"/>
                  <a:lumOff val="60000"/>
                  <a:alpha val="49000"/>
                </a:srgbClr>
              </a:solidFill>
              <a:latin typeface="Arial Black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47D85E-D0AD-04D8-9893-AA2AB13BA0F6}"/>
              </a:ext>
            </a:extLst>
          </p:cNvPr>
          <p:cNvSpPr txBox="1"/>
          <p:nvPr/>
        </p:nvSpPr>
        <p:spPr>
          <a:xfrm>
            <a:off x="818836" y="2191639"/>
            <a:ext cx="8325164" cy="586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800" hangingPunct="1">
              <a:lnSpc>
                <a:spcPct val="80000"/>
              </a:lnSpc>
              <a:spcAft>
                <a:spcPts val="375"/>
              </a:spcAft>
              <a:defRPr/>
            </a:pPr>
            <a:r>
              <a:rPr lang="ru-RU" sz="1800" b="0" kern="12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Универсальный формат:</a:t>
            </a:r>
          </a:p>
          <a:p>
            <a:pPr algn="l" defTabSz="685800" hangingPunct="1">
              <a:lnSpc>
                <a:spcPct val="80000"/>
              </a:lnSpc>
              <a:spcAft>
                <a:spcPts val="375"/>
              </a:spcAft>
              <a:defRPr/>
            </a:pPr>
            <a:r>
              <a:rPr lang="ru-RU" sz="1800" b="0" kern="12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(можно дополнять вопросы финансовой грамотности другими тематиками) </a:t>
            </a:r>
            <a:endParaRPr lang="ru-RU" sz="1800" b="0" kern="12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EC5CA7-0361-D896-C864-FDF62A7E77FA}"/>
              </a:ext>
            </a:extLst>
          </p:cNvPr>
          <p:cNvSpPr txBox="1"/>
          <p:nvPr/>
        </p:nvSpPr>
        <p:spPr>
          <a:xfrm>
            <a:off x="406486" y="2714759"/>
            <a:ext cx="10424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 hangingPunct="1"/>
            <a:r>
              <a:rPr lang="ru-RU" sz="7200" b="0" kern="1200" dirty="0">
                <a:solidFill>
                  <a:srgbClr val="0082BB">
                    <a:lumMod val="40000"/>
                    <a:lumOff val="60000"/>
                    <a:alpha val="49000"/>
                  </a:srgbClr>
                </a:solidFill>
                <a:latin typeface="Arial Black"/>
                <a:ea typeface="+mn-ea"/>
                <a:cs typeface="+mn-cs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47D85E-D0AD-04D8-9893-AA2AB13BA0F6}"/>
              </a:ext>
            </a:extLst>
          </p:cNvPr>
          <p:cNvSpPr txBox="1"/>
          <p:nvPr/>
        </p:nvSpPr>
        <p:spPr>
          <a:xfrm>
            <a:off x="818836" y="3157957"/>
            <a:ext cx="2434513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800" hangingPunct="1">
              <a:lnSpc>
                <a:spcPct val="80000"/>
              </a:lnSpc>
              <a:spcAft>
                <a:spcPts val="375"/>
              </a:spcAft>
              <a:defRPr/>
            </a:pPr>
            <a:r>
              <a:rPr lang="ru-RU" sz="1800" b="0" kern="12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Гибкость по времени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EC5CA7-0361-D896-C864-FDF62A7E77FA}"/>
              </a:ext>
            </a:extLst>
          </p:cNvPr>
          <p:cNvSpPr txBox="1"/>
          <p:nvPr/>
        </p:nvSpPr>
        <p:spPr>
          <a:xfrm>
            <a:off x="406486" y="3607695"/>
            <a:ext cx="10424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 hangingPunct="1"/>
            <a:r>
              <a:rPr lang="ru-RU" sz="7200" b="0" kern="1200" dirty="0">
                <a:solidFill>
                  <a:srgbClr val="0082BB">
                    <a:lumMod val="40000"/>
                    <a:lumOff val="60000"/>
                    <a:alpha val="49000"/>
                  </a:srgbClr>
                </a:solidFill>
                <a:latin typeface="Arial Black"/>
                <a:ea typeface="+mn-ea"/>
                <a:cs typeface="+mn-cs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47D85E-D0AD-04D8-9893-AA2AB13BA0F6}"/>
              </a:ext>
            </a:extLst>
          </p:cNvPr>
          <p:cNvSpPr txBox="1"/>
          <p:nvPr/>
        </p:nvSpPr>
        <p:spPr>
          <a:xfrm>
            <a:off x="815474" y="4022989"/>
            <a:ext cx="4265655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800" hangingPunct="1">
              <a:lnSpc>
                <a:spcPct val="80000"/>
              </a:lnSpc>
              <a:spcAft>
                <a:spcPts val="375"/>
              </a:spcAft>
              <a:defRPr/>
            </a:pPr>
            <a:r>
              <a:rPr lang="ru-RU" sz="1800" b="0" kern="12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Современный и динамичный формат 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D8C4910-12A5-47A1-A219-F6CDF997B2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65" y="363156"/>
            <a:ext cx="1500663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8581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200</Words>
  <Application>Microsoft Office PowerPoint</Application>
  <PresentationFormat>Экран (16:9)</PresentationFormat>
  <Paragraphs>42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Arial Black</vt:lpstr>
      <vt:lpstr>Helvetica Neue</vt:lpstr>
      <vt:lpstr>Helvetica Neue Light</vt:lpstr>
      <vt:lpstr>Helvetica Neue Medium</vt:lpstr>
      <vt:lpstr>Proxima Nova Rg</vt:lpstr>
      <vt:lpstr>White</vt:lpstr>
      <vt:lpstr>Командная игра финансово-туристической направленности "Финансовый квиз" </vt:lpstr>
      <vt:lpstr>Организация квиза</vt:lpstr>
      <vt:lpstr>Описание квиза</vt:lpstr>
      <vt:lpstr>Примеры заданий</vt:lpstr>
      <vt:lpstr>Преимущества использования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Волкова Ирина Владимировна</dc:creator>
  <cp:lastModifiedBy>Оленева Анастасия Сергеевна</cp:lastModifiedBy>
  <cp:revision>63</cp:revision>
  <dcterms:modified xsi:type="dcterms:W3CDTF">2024-04-19T13:32:52Z</dcterms:modified>
</cp:coreProperties>
</file>