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6" r:id="rId3"/>
    <p:sldId id="297" r:id="rId4"/>
    <p:sldId id="303" r:id="rId5"/>
    <p:sldId id="299" r:id="rId6"/>
    <p:sldId id="298" r:id="rId7"/>
    <p:sldId id="304" r:id="rId8"/>
    <p:sldId id="290" r:id="rId9"/>
    <p:sldId id="282" r:id="rId10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2BC"/>
    <a:srgbClr val="4FB9B3"/>
    <a:srgbClr val="F34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32" d="100"/>
          <a:sy n="132" d="100"/>
        </p:scale>
        <p:origin x="336" y="114"/>
      </p:cViewPr>
      <p:guideLst>
        <p:guide orient="horz" pos="166"/>
        <p:guide pos="1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82568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824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09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118" y="1427357"/>
            <a:ext cx="5436081" cy="1185166"/>
          </a:xfrm>
        </p:spPr>
        <p:txBody>
          <a:bodyPr>
            <a:noAutofit/>
          </a:bodyPr>
          <a:lstStyle/>
          <a:p>
            <a:r>
              <a:rPr lang="ru-RU" sz="1800" dirty="0"/>
              <a:t>Интерактивный цифровой образовательный модуль </a:t>
            </a:r>
            <a:br>
              <a:rPr lang="ru-RU" sz="1800" dirty="0"/>
            </a:br>
            <a:r>
              <a:rPr lang="ru-RU" sz="1800" dirty="0"/>
              <a:t>«Финансовая грамотность» </a:t>
            </a:r>
            <a:r>
              <a:rPr lang="ru-RU" sz="1800" dirty="0" smtClean="0"/>
              <a:t>в </a:t>
            </a:r>
            <a:r>
              <a:rPr lang="ru-RU" sz="1800" dirty="0"/>
              <a:t>ГИС «Образование Югры»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5" y="55984"/>
            <a:ext cx="952234" cy="868914"/>
          </a:xfrm>
          <a:prstGeom prst="rect">
            <a:avLst/>
          </a:prstGeom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8210" y="4012349"/>
            <a:ext cx="9065790" cy="1131151"/>
          </a:xfrm>
        </p:spPr>
        <p:txBody>
          <a:bodyPr>
            <a:noAutofit/>
          </a:bodyPr>
          <a:lstStyle/>
          <a:p>
            <a:r>
              <a:rPr lang="ru-RU" sz="1200" b="0" dirty="0"/>
              <a:t>Направление </a:t>
            </a:r>
            <a:r>
              <a:rPr lang="ru-RU" sz="1200" b="0" dirty="0" smtClean="0"/>
              <a:t>практики: </a:t>
            </a:r>
            <a:r>
              <a:rPr lang="ru-RU" sz="1200" b="0" dirty="0"/>
              <a:t>Цифровые продукты по финансовой грамотности</a:t>
            </a:r>
            <a:endParaRPr lang="ru-RU" sz="1100" b="0" dirty="0"/>
          </a:p>
          <a:p>
            <a:r>
              <a:rPr lang="ru-RU" sz="1200" b="0" dirty="0"/>
              <a:t>Наименование </a:t>
            </a:r>
            <a:r>
              <a:rPr lang="ru-RU" sz="1200" b="0" dirty="0" smtClean="0"/>
              <a:t>субъекта: Ханты-Мансийский автономный округ </a:t>
            </a:r>
            <a:r>
              <a:rPr lang="ru-RU" sz="1200" b="0" dirty="0"/>
              <a:t>– </a:t>
            </a:r>
            <a:r>
              <a:rPr lang="ru-RU" sz="1200" b="0" dirty="0" smtClean="0"/>
              <a:t>Югра </a:t>
            </a:r>
            <a:endParaRPr lang="ru-RU" sz="1200" b="0" dirty="0"/>
          </a:p>
          <a:p>
            <a:r>
              <a:rPr lang="ru-RU" sz="1200" b="0" dirty="0"/>
              <a:t>Автор практики: Региональный ресурсный центр повышения уровня финансовой грамотности населения Ханты-Мансийского </a:t>
            </a:r>
            <a:r>
              <a:rPr lang="ru-RU" sz="1200" b="0" dirty="0" smtClean="0"/>
              <a:t>автономного </a:t>
            </a:r>
            <a:r>
              <a:rPr lang="ru-RU" sz="1200" b="0" dirty="0"/>
              <a:t>округа  – Югры </a:t>
            </a:r>
            <a:r>
              <a:rPr lang="ru-RU" sz="1200" b="0" dirty="0" err="1"/>
              <a:t>БУ</a:t>
            </a:r>
            <a:r>
              <a:rPr lang="ru-RU" sz="1200" b="0" dirty="0"/>
              <a:t> ВО «Сургутский государственный университет»,  Корепанова Анна Александровна, +7(904)880 35 55, korepanova_aa@surgu.ru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260289"/>
            <a:ext cx="5096189" cy="479182"/>
          </a:xfrm>
        </p:spPr>
        <p:txBody>
          <a:bodyPr/>
          <a:lstStyle/>
          <a:p>
            <a:r>
              <a:rPr lang="ru-RU" sz="1600" dirty="0" smtClean="0"/>
              <a:t>Целевая аудитория: </a:t>
            </a:r>
            <a:r>
              <a:rPr lang="ru-RU" sz="1600" b="0" dirty="0"/>
              <a:t>Школьники, взрослое население, люди с ОВЗ</a:t>
            </a:r>
            <a:endParaRPr lang="ru-RU" sz="1100" b="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 txBox="1">
            <a:spLocks/>
          </p:cNvSpPr>
          <p:nvPr/>
        </p:nvSpPr>
        <p:spPr>
          <a:xfrm>
            <a:off x="252413" y="756941"/>
            <a:ext cx="4878210" cy="420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600" dirty="0" smtClean="0"/>
              <a:t>Охват аудитории: </a:t>
            </a:r>
            <a:r>
              <a:rPr lang="ru-RU" sz="1600" b="0" dirty="0"/>
              <a:t>от 5 000 чел./год и выше</a:t>
            </a:r>
            <a:endParaRPr lang="ru-RU" sz="900" b="0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 txBox="1">
            <a:spLocks/>
          </p:cNvSpPr>
          <p:nvPr/>
        </p:nvSpPr>
        <p:spPr>
          <a:xfrm>
            <a:off x="252413" y="2503713"/>
            <a:ext cx="5096189" cy="143691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lvl="0" algn="just" hangingPunct="1">
              <a:spcBef>
                <a:spcPts val="400"/>
              </a:spcBef>
              <a:spcAft>
                <a:spcPts val="400"/>
              </a:spcAft>
              <a:buSzPct val="125000"/>
            </a:pPr>
            <a:r>
              <a:rPr lang="ru-RU" sz="1400" b="0" dirty="0">
                <a:solidFill>
                  <a:schemeClr val="tx1"/>
                </a:solidFill>
                <a:sym typeface="Helvetica Neue"/>
              </a:rPr>
              <a:t>Интерактивный цифровой образовательный модуль </a:t>
            </a:r>
            <a:r>
              <a:rPr lang="ru-RU" sz="1400" b="0" dirty="0">
                <a:solidFill>
                  <a:srgbClr val="2012BC"/>
                </a:solidFill>
                <a:sym typeface="Helvetica Neue"/>
              </a:rPr>
              <a:t>«Финансовая грамотность»</a:t>
            </a:r>
            <a:r>
              <a:rPr lang="ru-RU" sz="1400" b="0" dirty="0">
                <a:solidFill>
                  <a:schemeClr val="tx1"/>
                </a:solidFill>
                <a:sym typeface="Helvetica Neue"/>
              </a:rPr>
              <a:t> разработан и </a:t>
            </a:r>
            <a:r>
              <a:rPr lang="ru-RU" sz="1400" b="0" dirty="0">
                <a:solidFill>
                  <a:srgbClr val="2012BC"/>
                </a:solidFill>
                <a:sym typeface="Helvetica Neue"/>
              </a:rPr>
              <a:t>внедрен в цифровую образовательную платформу «ГИС Образование Югры» </a:t>
            </a:r>
            <a:r>
              <a:rPr lang="ru-RU" sz="1400" b="0" dirty="0">
                <a:solidFill>
                  <a:schemeClr val="tx1"/>
                </a:solidFill>
                <a:sym typeface="Helvetica Neue"/>
              </a:rPr>
              <a:t>и направлен на повышение интереса, а также </a:t>
            </a:r>
            <a:r>
              <a:rPr lang="ru-RU" sz="1400" b="0" dirty="0">
                <a:solidFill>
                  <a:srgbClr val="2012BC"/>
                </a:solidFill>
                <a:sym typeface="Helvetica Neue"/>
              </a:rPr>
              <a:t>улучшение финансовых знаний детей и молодежи</a:t>
            </a:r>
            <a:r>
              <a:rPr lang="ru-RU" sz="1400" b="0" dirty="0">
                <a:solidFill>
                  <a:schemeClr val="tx1"/>
                </a:solidFill>
                <a:sym typeface="Helvetica Neue"/>
              </a:rPr>
              <a:t>, </a:t>
            </a:r>
            <a:r>
              <a:rPr lang="ru-RU" sz="1400" b="0" dirty="0">
                <a:solidFill>
                  <a:srgbClr val="2012BC"/>
                </a:solidFill>
                <a:sym typeface="Helvetica Neue"/>
              </a:rPr>
              <a:t>взрослого </a:t>
            </a:r>
            <a:r>
              <a:rPr lang="ru-RU" sz="1400" b="0" dirty="0" smtClean="0">
                <a:solidFill>
                  <a:srgbClr val="2012BC"/>
                </a:solidFill>
                <a:sym typeface="Helvetica Neue"/>
              </a:rPr>
              <a:t>населения</a:t>
            </a:r>
            <a:r>
              <a:rPr lang="en-US" sz="1400" b="0" dirty="0" smtClean="0">
                <a:solidFill>
                  <a:srgbClr val="2012BC"/>
                </a:solidFill>
                <a:sym typeface="Helvetica Neue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sym typeface="Helvetica Neue"/>
              </a:rPr>
              <a:t>Ханты-Мансийского </a:t>
            </a:r>
            <a:r>
              <a:rPr lang="ru-RU" sz="1400" b="0" dirty="0">
                <a:solidFill>
                  <a:schemeClr val="tx1"/>
                </a:solidFill>
                <a:sym typeface="Helvetica Neue"/>
              </a:rPr>
              <a:t>автономного округа – Югры, </a:t>
            </a:r>
            <a:r>
              <a:rPr lang="ru-RU" sz="1400" b="0" dirty="0" smtClean="0">
                <a:solidFill>
                  <a:schemeClr val="tx1"/>
                </a:solidFill>
                <a:sym typeface="Helvetica Neue"/>
              </a:rPr>
              <a:t>формирование </a:t>
            </a:r>
            <a:r>
              <a:rPr lang="ru-RU" sz="1400" b="0" dirty="0">
                <a:solidFill>
                  <a:schemeClr val="tx1"/>
                </a:solidFill>
                <a:sym typeface="Helvetica Neue"/>
              </a:rPr>
              <a:t>установок на финансово грамотное поведение </a:t>
            </a:r>
            <a:r>
              <a:rPr lang="ru-RU" sz="1400" b="0" dirty="0">
                <a:solidFill>
                  <a:srgbClr val="2012BC"/>
                </a:solidFill>
                <a:sym typeface="Helvetica Neue"/>
              </a:rPr>
              <a:t>через визуализацию знаний и информации по финансовой </a:t>
            </a:r>
            <a:r>
              <a:rPr lang="ru-RU" sz="1400" b="0" dirty="0" smtClean="0">
                <a:solidFill>
                  <a:srgbClr val="2012BC"/>
                </a:solidFill>
                <a:sym typeface="Helvetica Neue"/>
              </a:rPr>
              <a:t>грамотности</a:t>
            </a:r>
            <a:endParaRPr lang="ru-RU" sz="1400" b="0" dirty="0">
              <a:solidFill>
                <a:srgbClr val="2012BC"/>
              </a:solidFill>
              <a:sym typeface="Helvetica Neue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2"/>
          <a:srcRect l="41805" t="9680" r="39560" b="28877"/>
          <a:stretch/>
        </p:blipFill>
        <p:spPr bwMode="auto">
          <a:xfrm>
            <a:off x="7687969" y="2795397"/>
            <a:ext cx="1456031" cy="22693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700" y="370115"/>
            <a:ext cx="1939500" cy="437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813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119" y="329920"/>
            <a:ext cx="4835681" cy="4053393"/>
          </a:xfrm>
        </p:spPr>
        <p:txBody>
          <a:bodyPr/>
          <a:lstStyle/>
          <a:p>
            <a:pPr marL="0" lvl="0" indent="0" algn="just">
              <a:buClr>
                <a:srgbClr val="2012BC"/>
              </a:buClr>
              <a:buNone/>
            </a:pPr>
            <a:r>
              <a:rPr lang="ru-RU" sz="1400" dirty="0">
                <a:solidFill>
                  <a:schemeClr val="tx1"/>
                </a:solidFill>
              </a:rPr>
              <a:t>Модуль состоит из учебных материалов для обучающихся школьного возраста </a:t>
            </a:r>
            <a:r>
              <a:rPr lang="ru-RU" sz="1400" dirty="0">
                <a:solidFill>
                  <a:srgbClr val="2012BC"/>
                </a:solidFill>
              </a:rPr>
              <a:t>(5 – 11 классы), </a:t>
            </a:r>
            <a:r>
              <a:rPr lang="ru-RU" sz="1400" dirty="0">
                <a:solidFill>
                  <a:schemeClr val="tx1"/>
                </a:solidFill>
              </a:rPr>
              <a:t>включающих в себя </a:t>
            </a:r>
            <a:r>
              <a:rPr lang="ru-RU" sz="1400" dirty="0">
                <a:solidFill>
                  <a:srgbClr val="2012BC"/>
                </a:solidFill>
              </a:rPr>
              <a:t>практико-ориентированные задания</a:t>
            </a:r>
            <a:r>
              <a:rPr lang="ru-RU" sz="1400" dirty="0">
                <a:solidFill>
                  <a:schemeClr val="tx1"/>
                </a:solidFill>
              </a:rPr>
              <a:t>, направленных на формирование знаний и навыков по предметным областям финансовой грамотности </a:t>
            </a:r>
            <a:r>
              <a:rPr lang="ru-RU" sz="1400" dirty="0" smtClean="0">
                <a:solidFill>
                  <a:schemeClr val="tx1"/>
                </a:solidFill>
              </a:rPr>
              <a:t>с </a:t>
            </a:r>
            <a:r>
              <a:rPr lang="ru-RU" sz="1400" dirty="0">
                <a:solidFill>
                  <a:schemeClr val="tx1"/>
                </a:solidFill>
              </a:rPr>
              <a:t>теоретическим информационным блоком, инструкцией к выполняемому заданию и графическим исполнением по трем предметным областям:</a:t>
            </a:r>
          </a:p>
          <a:p>
            <a:pPr lvl="0" algn="just">
              <a:buClr>
                <a:srgbClr val="2012BC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«</a:t>
            </a:r>
            <a:r>
              <a:rPr lang="ru-RU" sz="1400" dirty="0">
                <a:solidFill>
                  <a:schemeClr val="tx1"/>
                </a:solidFill>
              </a:rPr>
              <a:t>Деньги и операции с ними»;</a:t>
            </a:r>
          </a:p>
          <a:p>
            <a:pPr lvl="0" algn="just">
              <a:buClr>
                <a:srgbClr val="2012BC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«</a:t>
            </a:r>
            <a:r>
              <a:rPr lang="ru-RU" sz="1400" dirty="0">
                <a:solidFill>
                  <a:schemeClr val="tx1"/>
                </a:solidFill>
              </a:rPr>
              <a:t>Планирование и управление личными финансами»;</a:t>
            </a:r>
          </a:p>
          <a:p>
            <a:pPr lvl="0" algn="just">
              <a:buClr>
                <a:srgbClr val="2012BC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«Доходность </a:t>
            </a:r>
            <a:r>
              <a:rPr lang="ru-RU" sz="1400" dirty="0">
                <a:solidFill>
                  <a:schemeClr val="tx1"/>
                </a:solidFill>
              </a:rPr>
              <a:t>и риск в инвестировании: как грамотно использовать инвестиционные инструменты</a:t>
            </a:r>
            <a:r>
              <a:rPr lang="ru-RU" sz="1400" dirty="0" smtClean="0">
                <a:solidFill>
                  <a:schemeClr val="tx1"/>
                </a:solidFill>
              </a:rPr>
              <a:t>».</a:t>
            </a:r>
          </a:p>
          <a:p>
            <a:pPr marL="0" lvl="0" indent="0" algn="just">
              <a:buClr>
                <a:srgbClr val="2012BC"/>
              </a:buClr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0" lvl="0" indent="0" algn="just">
              <a:buClr>
                <a:srgbClr val="2012BC"/>
              </a:buCl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Учебный </a:t>
            </a:r>
            <a:r>
              <a:rPr lang="ru-RU" sz="1400" dirty="0">
                <a:solidFill>
                  <a:schemeClr val="tx1"/>
                </a:solidFill>
              </a:rPr>
              <a:t>контент сформирован в понятном современным детям и молодежи формате информационных </a:t>
            </a:r>
            <a:r>
              <a:rPr lang="ru-RU" sz="1400" dirty="0" smtClean="0">
                <a:solidFill>
                  <a:schemeClr val="tx1"/>
                </a:solidFill>
              </a:rPr>
              <a:t>видеороликов, </a:t>
            </a:r>
            <a:r>
              <a:rPr lang="ru-RU" sz="1400" dirty="0">
                <a:solidFill>
                  <a:schemeClr val="tx1"/>
                </a:solidFill>
              </a:rPr>
              <a:t>включает образовательный компонент и элементы </a:t>
            </a:r>
            <a:r>
              <a:rPr lang="ru-RU" sz="1400" dirty="0" err="1">
                <a:solidFill>
                  <a:schemeClr val="tx1"/>
                </a:solidFill>
              </a:rPr>
              <a:t>игрофикации</a:t>
            </a:r>
            <a:r>
              <a:rPr lang="ru-RU" sz="1400" dirty="0">
                <a:solidFill>
                  <a:schemeClr val="tx1"/>
                </a:solidFill>
              </a:rPr>
              <a:t>, проектной </a:t>
            </a:r>
            <a:r>
              <a:rPr lang="ru-RU" sz="1400" dirty="0" smtClean="0">
                <a:solidFill>
                  <a:schemeClr val="tx1"/>
                </a:solidFill>
              </a:rPr>
              <a:t>деятельности</a:t>
            </a:r>
            <a:endParaRPr lang="ru-RU" sz="1400" dirty="0">
              <a:solidFill>
                <a:schemeClr val="tx1"/>
              </a:solidFill>
            </a:endParaRPr>
          </a:p>
          <a:p>
            <a:pPr marL="0" lvl="0" indent="0" algn="just">
              <a:buClr>
                <a:srgbClr val="2012BC"/>
              </a:buClr>
              <a:buNone/>
            </a:pP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Объект 6"/>
          <p:cNvPicPr>
            <a:picLocks noChangeAspect="1"/>
          </p:cNvPicPr>
          <p:nvPr/>
        </p:nvPicPr>
        <p:blipFill rotWithShape="1">
          <a:blip r:embed="rId2"/>
          <a:srcRect t="2940" r="771" b="659"/>
          <a:stretch/>
        </p:blipFill>
        <p:spPr>
          <a:xfrm>
            <a:off x="5407946" y="329920"/>
            <a:ext cx="1903993" cy="371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39" y="1735042"/>
            <a:ext cx="1832061" cy="323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54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/>
          <a:srcRect l="46568" t="10344" r="38651" b="9063"/>
          <a:stretch/>
        </p:blipFill>
        <p:spPr bwMode="auto">
          <a:xfrm>
            <a:off x="333719" y="1705957"/>
            <a:ext cx="1422510" cy="2728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46124" t="9942" r="38272" b="10011"/>
          <a:stretch/>
        </p:blipFill>
        <p:spPr bwMode="auto">
          <a:xfrm>
            <a:off x="1937661" y="1705957"/>
            <a:ext cx="1436911" cy="2742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46034" t="10474" r="38435" b="8836"/>
          <a:stretch/>
        </p:blipFill>
        <p:spPr bwMode="auto">
          <a:xfrm>
            <a:off x="3561785" y="1706221"/>
            <a:ext cx="1383543" cy="2742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46556" t="10547" r="38519" b="9703"/>
          <a:stretch/>
        </p:blipFill>
        <p:spPr bwMode="auto">
          <a:xfrm>
            <a:off x="5116289" y="1705956"/>
            <a:ext cx="1451425" cy="2728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32118" y="297022"/>
            <a:ext cx="66593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0" dirty="0">
                <a:latin typeface="Proxima Nova Rg" panose="02000506030000020004" pitchFamily="2" charset="0"/>
              </a:rPr>
              <a:t>Учебный контент сформирован в понятном современным детям и молодежи формате информационных </a:t>
            </a:r>
            <a:r>
              <a:rPr lang="ru-RU" sz="1400" b="0" dirty="0" smtClean="0">
                <a:latin typeface="Proxima Nova Rg" panose="02000506030000020004" pitchFamily="2" charset="0"/>
              </a:rPr>
              <a:t>видеороликов (</a:t>
            </a:r>
            <a:r>
              <a:rPr lang="ru-RU" sz="1400" b="0" dirty="0">
                <a:latin typeface="Proxima Nova Rg" panose="02000506030000020004" pitchFamily="2" charset="0"/>
              </a:rPr>
              <a:t>прим. </a:t>
            </a:r>
            <a:r>
              <a:rPr lang="en-US" sz="1400" b="0" dirty="0" err="1">
                <a:latin typeface="Proxima Nova Rg" panose="02000506030000020004" pitchFamily="2" charset="0"/>
              </a:rPr>
              <a:t>Tik</a:t>
            </a:r>
            <a:r>
              <a:rPr lang="ru-RU" sz="1400" b="0" dirty="0">
                <a:latin typeface="Proxima Nova Rg" panose="02000506030000020004" pitchFamily="2" charset="0"/>
              </a:rPr>
              <a:t>То</a:t>
            </a:r>
            <a:r>
              <a:rPr lang="en-US" sz="1400" b="0" dirty="0">
                <a:latin typeface="Proxima Nova Rg" panose="02000506030000020004" pitchFamily="2" charset="0"/>
              </a:rPr>
              <a:t>k, reels, </a:t>
            </a:r>
            <a:r>
              <a:rPr lang="en-US" sz="1400" b="0" dirty="0" err="1">
                <a:latin typeface="Proxima Nova Rg" panose="02000506030000020004" pitchFamily="2" charset="0"/>
              </a:rPr>
              <a:t>Likee</a:t>
            </a:r>
            <a:r>
              <a:rPr lang="en-US" sz="1400" b="0" dirty="0">
                <a:latin typeface="Proxima Nova Rg" panose="02000506030000020004" pitchFamily="2" charset="0"/>
              </a:rPr>
              <a:t> </a:t>
            </a:r>
            <a:r>
              <a:rPr lang="ru-RU" sz="1400" b="0" dirty="0">
                <a:latin typeface="Proxima Nova Rg" panose="02000506030000020004" pitchFamily="2" charset="0"/>
              </a:rPr>
              <a:t>и т.д.), включает образовательный компонент и элементы </a:t>
            </a:r>
            <a:r>
              <a:rPr lang="ru-RU" sz="1400" b="0" dirty="0" err="1">
                <a:latin typeface="Proxima Nova Rg" panose="02000506030000020004" pitchFamily="2" charset="0"/>
              </a:rPr>
              <a:t>игрофикации</a:t>
            </a:r>
            <a:r>
              <a:rPr lang="ru-RU" sz="1400" b="0" dirty="0">
                <a:latin typeface="Proxima Nova Rg" panose="02000506030000020004" pitchFamily="2" charset="0"/>
              </a:rPr>
              <a:t>, проектной </a:t>
            </a:r>
            <a:r>
              <a:rPr lang="ru-RU" sz="1400" b="0" dirty="0" smtClean="0">
                <a:latin typeface="Proxima Nova Rg" panose="02000506030000020004" pitchFamily="2" charset="0"/>
              </a:rPr>
              <a:t>деятельности</a:t>
            </a:r>
            <a:endParaRPr lang="ru-RU" sz="1400" b="0" dirty="0">
              <a:latin typeface="Proxima Nova Rg" panose="02000506030000020004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75" y="1771535"/>
            <a:ext cx="2017482" cy="307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99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118" y="726851"/>
            <a:ext cx="4351223" cy="3366178"/>
          </a:xfrm>
        </p:spPr>
        <p:txBody>
          <a:bodyPr/>
          <a:lstStyle/>
          <a:p>
            <a:pPr lvl="0" algn="just">
              <a:buClr>
                <a:srgbClr val="2012BC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012BC"/>
                </a:solidFill>
              </a:rPr>
              <a:t>популяризация </a:t>
            </a:r>
            <a:r>
              <a:rPr lang="ru-RU" sz="1400" dirty="0">
                <a:solidFill>
                  <a:srgbClr val="2012BC"/>
                </a:solidFill>
              </a:rPr>
              <a:t>мероприятий </a:t>
            </a:r>
            <a:r>
              <a:rPr lang="ru-RU" sz="1400" dirty="0"/>
              <a:t>по финансовой грамотности среди различных категорий населения Ханты-Мансийского автономного округа – </a:t>
            </a:r>
            <a:r>
              <a:rPr lang="ru-RU" sz="1400" dirty="0" smtClean="0"/>
              <a:t>Югры</a:t>
            </a:r>
            <a:endParaRPr lang="ru-RU" sz="1400" dirty="0"/>
          </a:p>
          <a:p>
            <a:pPr lvl="0" algn="just">
              <a:buClr>
                <a:srgbClr val="2012BC"/>
              </a:buClr>
              <a:buFont typeface="Wingdings" panose="05000000000000000000" pitchFamily="2" charset="2"/>
              <a:buChar char="ü"/>
            </a:pPr>
            <a:r>
              <a:rPr lang="ru-RU" sz="1400" dirty="0" smtClean="0"/>
              <a:t>стимулирование </a:t>
            </a:r>
            <a:r>
              <a:rPr lang="ru-RU" sz="1400" dirty="0">
                <a:solidFill>
                  <a:srgbClr val="2012BC"/>
                </a:solidFill>
              </a:rPr>
              <a:t>активного самообразования </a:t>
            </a:r>
            <a:r>
              <a:rPr lang="ru-RU" sz="1400" dirty="0"/>
              <a:t>в сфере финансовой грамотности, </a:t>
            </a:r>
            <a:r>
              <a:rPr lang="ru-RU" sz="1400" dirty="0">
                <a:solidFill>
                  <a:srgbClr val="2012BC"/>
                </a:solidFill>
              </a:rPr>
              <a:t>творческого самовыражения и личностного развития </a:t>
            </a:r>
            <a:r>
              <a:rPr lang="ru-RU" sz="1400" dirty="0"/>
              <a:t>обучающихся образовательных организаций Ханты-Мансийского автономного округа – Югры, в том числе с участием </a:t>
            </a:r>
            <a:r>
              <a:rPr lang="ru-RU" sz="1400" dirty="0" smtClean="0"/>
              <a:t>родителей</a:t>
            </a:r>
            <a:endParaRPr lang="ru-RU" sz="1400" dirty="0"/>
          </a:p>
          <a:p>
            <a:pPr lvl="0" algn="just">
              <a:buClr>
                <a:srgbClr val="2012BC"/>
              </a:buClr>
              <a:buFont typeface="Wingdings" panose="05000000000000000000" pitchFamily="2" charset="2"/>
              <a:buChar char="ü"/>
            </a:pPr>
            <a:r>
              <a:rPr lang="ru-RU" sz="1400" dirty="0" smtClean="0"/>
              <a:t>ориентация </a:t>
            </a:r>
            <a:r>
              <a:rPr lang="ru-RU" sz="1400" dirty="0"/>
              <a:t>обучающих на </a:t>
            </a:r>
            <a:r>
              <a:rPr lang="ru-RU" sz="1400" dirty="0">
                <a:solidFill>
                  <a:srgbClr val="2012BC"/>
                </a:solidFill>
              </a:rPr>
              <a:t>практическое применение знаний и навыков</a:t>
            </a:r>
            <a:r>
              <a:rPr lang="ru-RU" sz="1400" dirty="0"/>
              <a:t> по финансовой </a:t>
            </a:r>
            <a:r>
              <a:rPr lang="ru-RU" sz="1400" dirty="0" smtClean="0"/>
              <a:t>грамотности</a:t>
            </a:r>
            <a:endParaRPr lang="ru-RU" sz="1400" dirty="0"/>
          </a:p>
          <a:p>
            <a:pPr lvl="0" algn="just">
              <a:buClr>
                <a:srgbClr val="2012BC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012BC"/>
                </a:solidFill>
              </a:rPr>
              <a:t>активизация </a:t>
            </a:r>
            <a:r>
              <a:rPr lang="ru-RU" sz="1400" dirty="0">
                <a:solidFill>
                  <a:srgbClr val="2012BC"/>
                </a:solidFill>
              </a:rPr>
              <a:t>познавательного интереса </a:t>
            </a:r>
            <a:r>
              <a:rPr lang="ru-RU" sz="1400" dirty="0"/>
              <a:t>школьников к предметным областям финансовой </a:t>
            </a:r>
            <a:r>
              <a:rPr lang="ru-RU" sz="1400" dirty="0" smtClean="0"/>
              <a:t>грамотности</a:t>
            </a:r>
            <a:endParaRPr lang="ru-RU" sz="1400" dirty="0"/>
          </a:p>
          <a:p>
            <a:pPr lvl="0" algn="just">
              <a:buClr>
                <a:srgbClr val="2012BC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012BC"/>
                </a:solidFill>
              </a:rPr>
              <a:t>мотивация </a:t>
            </a:r>
            <a:r>
              <a:rPr lang="ru-RU" sz="1400" dirty="0">
                <a:solidFill>
                  <a:srgbClr val="2012BC"/>
                </a:solidFill>
              </a:rPr>
              <a:t>к разработке и реализации  </a:t>
            </a:r>
            <a:r>
              <a:rPr lang="ru-RU" sz="1400" dirty="0" smtClean="0"/>
              <a:t>новых </a:t>
            </a:r>
            <a:r>
              <a:rPr lang="ru-RU" sz="1400" dirty="0"/>
              <a:t>идей и информационных продуктов по финансовой грамотности у педагогических </a:t>
            </a:r>
            <a:r>
              <a:rPr lang="ru-RU" sz="1400" dirty="0" smtClean="0"/>
              <a:t>работников</a:t>
            </a:r>
            <a:endParaRPr lang="ru-RU" sz="14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 txBox="1">
            <a:spLocks/>
          </p:cNvSpPr>
          <p:nvPr/>
        </p:nvSpPr>
        <p:spPr>
          <a:xfrm>
            <a:off x="295118" y="321388"/>
            <a:ext cx="6888265" cy="974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 smtClean="0">
                <a:solidFill>
                  <a:srgbClr val="2012BC"/>
                </a:solidFill>
              </a:rPr>
              <a:t>Практика позволяет </a:t>
            </a:r>
            <a:r>
              <a:rPr lang="ru-RU" dirty="0">
                <a:solidFill>
                  <a:srgbClr val="2012BC"/>
                </a:solidFill>
              </a:rPr>
              <a:t>решать следующие задачи: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60" y="2286000"/>
            <a:ext cx="4357240" cy="27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223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48" y="333387"/>
            <a:ext cx="6935866" cy="682727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2012BC"/>
                </a:solidFill>
              </a:rPr>
              <a:t>Предусмотрена система мотивации: </a:t>
            </a:r>
            <a:endParaRPr lang="ru-RU" sz="1600" b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948" y="799194"/>
            <a:ext cx="8554765" cy="2938235"/>
          </a:xfrm>
        </p:spPr>
        <p:txBody>
          <a:bodyPr/>
          <a:lstStyle/>
          <a:p>
            <a:pPr lvl="0" algn="just">
              <a:buClr>
                <a:srgbClr val="2012BC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2012BC"/>
                </a:solidFill>
              </a:rPr>
              <a:t>«Очки опыта» </a:t>
            </a:r>
            <a:r>
              <a:rPr lang="ru-RU" sz="1400" dirty="0"/>
              <a:t>- за выполнение заданий разного </a:t>
            </a:r>
            <a:r>
              <a:rPr lang="ru-RU" sz="1400" dirty="0" smtClean="0"/>
              <a:t>уровня </a:t>
            </a:r>
          </a:p>
          <a:p>
            <a:pPr lvl="0" algn="just">
              <a:buClr>
                <a:srgbClr val="2012BC"/>
              </a:buClr>
              <a:buFont typeface="Wingdings" panose="05000000000000000000" pitchFamily="2" charset="2"/>
              <a:buChar char="ü"/>
            </a:pPr>
            <a:r>
              <a:rPr lang="ru-RU" sz="1400" dirty="0" smtClean="0"/>
              <a:t>«</a:t>
            </a:r>
            <a:r>
              <a:rPr lang="ru-RU" sz="1400" dirty="0"/>
              <a:t>Витрина бонусов» - выполняя задания, </a:t>
            </a:r>
            <a:r>
              <a:rPr lang="ru-RU" sz="1400" dirty="0">
                <a:solidFill>
                  <a:srgbClr val="2012BC"/>
                </a:solidFill>
              </a:rPr>
              <a:t>участники зарабатывают игровую валюту (</a:t>
            </a:r>
            <a:r>
              <a:rPr lang="ru-RU" sz="1400" dirty="0" err="1">
                <a:solidFill>
                  <a:srgbClr val="2012BC"/>
                </a:solidFill>
              </a:rPr>
              <a:t>Югрики</a:t>
            </a:r>
            <a:r>
              <a:rPr lang="ru-RU" sz="1400" dirty="0">
                <a:solidFill>
                  <a:srgbClr val="2012BC"/>
                </a:solidFill>
              </a:rPr>
              <a:t>)</a:t>
            </a:r>
            <a:r>
              <a:rPr lang="ru-RU" sz="1400" dirty="0"/>
              <a:t>, ее можно обменять на реальные подарки в магазине приложения: </a:t>
            </a:r>
            <a:r>
              <a:rPr lang="ru-RU" sz="1400" dirty="0" err="1"/>
              <a:t>мерч</a:t>
            </a:r>
            <a:r>
              <a:rPr lang="ru-RU" sz="1400" dirty="0"/>
              <a:t>, карьерные консультации, встречи с лидерами, дополнительные обучения, поощрительные выезды на форумы, стажировки, поездки в лагерь, экскурсии на предприятия и т.д.</a:t>
            </a:r>
          </a:p>
          <a:p>
            <a:pPr lvl="0" algn="just">
              <a:buClr>
                <a:srgbClr val="2012BC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2012BC"/>
                </a:solidFill>
              </a:rPr>
              <a:t>Система </a:t>
            </a:r>
            <a:r>
              <a:rPr lang="ru-RU" sz="1400" dirty="0" err="1">
                <a:solidFill>
                  <a:srgbClr val="2012BC"/>
                </a:solidFill>
              </a:rPr>
              <a:t>виральности</a:t>
            </a:r>
            <a:r>
              <a:rPr lang="ru-RU" sz="1400" dirty="0">
                <a:solidFill>
                  <a:srgbClr val="2012BC"/>
                </a:solidFill>
              </a:rPr>
              <a:t> </a:t>
            </a:r>
            <a:r>
              <a:rPr lang="ru-RU" sz="1400" dirty="0"/>
              <a:t>«Пригласи друга» </a:t>
            </a:r>
            <a:r>
              <a:rPr lang="ru-RU" sz="1400" dirty="0" smtClean="0"/>
              <a:t>- </a:t>
            </a:r>
            <a:r>
              <a:rPr lang="ru-RU" sz="1400" dirty="0"/>
              <a:t>создавай свое </a:t>
            </a:r>
            <a:r>
              <a:rPr lang="ru-RU" sz="1400" dirty="0" err="1"/>
              <a:t>комьюнити</a:t>
            </a:r>
            <a:r>
              <a:rPr lang="ru-RU" sz="1400" dirty="0"/>
              <a:t> и получай </a:t>
            </a:r>
            <a:r>
              <a:rPr lang="ru-RU" sz="1400" dirty="0" err="1" smtClean="0"/>
              <a:t>Югрики</a:t>
            </a:r>
            <a:endParaRPr lang="ru-RU" sz="1400" dirty="0"/>
          </a:p>
          <a:p>
            <a:pPr lvl="0">
              <a:buClr>
                <a:srgbClr val="2012BC"/>
              </a:buClr>
              <a:buFont typeface="Wingdings" panose="05000000000000000000" pitchFamily="2" charset="2"/>
              <a:buChar char="q"/>
            </a:pPr>
            <a:endParaRPr lang="ru-RU" sz="14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35106" t="29137" r="26287" b="18886"/>
          <a:stretch/>
        </p:blipFill>
        <p:spPr bwMode="auto">
          <a:xfrm>
            <a:off x="298948" y="2206171"/>
            <a:ext cx="4853623" cy="2721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4329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0" y="260290"/>
            <a:ext cx="5726355" cy="1204238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ru-RU" sz="1600" b="0" dirty="0" smtClean="0">
                <a:solidFill>
                  <a:schemeClr val="tx1"/>
                </a:solidFill>
                <a:ea typeface="Helvetica Neue"/>
                <a:cs typeface="Helvetica Neue"/>
                <a:sym typeface="Helvetica Neue"/>
              </a:rPr>
              <a:t>Модуль </a:t>
            </a:r>
            <a:r>
              <a:rPr lang="ru-RU" sz="1600" b="0" dirty="0">
                <a:solidFill>
                  <a:schemeClr val="tx1"/>
                </a:solidFill>
                <a:ea typeface="Helvetica Neue"/>
                <a:cs typeface="Helvetica Neue"/>
                <a:sym typeface="Helvetica Neue"/>
              </a:rPr>
              <a:t>позволяет </a:t>
            </a:r>
            <a:r>
              <a:rPr lang="ru-RU" sz="1600" b="0" dirty="0">
                <a:solidFill>
                  <a:srgbClr val="2012BC"/>
                </a:solidFill>
                <a:ea typeface="Helvetica Neue"/>
                <a:cs typeface="Helvetica Neue"/>
                <a:sym typeface="Helvetica Neue"/>
              </a:rPr>
              <a:t>проводить различные социально значимые мероприятия по финансовой грамотности </a:t>
            </a:r>
            <a:r>
              <a:rPr lang="ru-RU" sz="1600" b="0" dirty="0">
                <a:solidFill>
                  <a:schemeClr val="tx1"/>
                </a:solidFill>
                <a:ea typeface="Helvetica Neue"/>
                <a:cs typeface="Helvetica Neue"/>
                <a:sym typeface="Helvetica Neue"/>
              </a:rPr>
              <a:t>(конкурсы, фестивали, игры), объединяя участников на одной цифровой образовательной площадке для представления результатов своей работы в виде цифровых </a:t>
            </a:r>
            <a:r>
              <a:rPr lang="ru-RU" sz="1600" b="0" dirty="0" smtClean="0">
                <a:solidFill>
                  <a:schemeClr val="tx1"/>
                </a:solidFill>
                <a:ea typeface="Helvetica Neue"/>
                <a:cs typeface="Helvetica Neue"/>
                <a:sym typeface="Helvetica Neue"/>
              </a:rPr>
              <a:t>проектов</a:t>
            </a:r>
            <a:r>
              <a:rPr lang="ru-RU" sz="1600" b="0" dirty="0">
                <a:solidFill>
                  <a:schemeClr val="tx1"/>
                </a:solidFill>
                <a:ea typeface="Helvetica Neue"/>
                <a:cs typeface="Helvetica Neue"/>
                <a:sym typeface="Helvetica Neue"/>
              </a:rPr>
              <a:t/>
            </a:r>
            <a:br>
              <a:rPr lang="ru-RU" sz="1600" b="0" dirty="0">
                <a:solidFill>
                  <a:schemeClr val="tx1"/>
                </a:solidFill>
                <a:ea typeface="Helvetica Neue"/>
                <a:cs typeface="Helvetica Neue"/>
                <a:sym typeface="Helvetica Neue"/>
              </a:rPr>
            </a:br>
            <a:endParaRPr lang="ru-RU" sz="1000" b="0" dirty="0">
              <a:solidFill>
                <a:schemeClr val="tx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 txBox="1">
            <a:spLocks/>
          </p:cNvSpPr>
          <p:nvPr/>
        </p:nvSpPr>
        <p:spPr>
          <a:xfrm>
            <a:off x="85360" y="1776762"/>
            <a:ext cx="4419733" cy="66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just" hangingPunct="1"/>
            <a:r>
              <a:rPr lang="ru-RU" b="0" dirty="0" smtClean="0">
                <a:solidFill>
                  <a:schemeClr val="tx1"/>
                </a:solidFill>
              </a:rPr>
              <a:t>В 2024 году проведен</a:t>
            </a:r>
          </a:p>
          <a:p>
            <a:pPr algn="just" hangingPunct="1"/>
            <a:r>
              <a:rPr lang="en-US" dirty="0" smtClean="0">
                <a:solidFill>
                  <a:srgbClr val="2012BC"/>
                </a:solidFill>
              </a:rPr>
              <a:t>I </a:t>
            </a:r>
            <a:r>
              <a:rPr lang="ru-RU" dirty="0" smtClean="0">
                <a:solidFill>
                  <a:srgbClr val="2012BC"/>
                </a:solidFill>
              </a:rPr>
              <a:t>Цифровой региональный конкурс-фестиваль проектов «Финансовый лидер. Деньги»</a:t>
            </a:r>
            <a:endParaRPr lang="ru-RU" dirty="0">
              <a:solidFill>
                <a:srgbClr val="2012B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00" y="653143"/>
            <a:ext cx="2115317" cy="439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522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04" y="268666"/>
            <a:ext cx="6888265" cy="682727"/>
          </a:xfrm>
        </p:spPr>
        <p:txBody>
          <a:bodyPr/>
          <a:lstStyle/>
          <a:p>
            <a:r>
              <a:rPr lang="ru-RU" dirty="0" smtClean="0"/>
              <a:t>Достигнутые </a:t>
            </a:r>
            <a:r>
              <a:rPr lang="ru-RU" dirty="0" smtClean="0">
                <a:solidFill>
                  <a:schemeClr val="tx1"/>
                </a:solidFill>
              </a:rPr>
              <a:t>результаты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04" y="720889"/>
            <a:ext cx="8534798" cy="4422611"/>
          </a:xfrm>
        </p:spPr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  <a:buClr>
                <a:srgbClr val="2012BC"/>
              </a:buClr>
              <a:buSzTx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2012BC"/>
                </a:solidFill>
                <a:ea typeface="+mn-ea"/>
                <a:cs typeface="+mn-cs"/>
                <a:sym typeface="Helvetica Neue Medium"/>
              </a:rPr>
              <a:t>100 </a:t>
            </a:r>
            <a:r>
              <a:rPr lang="ru-RU" sz="1600" dirty="0">
                <a:solidFill>
                  <a:srgbClr val="2012BC"/>
                </a:solidFill>
                <a:ea typeface="+mn-ea"/>
                <a:cs typeface="+mn-cs"/>
                <a:sym typeface="Helvetica Neue Medium"/>
              </a:rPr>
              <a:t>% обучающихся </a:t>
            </a:r>
            <a:r>
              <a:rPr lang="ru-RU" sz="1600" dirty="0">
                <a:solidFill>
                  <a:schemeClr val="tx1"/>
                </a:solidFill>
                <a:ea typeface="+mn-ea"/>
                <a:cs typeface="+mn-cs"/>
                <a:sym typeface="Helvetica Neue Medium"/>
              </a:rPr>
              <a:t>Ханты-Мансийского автономного округа – Югры имеют неограниченный доступ к учебным материалам </a:t>
            </a:r>
            <a:r>
              <a:rPr lang="ru-RU" sz="1600" dirty="0" smtClean="0">
                <a:solidFill>
                  <a:schemeClr val="tx1"/>
                </a:solidFill>
                <a:ea typeface="+mn-ea"/>
                <a:cs typeface="+mn-cs"/>
                <a:sym typeface="Helvetica Neue Medium"/>
              </a:rPr>
              <a:t>модуля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Clr>
                <a:srgbClr val="2012BC"/>
              </a:buClr>
              <a:buSzTx/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/>
              </a:solidFill>
              <a:ea typeface="+mn-ea"/>
              <a:cs typeface="+mn-cs"/>
              <a:sym typeface="Helvetica Neue Medium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  <a:buClr>
                <a:srgbClr val="2012BC"/>
              </a:buClr>
              <a:buSzTx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ea typeface="+mn-ea"/>
                <a:cs typeface="+mn-cs"/>
                <a:sym typeface="Helvetica Neue Medium"/>
              </a:rPr>
              <a:t>Обновлена </a:t>
            </a:r>
            <a:r>
              <a:rPr lang="ru-RU" sz="1600" dirty="0">
                <a:solidFill>
                  <a:schemeClr val="tx1"/>
                </a:solidFill>
                <a:ea typeface="+mn-ea"/>
                <a:cs typeface="+mn-cs"/>
                <a:sym typeface="Helvetica Neue Medium"/>
              </a:rPr>
              <a:t>программа повышения квалификации для педагогических работников общеобразовательных организаций по методике преподавания финансовой грамотности для различных категорий обучающихся с использованием данного цифрового инструмента. Подготовку по обновленной программе КПК в 2024 году </a:t>
            </a:r>
            <a:r>
              <a:rPr lang="ru-RU" sz="1600" dirty="0">
                <a:solidFill>
                  <a:srgbClr val="2012BC"/>
                </a:solidFill>
                <a:ea typeface="+mn-ea"/>
                <a:cs typeface="+mn-cs"/>
                <a:sym typeface="Helvetica Neue Medium"/>
              </a:rPr>
              <a:t>прошли 878 педагогов </a:t>
            </a:r>
            <a:r>
              <a:rPr lang="ru-RU" sz="1600" dirty="0">
                <a:solidFill>
                  <a:schemeClr val="tx1"/>
                </a:solidFill>
                <a:ea typeface="+mn-ea"/>
                <a:cs typeface="+mn-cs"/>
                <a:sym typeface="Helvetica Neue Medium"/>
              </a:rPr>
              <a:t>школ автономного </a:t>
            </a:r>
            <a:r>
              <a:rPr lang="ru-RU" sz="1600" dirty="0" smtClean="0">
                <a:solidFill>
                  <a:schemeClr val="tx1"/>
                </a:solidFill>
                <a:ea typeface="+mn-ea"/>
                <a:cs typeface="+mn-cs"/>
                <a:sym typeface="Helvetica Neue Medium"/>
              </a:rPr>
              <a:t>округа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Clr>
                <a:srgbClr val="2012BC"/>
              </a:buClr>
              <a:buSzTx/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/>
              </a:solidFill>
              <a:ea typeface="+mn-ea"/>
              <a:cs typeface="+mn-cs"/>
              <a:sym typeface="Helvetica Neue Medium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  <a:buClr>
                <a:srgbClr val="2012BC"/>
              </a:buClr>
              <a:buSzTx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ea typeface="+mn-ea"/>
                <a:cs typeface="+mn-cs"/>
                <a:sym typeface="Helvetica Neue Medium"/>
              </a:rPr>
              <a:t>В </a:t>
            </a:r>
            <a:r>
              <a:rPr lang="ru-RU" sz="1600" dirty="0">
                <a:solidFill>
                  <a:schemeClr val="tx1"/>
                </a:solidFill>
                <a:ea typeface="+mn-ea"/>
                <a:cs typeface="+mn-cs"/>
                <a:sym typeface="Helvetica Neue Medium"/>
              </a:rPr>
              <a:t>2024 году с использованием модуля проведен I Цифровой региональный конкурс-фестиваль проектов «Финансовый лидер. Деньги», </a:t>
            </a:r>
            <a:r>
              <a:rPr lang="ru-RU" sz="1600" dirty="0">
                <a:solidFill>
                  <a:srgbClr val="2012BC"/>
                </a:solidFill>
                <a:ea typeface="+mn-ea"/>
                <a:cs typeface="+mn-cs"/>
                <a:sym typeface="Helvetica Neue Medium"/>
              </a:rPr>
              <a:t>более 1600 проектов </a:t>
            </a:r>
            <a:r>
              <a:rPr lang="ru-RU" sz="1600" dirty="0">
                <a:solidFill>
                  <a:schemeClr val="tx1"/>
                </a:solidFill>
                <a:ea typeface="+mn-ea"/>
                <a:cs typeface="+mn-cs"/>
                <a:sym typeface="Helvetica Neue Medium"/>
              </a:rPr>
              <a:t>представлено обучающимися в рамках конкурсных </a:t>
            </a:r>
            <a:r>
              <a:rPr lang="ru-RU" sz="1600" dirty="0" smtClean="0">
                <a:solidFill>
                  <a:schemeClr val="tx1"/>
                </a:solidFill>
                <a:ea typeface="+mn-ea"/>
                <a:cs typeface="+mn-cs"/>
                <a:sym typeface="Helvetica Neue Medium"/>
              </a:rPr>
              <a:t>испытаний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Clr>
                <a:srgbClr val="2012BC"/>
              </a:buClr>
              <a:buSzTx/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/>
              </a:solidFill>
              <a:ea typeface="+mn-ea"/>
              <a:cs typeface="+mn-cs"/>
              <a:sym typeface="Helvetica Neue Medium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Clr>
                <a:srgbClr val="2012BC"/>
              </a:buClr>
              <a:buSzTx/>
              <a:buNone/>
            </a:pPr>
            <a:r>
              <a:rPr lang="ru-RU" sz="1600" dirty="0" smtClean="0">
                <a:solidFill>
                  <a:schemeClr val="tx1"/>
                </a:solidFill>
                <a:ea typeface="+mn-ea"/>
                <a:cs typeface="+mn-cs"/>
                <a:sym typeface="Helvetica Neue Medium"/>
              </a:rPr>
              <a:t>Обеспечено </a:t>
            </a:r>
            <a:r>
              <a:rPr lang="ru-RU" sz="1600" dirty="0">
                <a:solidFill>
                  <a:schemeClr val="tx1"/>
                </a:solidFill>
                <a:ea typeface="+mn-ea"/>
                <a:cs typeface="+mn-cs"/>
                <a:sym typeface="Helvetica Neue Medium"/>
              </a:rPr>
              <a:t>вовлечение в реализацию практики: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Clr>
                <a:srgbClr val="2012BC"/>
              </a:buClr>
              <a:buSzTx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ea typeface="+mn-ea"/>
                <a:cs typeface="+mn-cs"/>
                <a:sym typeface="Helvetica Neue Medium"/>
              </a:rPr>
              <a:t>22 муниципальных образования Ханты-Мансийского автономного округа – Югры </a:t>
            </a:r>
            <a:r>
              <a:rPr lang="ru-RU" sz="1600" dirty="0">
                <a:solidFill>
                  <a:srgbClr val="2012BC"/>
                </a:solidFill>
                <a:ea typeface="+mn-ea"/>
                <a:cs typeface="+mn-cs"/>
                <a:sym typeface="Helvetica Neue Medium"/>
              </a:rPr>
              <a:t>(100 </a:t>
            </a:r>
            <a:r>
              <a:rPr lang="ru-RU" sz="1600" dirty="0" smtClean="0">
                <a:solidFill>
                  <a:srgbClr val="2012BC"/>
                </a:solidFill>
                <a:ea typeface="+mn-ea"/>
                <a:cs typeface="+mn-cs"/>
                <a:sym typeface="Helvetica Neue Medium"/>
              </a:rPr>
              <a:t>%)</a:t>
            </a:r>
            <a:endParaRPr lang="ru-RU" sz="1600" dirty="0">
              <a:solidFill>
                <a:srgbClr val="2012BC"/>
              </a:solidFill>
              <a:ea typeface="+mn-ea"/>
              <a:cs typeface="+mn-cs"/>
              <a:sym typeface="Helvetica Neue Medium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  <a:buClr>
                <a:srgbClr val="2012BC"/>
              </a:buClr>
              <a:buSzTx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ea typeface="+mn-ea"/>
                <a:cs typeface="+mn-cs"/>
                <a:sym typeface="Helvetica Neue Medium"/>
              </a:rPr>
              <a:t>323 общеобразовательных организации Ханты-Мансийского автономного округа – Югры </a:t>
            </a:r>
            <a:r>
              <a:rPr lang="ru-RU" sz="1600" dirty="0">
                <a:solidFill>
                  <a:srgbClr val="2012BC"/>
                </a:solidFill>
                <a:ea typeface="+mn-ea"/>
                <a:cs typeface="+mn-cs"/>
                <a:sym typeface="Helvetica Neue Medium"/>
              </a:rPr>
              <a:t>(100 </a:t>
            </a:r>
            <a:r>
              <a:rPr lang="ru-RU" sz="1600" dirty="0" smtClean="0">
                <a:solidFill>
                  <a:srgbClr val="2012BC"/>
                </a:solidFill>
                <a:ea typeface="+mn-ea"/>
                <a:cs typeface="+mn-cs"/>
                <a:sym typeface="Helvetica Neue Medium"/>
              </a:rPr>
              <a:t>%)</a:t>
            </a:r>
            <a:endParaRPr lang="ru-RU" sz="1600" dirty="0">
              <a:solidFill>
                <a:srgbClr val="2012BC"/>
              </a:solidFill>
              <a:ea typeface="+mn-ea"/>
              <a:cs typeface="+mn-cs"/>
              <a:sym typeface="Helvetica Neue Medium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  <a:buClr>
                <a:srgbClr val="2012BC"/>
              </a:buClr>
              <a:buSzTx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ea typeface="+mn-ea"/>
                <a:cs typeface="+mn-cs"/>
                <a:sym typeface="Helvetica Neue Medium"/>
              </a:rPr>
              <a:t>Мероприятиями</a:t>
            </a:r>
            <a:r>
              <a:rPr lang="ru-RU" sz="1600" dirty="0">
                <a:solidFill>
                  <a:schemeClr val="tx1"/>
                </a:solidFill>
                <a:ea typeface="+mn-ea"/>
                <a:cs typeface="+mn-cs"/>
                <a:sym typeface="Helvetica Neue Medium"/>
              </a:rPr>
              <a:t>, направленными на повышение финансовой грамотности детей и молодежи охвачено </a:t>
            </a:r>
            <a:r>
              <a:rPr lang="ru-RU" sz="1600" dirty="0">
                <a:solidFill>
                  <a:srgbClr val="2012BC"/>
                </a:solidFill>
                <a:ea typeface="+mn-ea"/>
                <a:cs typeface="+mn-cs"/>
                <a:sym typeface="Helvetica Neue Medium"/>
              </a:rPr>
              <a:t>более 120 000 </a:t>
            </a:r>
            <a:r>
              <a:rPr lang="ru-RU" sz="1600" dirty="0" smtClean="0">
                <a:solidFill>
                  <a:srgbClr val="2012BC"/>
                </a:solidFill>
                <a:ea typeface="+mn-ea"/>
                <a:cs typeface="+mn-cs"/>
                <a:sym typeface="Helvetica Neue Medium"/>
              </a:rPr>
              <a:t>обучающихся</a:t>
            </a:r>
            <a:endParaRPr lang="ru-RU" sz="1600" dirty="0">
              <a:solidFill>
                <a:schemeClr val="tx1"/>
              </a:solidFill>
              <a:ea typeface="+mn-ea"/>
              <a:cs typeface="+mn-cs"/>
              <a:sym typeface="Helvetica Neue Medium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  <a:buClr>
                <a:srgbClr val="2012BC"/>
              </a:buClr>
              <a:buSzTx/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chemeClr val="tx1"/>
              </a:solidFill>
              <a:sym typeface="Helvetica Neue Medium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  <a:buClr>
                <a:srgbClr val="2012BC"/>
              </a:buClr>
              <a:buSzTx/>
              <a:buFont typeface="Wingdings" panose="05000000000000000000" pitchFamily="2" charset="2"/>
              <a:buChar char="ü"/>
            </a:pPr>
            <a:endParaRPr lang="ru-RU" sz="1600" dirty="0">
              <a:sym typeface="Helvetica Neue Medium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  <a:buClr>
                <a:srgbClr val="2012BC"/>
              </a:buClr>
              <a:buSzTx/>
              <a:buFont typeface="Wingdings" panose="05000000000000000000" pitchFamily="2" charset="2"/>
              <a:buChar char="ü"/>
            </a:pPr>
            <a:endParaRPr lang="ru-RU" sz="1600" dirty="0">
              <a:ea typeface="+mn-ea"/>
              <a:cs typeface="+mn-cs"/>
              <a:sym typeface="Helvetica Neue Medium"/>
            </a:endParaRP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7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 txBox="1">
            <a:spLocks/>
          </p:cNvSpPr>
          <p:nvPr/>
        </p:nvSpPr>
        <p:spPr>
          <a:xfrm>
            <a:off x="222635" y="376254"/>
            <a:ext cx="4928659" cy="115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just" hangingPunct="1"/>
            <a:r>
              <a:rPr lang="ru-RU" sz="1600" b="0" dirty="0"/>
              <a:t>Разработанный образовательный контент может быть использован в качестве примера для реализации практики и адаптирован для использования в субъектах Российской </a:t>
            </a:r>
            <a:r>
              <a:rPr lang="ru-RU" sz="1600" b="0" dirty="0" smtClean="0"/>
              <a:t>Федерации</a:t>
            </a:r>
            <a:endParaRPr lang="ru-RU" sz="900" b="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36" y="3909407"/>
            <a:ext cx="4050254" cy="76349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Корепанова Анна </a:t>
            </a:r>
            <a:r>
              <a:rPr lang="ru-RU" dirty="0" smtClean="0"/>
              <a:t>Александровна, руководитель </a:t>
            </a:r>
            <a:r>
              <a:rPr lang="ru-RU" dirty="0" err="1" smtClean="0"/>
              <a:t>РЦФГ</a:t>
            </a:r>
            <a:r>
              <a:rPr lang="ru-RU" dirty="0" smtClean="0"/>
              <a:t> </a:t>
            </a:r>
            <a:r>
              <a:rPr lang="ru-RU" dirty="0" err="1" smtClean="0"/>
              <a:t>ХМАО</a:t>
            </a:r>
            <a:r>
              <a:rPr lang="ru-RU" dirty="0"/>
              <a:t> </a:t>
            </a:r>
            <a:r>
              <a:rPr lang="ru-RU" dirty="0" smtClean="0"/>
              <a:t>– Югры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Тел. 8(904)880 </a:t>
            </a:r>
            <a:r>
              <a:rPr lang="ru-RU" dirty="0"/>
              <a:t>35 </a:t>
            </a:r>
            <a:r>
              <a:rPr lang="ru-RU" dirty="0" smtClean="0"/>
              <a:t>55 </a:t>
            </a:r>
            <a:r>
              <a:rPr lang="en-US" dirty="0" smtClean="0"/>
              <a:t>    e-mail</a:t>
            </a:r>
            <a:r>
              <a:rPr lang="ru-RU" dirty="0" smtClean="0"/>
              <a:t>: korepanova_aa@surgu.ru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620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639</Words>
  <Application>Microsoft Office PowerPoint</Application>
  <PresentationFormat>Экран (16:9)</PresentationFormat>
  <Paragraphs>45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Helvetica Neue</vt:lpstr>
      <vt:lpstr>Helvetica Neue Light</vt:lpstr>
      <vt:lpstr>Helvetica Neue Medium</vt:lpstr>
      <vt:lpstr>Proxima Nova Rg</vt:lpstr>
      <vt:lpstr>Times New Roman</vt:lpstr>
      <vt:lpstr>Wingdings</vt:lpstr>
      <vt:lpstr>White</vt:lpstr>
      <vt:lpstr>Интерактивный цифровой образовательный модуль  «Финансовая грамотность» в ГИС «Образование Югры»</vt:lpstr>
      <vt:lpstr>Целевая аудитория: Школьники, взрослое население, люди с ОВЗ</vt:lpstr>
      <vt:lpstr>Презентация PowerPoint</vt:lpstr>
      <vt:lpstr>Презентация PowerPoint</vt:lpstr>
      <vt:lpstr>Презентация PowerPoint</vt:lpstr>
      <vt:lpstr>Предусмотрена система мотивации: </vt:lpstr>
      <vt:lpstr>Модуль позволяет проводить различные социально значимые мероприятия по финансовой грамотности (конкурсы, фестивали, игры), объединяя участников на одной цифровой образовательной площадке для представления результатов своей работы в виде цифровых проектов </vt:lpstr>
      <vt:lpstr>Достигнутые результаты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Леонова Анна Александровна</cp:lastModifiedBy>
  <cp:revision>161</cp:revision>
  <dcterms:modified xsi:type="dcterms:W3CDTF">2024-04-19T07:18:15Z</dcterms:modified>
</cp:coreProperties>
</file>