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60" r:id="rId4"/>
    <p:sldId id="262" r:id="rId5"/>
    <p:sldId id="261" r:id="rId6"/>
    <p:sldId id="259" r:id="rId7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 xmlns="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CFE"/>
    <a:srgbClr val="CEDFFE"/>
    <a:srgbClr val="005A9E"/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7"/>
    <p:restoredTop sz="95407" autoAdjust="0"/>
  </p:normalViewPr>
  <p:slideViewPr>
    <p:cSldViewPr snapToGrid="0" snapToObjects="1" showGuides="1">
      <p:cViewPr>
        <p:scale>
          <a:sx n="100" d="100"/>
          <a:sy n="100" d="100"/>
        </p:scale>
        <p:origin x="-840" y="-288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816932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8" y="3772072"/>
            <a:ext cx="7142059" cy="802572"/>
          </a:xfrm>
        </p:spPr>
        <p:txBody>
          <a:bodyPr>
            <a:noAutofit/>
          </a:bodyPr>
          <a:lstStyle/>
          <a:p>
            <a:r>
              <a:rPr lang="ru-RU" sz="1200" dirty="0"/>
              <a:t>Направление практики : </a:t>
            </a:r>
            <a:r>
              <a:rPr lang="ru-RU" sz="1200" dirty="0" smtClean="0"/>
              <a:t>образовательные </a:t>
            </a:r>
            <a:r>
              <a:rPr lang="ru-RU" sz="1200" dirty="0"/>
              <a:t>и просветительские проекты финансовой грамотности для взрослых </a:t>
            </a:r>
          </a:p>
          <a:p>
            <a:r>
              <a:rPr lang="ru-RU" sz="1200" dirty="0"/>
              <a:t>Наименование </a:t>
            </a:r>
            <a:r>
              <a:rPr lang="ru-RU" sz="1200" dirty="0" smtClean="0"/>
              <a:t>субъекта: Саратовская область</a:t>
            </a:r>
          </a:p>
          <a:p>
            <a:r>
              <a:rPr lang="ru-RU" sz="1200" dirty="0" smtClean="0"/>
              <a:t>Автор</a:t>
            </a:r>
            <a:r>
              <a:rPr lang="ru-RU" sz="1200" dirty="0"/>
              <a:t>ы</a:t>
            </a:r>
            <a:r>
              <a:rPr lang="ru-RU" sz="1200" dirty="0" smtClean="0"/>
              <a:t> практики</a:t>
            </a:r>
            <a:r>
              <a:rPr lang="ru-RU" sz="1200" dirty="0"/>
              <a:t>: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Губанова Елена Владимировна, ректор </a:t>
            </a:r>
            <a:r>
              <a:rPr lang="ru-RU" sz="1200" dirty="0"/>
              <a:t>ГАУ ДПО «СОИРО</a:t>
            </a:r>
            <a:r>
              <a:rPr lang="ru-RU" sz="1200" dirty="0" smtClean="0"/>
              <a:t>», </a:t>
            </a:r>
            <a:br>
              <a:rPr lang="ru-RU" sz="1200" dirty="0" smtClean="0"/>
            </a:br>
            <a:r>
              <a:rPr lang="ru-RU" sz="1200" dirty="0" err="1" smtClean="0"/>
              <a:t>Каменчук</a:t>
            </a:r>
            <a:r>
              <a:rPr lang="ru-RU" sz="1200" dirty="0" smtClean="0"/>
              <a:t> </a:t>
            </a:r>
            <a:r>
              <a:rPr lang="ru-RU" sz="1200" dirty="0"/>
              <a:t>Ирина Леонтьевна, начальник РЦФГ ГАУ ДПО «СОИРО»,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ru-RU" sz="1200" dirty="0" smtClean="0"/>
              <a:t>+</a:t>
            </a:r>
            <a:r>
              <a:rPr lang="ru-RU" sz="1200" dirty="0"/>
              <a:t>7 (8452) 28-25-23, (доб.121), </a:t>
            </a:r>
            <a:r>
              <a:rPr lang="en-US" sz="1200" dirty="0" err="1" smtClean="0"/>
              <a:t>fingram</a:t>
            </a:r>
            <a:r>
              <a:rPr lang="ru-RU" sz="1200" dirty="0" smtClean="0"/>
              <a:t>@soiro.ru</a:t>
            </a:r>
            <a:endParaRPr lang="ru-RU" sz="12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НАСТОЛЬНАЯ ИГРА «БЮДЖЕТНЫЙ ГЕНИЙ» </a:t>
            </a:r>
            <a:endParaRPr lang="ru-RU" dirty="0"/>
          </a:p>
        </p:txBody>
      </p:sp>
      <p:pic>
        <p:nvPicPr>
          <p:cNvPr id="7" name="Picture 3" descr="H:\РЦФГ\исходящие исполненные письма\2023\Лучшие практики ФГ\Coat_of_Arms_of_Saratov_oblast_with_wreath.svg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04" y="93115"/>
            <a:ext cx="918862" cy="99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271331"/>
            <a:ext cx="6888265" cy="682727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Основные сведения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9475" y="977841"/>
            <a:ext cx="826285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3"/>
              </a:buClr>
            </a:pPr>
            <a:r>
              <a:rPr lang="ru-RU" sz="1400" dirty="0"/>
              <a:t>Направление практики: </a:t>
            </a:r>
            <a:r>
              <a:rPr lang="ru-RU" sz="1400" b="0" dirty="0" smtClean="0"/>
              <a:t>образовательные </a:t>
            </a:r>
            <a:r>
              <a:rPr lang="ru-RU" sz="1400" b="0" dirty="0"/>
              <a:t>и просветительские проекты финансовой грамотности для взрослых </a:t>
            </a:r>
          </a:p>
          <a:p>
            <a:pPr algn="just">
              <a:buClr>
                <a:schemeClr val="accent3"/>
              </a:buClr>
            </a:pPr>
            <a:endParaRPr lang="ru-RU" sz="1400" dirty="0" smtClean="0"/>
          </a:p>
          <a:p>
            <a:pPr algn="just">
              <a:buClr>
                <a:schemeClr val="accent3"/>
              </a:buClr>
            </a:pPr>
            <a:r>
              <a:rPr lang="ru-RU" sz="1400" dirty="0" smtClean="0"/>
              <a:t>Цель </a:t>
            </a:r>
            <a:r>
              <a:rPr lang="ru-RU" sz="1400" dirty="0"/>
              <a:t>практики: </a:t>
            </a:r>
            <a:r>
              <a:rPr lang="ru-RU" sz="1400" b="0" dirty="0"/>
              <a:t>формирование навыков рационального </a:t>
            </a:r>
            <a:endParaRPr lang="ru-RU" sz="1400" b="0" dirty="0" smtClean="0"/>
          </a:p>
          <a:p>
            <a:pPr algn="just">
              <a:buClr>
                <a:schemeClr val="accent3"/>
              </a:buClr>
            </a:pPr>
            <a:r>
              <a:rPr lang="ru-RU" sz="1400" b="0" dirty="0" smtClean="0"/>
              <a:t>ведения </a:t>
            </a:r>
            <a:r>
              <a:rPr lang="ru-RU" sz="1400" b="0" dirty="0"/>
              <a:t>личного </a:t>
            </a:r>
            <a:r>
              <a:rPr lang="ru-RU" sz="1400" b="0" dirty="0" smtClean="0"/>
              <a:t>бюджета</a:t>
            </a:r>
            <a:r>
              <a:rPr lang="ru-RU" sz="1400" b="0" dirty="0"/>
              <a:t>, поддержания баланса доходов </a:t>
            </a:r>
            <a:endParaRPr lang="ru-RU" sz="1400" b="0" dirty="0" smtClean="0"/>
          </a:p>
          <a:p>
            <a:pPr algn="just">
              <a:buClr>
                <a:schemeClr val="accent3"/>
              </a:buClr>
            </a:pPr>
            <a:r>
              <a:rPr lang="ru-RU" sz="1400" b="0" dirty="0" smtClean="0"/>
              <a:t>и </a:t>
            </a:r>
            <a:r>
              <a:rPr lang="ru-RU" sz="1400" b="0" dirty="0"/>
              <a:t>расходов</a:t>
            </a:r>
          </a:p>
          <a:p>
            <a:pPr algn="just">
              <a:buClr>
                <a:schemeClr val="accent3"/>
              </a:buClr>
            </a:pPr>
            <a:endParaRPr lang="ru-RU" sz="1400" dirty="0" smtClean="0"/>
          </a:p>
          <a:p>
            <a:pPr algn="just">
              <a:buClr>
                <a:schemeClr val="accent3"/>
              </a:buClr>
            </a:pPr>
            <a:r>
              <a:rPr lang="ru-RU" sz="1400" dirty="0" smtClean="0"/>
              <a:t>Целевая </a:t>
            </a:r>
            <a:r>
              <a:rPr lang="ru-RU" sz="1400" dirty="0"/>
              <a:t>аудитория</a:t>
            </a:r>
            <a:r>
              <a:rPr lang="ru-RU" sz="1400" dirty="0" smtClean="0"/>
              <a:t>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b="0" dirty="0"/>
              <a:t>студенты;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b="0" dirty="0" smtClean="0"/>
              <a:t>взрослое </a:t>
            </a:r>
            <a:r>
              <a:rPr lang="ru-RU" sz="1400" b="0" dirty="0"/>
              <a:t>население;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b="0" dirty="0" smtClean="0"/>
              <a:t>пенсионеры </a:t>
            </a:r>
            <a:r>
              <a:rPr lang="ru-RU" sz="1400" b="0" dirty="0"/>
              <a:t>и </a:t>
            </a:r>
            <a:r>
              <a:rPr lang="ru-RU" sz="1400" b="0" dirty="0" err="1"/>
              <a:t>предпенсионеры</a:t>
            </a:r>
            <a:r>
              <a:rPr lang="ru-RU" sz="1400" b="0" dirty="0"/>
              <a:t>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b="0" dirty="0" smtClean="0"/>
              <a:t>представители </a:t>
            </a:r>
            <a:r>
              <a:rPr lang="ru-RU" sz="1400" b="0" dirty="0"/>
              <a:t>СМП и </a:t>
            </a:r>
            <a:r>
              <a:rPr lang="ru-RU" sz="1400" b="0" dirty="0" err="1"/>
              <a:t>самозанятые</a:t>
            </a:r>
            <a:r>
              <a:rPr lang="ru-RU" sz="1400" b="0" dirty="0"/>
              <a:t> граждане;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b="0" dirty="0" smtClean="0"/>
              <a:t>люди </a:t>
            </a:r>
            <a:r>
              <a:rPr lang="ru-RU" sz="1400" b="0" dirty="0"/>
              <a:t>с </a:t>
            </a:r>
            <a:r>
              <a:rPr lang="ru-RU" sz="1400" b="0" dirty="0" smtClean="0"/>
              <a:t>ОВЗ.</a:t>
            </a:r>
            <a:endParaRPr lang="ru-RU" sz="1400" b="0" dirty="0"/>
          </a:p>
          <a:p>
            <a:pPr algn="just">
              <a:buClr>
                <a:schemeClr val="accent3"/>
              </a:buClr>
            </a:pPr>
            <a:endParaRPr lang="ru-RU" sz="1400" b="0" dirty="0"/>
          </a:p>
          <a:p>
            <a:pPr algn="just">
              <a:buClr>
                <a:schemeClr val="accent3"/>
              </a:buClr>
            </a:pPr>
            <a:r>
              <a:rPr lang="ru-RU" sz="1400" dirty="0"/>
              <a:t>Охват аудитории:</a:t>
            </a:r>
            <a:r>
              <a:rPr lang="ru-RU" sz="1400" b="0" dirty="0"/>
              <a:t> </a:t>
            </a:r>
            <a:r>
              <a:rPr lang="ru-RU" sz="1400" b="0" dirty="0" smtClean="0"/>
              <a:t>100-1000 </a:t>
            </a:r>
            <a:r>
              <a:rPr lang="ru-RU" sz="1400" b="0" dirty="0"/>
              <a:t>чел./год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284090"/>
            <a:ext cx="6888265" cy="490909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Характеристика практики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060" y="1954306"/>
            <a:ext cx="7620000" cy="2815814"/>
          </a:xfrm>
        </p:spPr>
        <p:txBody>
          <a:bodyPr/>
          <a:lstStyle/>
          <a:p>
            <a:pPr marL="0" indent="0"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В </a:t>
            </a:r>
            <a:r>
              <a:rPr lang="ru-RU" sz="1400" b="1" dirty="0">
                <a:solidFill>
                  <a:srgbClr val="002060"/>
                </a:solidFill>
              </a:rPr>
              <a:t>процессе игры у участников формируются знания, а также практические умения в области финансовой грамотности, в частности: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 smtClean="0"/>
              <a:t>знать </a:t>
            </a:r>
            <a:r>
              <a:rPr lang="ru-RU" sz="1400" dirty="0"/>
              <a:t>правила достижения равенства потребностей и </a:t>
            </a:r>
            <a:r>
              <a:rPr lang="ru-RU" sz="1400" dirty="0" smtClean="0"/>
              <a:t>возможностей, </a:t>
            </a:r>
            <a:r>
              <a:rPr lang="ru-RU" sz="1400" dirty="0"/>
              <a:t>принципы баланса доходной и расходной частей личного бюджета: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 smtClean="0"/>
              <a:t>уметь </a:t>
            </a:r>
            <a:r>
              <a:rPr lang="ru-RU" sz="1400" dirty="0"/>
              <a:t>рационально распоряжаться </a:t>
            </a:r>
            <a:r>
              <a:rPr lang="ru-RU" sz="1400" dirty="0" smtClean="0"/>
              <a:t>деньгами, </a:t>
            </a:r>
            <a:r>
              <a:rPr lang="ru-RU" sz="1400" dirty="0"/>
              <a:t>осознанно выбирать кредитные продукты и использовать инструменты сбережения средств (вклады); </a:t>
            </a:r>
            <a:endParaRPr lang="ru-RU" sz="1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 smtClean="0"/>
              <a:t>распознавать </a:t>
            </a:r>
            <a:r>
              <a:rPr lang="ru-RU" sz="1400" dirty="0"/>
              <a:t>финансовые риски и применять способы их минимизации;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/>
              <a:t>владеть навыками финансового </a:t>
            </a:r>
            <a:r>
              <a:rPr lang="ru-RU" sz="1400" dirty="0" smtClean="0"/>
              <a:t>планирования;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 smtClean="0"/>
              <a:t>противостоять схемам финансовых мошенников.</a:t>
            </a:r>
            <a:endParaRPr lang="ru-RU" sz="1400" dirty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4264" y="907406"/>
            <a:ext cx="8263218" cy="817245"/>
          </a:xfrm>
          <a:prstGeom prst="roundRect">
            <a:avLst/>
          </a:prstGeom>
          <a:solidFill>
            <a:srgbClr val="E2ECFE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0" dirty="0">
                <a:solidFill>
                  <a:srgbClr val="000000"/>
                </a:solidFill>
                <a:latin typeface="Proxima Nova Rg" panose="02000506030000020004" pitchFamily="2" charset="0"/>
                <a:ea typeface="Helvetica Neue"/>
                <a:cs typeface="Helvetica Neue"/>
              </a:rPr>
              <a:t>Игра «Бюджетный гений» разработана в рамках реализации региональной Подпрограммы 4 «Развитие финансовой грамотности населения области» и направлена формирование ключевых элементов финансовой культуры (ценностей, установок и поведенческих практик)</a:t>
            </a:r>
          </a:p>
        </p:txBody>
      </p:sp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268961"/>
            <a:ext cx="6888265" cy="682727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Особенности практики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3880" y="1793659"/>
            <a:ext cx="480822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400"/>
              </a:spcBef>
              <a:spcAft>
                <a:spcPts val="400"/>
              </a:spcAft>
            </a:pPr>
            <a:r>
              <a:rPr lang="ru-RU" sz="1400" dirty="0">
                <a:solidFill>
                  <a:srgbClr val="002060"/>
                </a:solidFill>
                <a:latin typeface="Proxima Nova Rg" panose="02000506030000020004" pitchFamily="2" charset="0"/>
              </a:rPr>
              <a:t>В результате прохождения игры, участники: </a:t>
            </a:r>
          </a:p>
          <a:p>
            <a:pPr marL="171450" indent="-171450" algn="l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sz="1400" b="0" dirty="0">
                <a:latin typeface="Proxima Nova Rg" panose="02000506030000020004" pitchFamily="2" charset="0"/>
              </a:rPr>
              <a:t>усовершенствуют умение рационально распоряжаться </a:t>
            </a:r>
            <a:r>
              <a:rPr lang="ru-RU" sz="1400" b="0" dirty="0" smtClean="0">
                <a:latin typeface="Proxima Nova Rg" panose="02000506030000020004" pitchFamily="2" charset="0"/>
              </a:rPr>
              <a:t>деньгами;</a:t>
            </a:r>
          </a:p>
          <a:p>
            <a:pPr marL="171450" indent="-171450" algn="l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sz="1400" b="0" dirty="0" smtClean="0">
                <a:latin typeface="Proxima Nova Rg" panose="02000506030000020004" pitchFamily="2" charset="0"/>
              </a:rPr>
              <a:t>освоят </a:t>
            </a:r>
            <a:r>
              <a:rPr lang="ru-RU" sz="1400" b="0" dirty="0">
                <a:latin typeface="Proxima Nova Rg" panose="02000506030000020004" pitchFamily="2" charset="0"/>
              </a:rPr>
              <a:t>навыки финансового планирования;</a:t>
            </a:r>
          </a:p>
          <a:p>
            <a:pPr marL="171450" indent="-171450" algn="l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sz="1400" b="0" dirty="0">
                <a:latin typeface="Proxima Nova Rg" panose="02000506030000020004" pitchFamily="2" charset="0"/>
              </a:rPr>
              <a:t>научатся рационально выбирать кредитные продукты </a:t>
            </a:r>
            <a:r>
              <a:rPr lang="ru-RU" sz="1400" b="0" dirty="0" smtClean="0">
                <a:latin typeface="Proxima Nova Rg" panose="02000506030000020004" pitchFamily="2" charset="0"/>
              </a:rPr>
              <a:t/>
            </a:r>
            <a:br>
              <a:rPr lang="ru-RU" sz="1400" b="0" dirty="0" smtClean="0">
                <a:latin typeface="Proxima Nova Rg" panose="02000506030000020004" pitchFamily="2" charset="0"/>
              </a:rPr>
            </a:br>
            <a:r>
              <a:rPr lang="ru-RU" sz="1400" b="0" dirty="0" smtClean="0">
                <a:latin typeface="Proxima Nova Rg" panose="02000506030000020004" pitchFamily="2" charset="0"/>
              </a:rPr>
              <a:t>и </a:t>
            </a:r>
            <a:r>
              <a:rPr lang="ru-RU" sz="1400" b="0" dirty="0">
                <a:latin typeface="Proxima Nova Rg" panose="02000506030000020004" pitchFamily="2" charset="0"/>
              </a:rPr>
              <a:t>использовать инструменты сбережения средств (вклады);</a:t>
            </a:r>
          </a:p>
          <a:p>
            <a:pPr marL="171450" indent="-171450" algn="l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sz="1400" b="0" dirty="0">
                <a:latin typeface="Proxima Nova Rg" panose="02000506030000020004" pitchFamily="2" charset="0"/>
              </a:rPr>
              <a:t>узнают на практике, как жить по средствам </a:t>
            </a:r>
            <a:r>
              <a:rPr lang="ru-RU" sz="1400" b="0" dirty="0" smtClean="0">
                <a:latin typeface="Proxima Nova Rg" panose="02000506030000020004" pitchFamily="2" charset="0"/>
              </a:rPr>
              <a:t/>
            </a:r>
            <a:br>
              <a:rPr lang="ru-RU" sz="1400" b="0" dirty="0" smtClean="0">
                <a:latin typeface="Proxima Nova Rg" panose="02000506030000020004" pitchFamily="2" charset="0"/>
              </a:rPr>
            </a:br>
            <a:r>
              <a:rPr lang="ru-RU" sz="1400" b="0" dirty="0" smtClean="0">
                <a:latin typeface="Proxima Nova Rg" panose="02000506030000020004" pitchFamily="2" charset="0"/>
              </a:rPr>
              <a:t>и </a:t>
            </a:r>
            <a:r>
              <a:rPr lang="ru-RU" sz="1400" b="0" dirty="0">
                <a:latin typeface="Proxima Nova Rg" panose="02000506030000020004" pitchFamily="2" charset="0"/>
              </a:rPr>
              <a:t>не допускать дефицита личного бюджета;</a:t>
            </a:r>
          </a:p>
          <a:p>
            <a:pPr marL="171450" indent="-171450" algn="l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sz="1400" b="0" dirty="0">
                <a:latin typeface="Proxima Nova Rg" panose="02000506030000020004" pitchFamily="2" charset="0"/>
              </a:rPr>
              <a:t>познакомятся с разнообразными финансовыми </a:t>
            </a:r>
            <a:r>
              <a:rPr lang="ru-RU" sz="1400" b="0" dirty="0" smtClean="0">
                <a:latin typeface="Proxima Nova Rg" panose="02000506030000020004" pitchFamily="2" charset="0"/>
              </a:rPr>
              <a:t/>
            </a:r>
            <a:br>
              <a:rPr lang="ru-RU" sz="1400" b="0" dirty="0" smtClean="0">
                <a:latin typeface="Proxima Nova Rg" panose="02000506030000020004" pitchFamily="2" charset="0"/>
              </a:rPr>
            </a:br>
            <a:r>
              <a:rPr lang="ru-RU" sz="1400" b="0" dirty="0" smtClean="0">
                <a:latin typeface="Proxima Nova Rg" panose="02000506030000020004" pitchFamily="2" charset="0"/>
              </a:rPr>
              <a:t>рисками </a:t>
            </a:r>
            <a:r>
              <a:rPr lang="ru-RU" sz="1400" b="0" dirty="0">
                <a:latin typeface="Proxima Nova Rg" panose="02000506030000020004" pitchFamily="2" charset="0"/>
              </a:rPr>
              <a:t>и способами их минимизации.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29739" y="830691"/>
            <a:ext cx="5623560" cy="817245"/>
          </a:xfrm>
          <a:prstGeom prst="roundRect">
            <a:avLst/>
          </a:prstGeom>
          <a:solidFill>
            <a:srgbClr val="E2ECFE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0" dirty="0" smtClean="0">
                <a:latin typeface="Proxima Nova Rg" panose="02000506030000020004" pitchFamily="2" charset="0"/>
              </a:rPr>
              <a:t>Игроки </a:t>
            </a:r>
            <a:r>
              <a:rPr lang="ru-RU" sz="1400" b="0" dirty="0">
                <a:latin typeface="Proxima Nova Rg" panose="02000506030000020004" pitchFamily="2" charset="0"/>
              </a:rPr>
              <a:t>сами могут определить длительность игры, выбрав промежуток </a:t>
            </a:r>
            <a:endParaRPr lang="ru-RU" sz="1400" b="0" dirty="0" smtClean="0">
              <a:latin typeface="Proxima Nova Rg" panose="02000506030000020004" pitchFamily="2" charset="0"/>
            </a:endParaRPr>
          </a:p>
          <a:p>
            <a:r>
              <a:rPr lang="ru-RU" sz="1400" b="0" dirty="0" smtClean="0">
                <a:latin typeface="Proxima Nova Rg" panose="02000506030000020004" pitchFamily="2" charset="0"/>
              </a:rPr>
              <a:t>в </a:t>
            </a:r>
            <a:r>
              <a:rPr lang="ru-RU" sz="1400" b="0" dirty="0">
                <a:latin typeface="Proxima Nova Rg" panose="02000506030000020004" pitchFamily="2" charset="0"/>
              </a:rPr>
              <a:t>3 раунда (1 квартал), 6 раундов (полгода) или 12 раундов (год). </a:t>
            </a:r>
            <a:r>
              <a:rPr lang="ru-RU" sz="1400" b="0" dirty="0" smtClean="0">
                <a:latin typeface="Proxima Nova Rg" panose="02000506030000020004" pitchFamily="2" charset="0"/>
              </a:rPr>
              <a:t/>
            </a:r>
            <a:br>
              <a:rPr lang="ru-RU" sz="1400" b="0" dirty="0" smtClean="0">
                <a:latin typeface="Proxima Nova Rg" panose="02000506030000020004" pitchFamily="2" charset="0"/>
              </a:rPr>
            </a:br>
            <a:r>
              <a:rPr lang="ru-RU" sz="1400" b="0" dirty="0" smtClean="0">
                <a:latin typeface="Proxima Nova Rg" panose="02000506030000020004" pitchFamily="2" charset="0"/>
              </a:rPr>
              <a:t>Продолжительность </a:t>
            </a:r>
            <a:r>
              <a:rPr lang="ru-RU" sz="1400" b="0" dirty="0">
                <a:latin typeface="Proxima Nova Rg" panose="02000506030000020004" pitchFamily="2" charset="0"/>
              </a:rPr>
              <a:t>6 раундов составляет в среднем 1,5 часа для 4-6 игроков.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617" y="1860288"/>
            <a:ext cx="3192780" cy="53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211" y="2293620"/>
            <a:ext cx="2932177" cy="266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88620" y="4464591"/>
            <a:ext cx="5623560" cy="340519"/>
          </a:xfrm>
          <a:prstGeom prst="roundRect">
            <a:avLst/>
          </a:prstGeom>
          <a:solidFill>
            <a:srgbClr val="E2ECFE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latin typeface="Proxima Nova Rg" panose="02000506030000020004" pitchFamily="2" charset="0"/>
              </a:rPr>
              <a:t>Опыт может быть использован в других субъектах  Российской Федерации </a:t>
            </a:r>
          </a:p>
        </p:txBody>
      </p:sp>
    </p:spTree>
    <p:extLst>
      <p:ext uri="{BB962C8B-B14F-4D97-AF65-F5344CB8AC3E}">
        <p14:creationId xmlns:p14="http://schemas.microsoft.com/office/powerpoint/2010/main" val="179937616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254948"/>
            <a:ext cx="6888265" cy="682727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Достигнутые результаты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C3828F-3B8C-C8DC-8AC9-F89B865E7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4859" y="1164966"/>
            <a:ext cx="2271581" cy="1535205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dirty="0" smtClean="0"/>
              <a:t>В </a:t>
            </a:r>
            <a:r>
              <a:rPr lang="ru-RU" sz="1600" dirty="0"/>
              <a:t>2023 году настольная игра «Бюджетный гений» получила положительную экспертную </a:t>
            </a:r>
            <a:r>
              <a:rPr lang="ru-RU" sz="1600" dirty="0" smtClean="0"/>
              <a:t>оценку</a:t>
            </a:r>
            <a:endParaRPr lang="ru-RU" sz="1600" dirty="0"/>
          </a:p>
        </p:txBody>
      </p:sp>
      <p:pic>
        <p:nvPicPr>
          <p:cNvPr id="1028" name="Picture 4" descr="G:\!!! ГОСКОНТРАКТ\2023\Контракт 2\РЦФГ_игра_26.12.2023\IMG_628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9"/>
          <a:stretch/>
        </p:blipFill>
        <p:spPr bwMode="auto">
          <a:xfrm>
            <a:off x="238706" y="937675"/>
            <a:ext cx="3004116" cy="183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8706" y="2899051"/>
            <a:ext cx="28931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>
                <a:solidFill>
                  <a:schemeClr val="tx1"/>
                </a:solidFill>
                <a:latin typeface="Proxima Nova Rg" panose="02000506030000020004" pitchFamily="2" charset="0"/>
              </a:rPr>
              <a:t>Участники  апробации отметили универсальность игры и возможность использования приобретенных навыков при планировании семейного и личного бюджета</a:t>
            </a:r>
            <a:endParaRPr lang="ru-RU" sz="1600" b="0" dirty="0">
              <a:solidFill>
                <a:schemeClr val="tx1"/>
              </a:solidFill>
              <a:latin typeface="Proxima Nova Rg" panose="02000506030000020004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88661" y="2841575"/>
            <a:ext cx="279915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>
                <a:latin typeface="Proxima Nova Rg" panose="02000506030000020004" pitchFamily="2" charset="0"/>
              </a:rPr>
              <a:t>150 экземпляров игры распространено через министерство труда и социального </a:t>
            </a:r>
            <a:r>
              <a:rPr lang="ru-RU" sz="1600" b="0" dirty="0" smtClean="0">
                <a:latin typeface="Proxima Nova Rg" panose="02000506030000020004" pitchFamily="2" charset="0"/>
              </a:rPr>
              <a:t>развития Саратовской области, Отделение Социально фонда России </a:t>
            </a:r>
            <a:r>
              <a:rPr lang="ru-RU" sz="1600" b="0" dirty="0">
                <a:latin typeface="Proxima Nova Rg" panose="02000506030000020004" pitchFamily="2" charset="0"/>
              </a:rPr>
              <a:t>по Саратовской области</a:t>
            </a:r>
          </a:p>
        </p:txBody>
      </p:sp>
      <p:pic>
        <p:nvPicPr>
          <p:cNvPr id="6" name="Picture 2" descr="H:\РЦФГ\МЕРОПРИЯТИЯ\2024\Семинар 20.02.2024\о семинаре 20.02.24\+IMG_76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823" y="2765988"/>
            <a:ext cx="2950586" cy="196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G:\!!! ГОСКОНТРАКТ\2023\Контракт 2\РЦФГ_игра_26.12.2023\IMG_629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408" y="887185"/>
            <a:ext cx="2818204" cy="187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19915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1" y="928256"/>
            <a:ext cx="5944248" cy="1508760"/>
          </a:xfrm>
        </p:spPr>
        <p:txBody>
          <a:bodyPr/>
          <a:lstStyle/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ru-RU" sz="1600" dirty="0" smtClean="0"/>
              <a:t>Контактное лицо:</a:t>
            </a:r>
            <a:br>
              <a:rPr lang="ru-RU" sz="1600" dirty="0" smtClean="0"/>
            </a:br>
            <a:r>
              <a:rPr lang="ru-RU" sz="1600" b="0" dirty="0" err="1" smtClean="0"/>
              <a:t>Каменчук</a:t>
            </a:r>
            <a:r>
              <a:rPr lang="ru-RU" sz="1600" b="0" dirty="0" smtClean="0"/>
              <a:t> Ирина Леонтьевна, начальник регионального центра финансовой </a:t>
            </a:r>
            <a:r>
              <a:rPr lang="ru-RU" sz="1600" b="0" dirty="0"/>
              <a:t>грамотности ГАУ ДПО «СОИРО»</a:t>
            </a:r>
            <a:br>
              <a:rPr lang="ru-RU" sz="1600" b="0" dirty="0"/>
            </a:br>
            <a:r>
              <a:rPr lang="ru-RU" sz="1600" b="0" dirty="0"/>
              <a:t>Адрес: 410031, г. Саратов, ул. Большая Горная, д. 1, этаж 4, кабинет 410</a:t>
            </a:r>
            <a:br>
              <a:rPr lang="ru-RU" sz="1600" b="0" dirty="0"/>
            </a:br>
            <a:r>
              <a:rPr lang="ru-RU" sz="1600" b="0" dirty="0"/>
              <a:t>Телефон: +7 (8452) 28-25-23, (доб.121)</a:t>
            </a:r>
            <a:br>
              <a:rPr lang="ru-RU" sz="1600" b="0" dirty="0"/>
            </a:br>
            <a:r>
              <a:rPr lang="ru-RU" sz="1600" b="0" dirty="0"/>
              <a:t>Электронная почта: </a:t>
            </a:r>
            <a:r>
              <a:rPr lang="en-US" sz="1600" b="0" dirty="0" smtClean="0"/>
              <a:t>fingram@soiro.ru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xmlns:lc="http://schemas.openxmlformats.org/drawingml/2006/lockedCanvas" id="{E73A3331-1180-76E2-1BC5-BF2DFE3975EB}"/>
              </a:ext>
            </a:extLst>
          </p:cNvPr>
          <p:cNvSpPr>
            <a:spLocks noGrp="1"/>
          </p:cNvSpPr>
          <p:nvPr/>
        </p:nvSpPr>
        <p:spPr>
          <a:xfrm>
            <a:off x="316230" y="173530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chemeClr val="bg1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5"/>
          <a:stretch/>
        </p:blipFill>
        <p:spPr bwMode="auto">
          <a:xfrm>
            <a:off x="316230" y="2739595"/>
            <a:ext cx="1764030" cy="177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6230" y="4511040"/>
            <a:ext cx="165735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solidFill>
                  <a:schemeClr val="bg1"/>
                </a:solidFill>
                <a:latin typeface="Proxima Nova Rg" panose="02000506030000020004" pitchFamily="2" charset="0"/>
                <a:ea typeface="+mn-ea"/>
                <a:cs typeface="+mn-cs"/>
                <a:sym typeface="Helvetica Neue Medium"/>
              </a:rPr>
              <a:t>Сайт ГАУ ДПО «СОИРО»</a:t>
            </a:r>
            <a:endParaRPr lang="ru-RU" sz="1600" dirty="0">
              <a:solidFill>
                <a:schemeClr val="bg1"/>
              </a:solidFill>
              <a:latin typeface="Proxima Nova Rg" panose="02000506030000020004" pitchFamily="2" charset="0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981" y="2739595"/>
            <a:ext cx="1789949" cy="180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65981" y="4548465"/>
            <a:ext cx="165735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solidFill>
                  <a:schemeClr val="bg1"/>
                </a:solidFill>
                <a:latin typeface="Proxima Nova Rg" panose="02000506030000020004" pitchFamily="2" charset="0"/>
                <a:ea typeface="+mn-ea"/>
                <a:cs typeface="+mn-cs"/>
                <a:sym typeface="Helvetica Neue Medium"/>
              </a:rPr>
              <a:t>Сайт </a:t>
            </a:r>
            <a:r>
              <a:rPr lang="ru-RU" sz="1600" dirty="0" smtClean="0">
                <a:solidFill>
                  <a:schemeClr val="bg1"/>
                </a:solidFill>
                <a:latin typeface="Proxima Nova Rg" panose="02000506030000020004" pitchFamily="2" charset="0"/>
                <a:ea typeface="+mn-ea"/>
                <a:cs typeface="+mn-cs"/>
                <a:sym typeface="Helvetica Neue Medium"/>
              </a:rPr>
              <a:t>РЦФГ ГАУ </a:t>
            </a:r>
            <a:r>
              <a:rPr lang="ru-RU" sz="1600" dirty="0">
                <a:solidFill>
                  <a:schemeClr val="bg1"/>
                </a:solidFill>
                <a:latin typeface="Proxima Nova Rg" panose="02000506030000020004" pitchFamily="2" charset="0"/>
                <a:ea typeface="+mn-ea"/>
                <a:cs typeface="+mn-cs"/>
                <a:sym typeface="Helvetica Neue Medium"/>
              </a:rPr>
              <a:t>ДПО «СОИРО»</a:t>
            </a:r>
            <a:endParaRPr lang="ru-RU" sz="1600" dirty="0">
              <a:solidFill>
                <a:schemeClr val="bg1"/>
              </a:solidFill>
              <a:latin typeface="Proxima Nova Rg" panose="02000506030000020004" pitchFamily="2" charset="0"/>
              <a:ea typeface="+mn-ea"/>
              <a:cs typeface="+mn-cs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098" y="2739595"/>
            <a:ext cx="1801073" cy="180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376113" y="4548465"/>
            <a:ext cx="1953041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bg1"/>
                </a:solidFill>
                <a:latin typeface="Proxima Nova Rg" panose="02000506030000020004" pitchFamily="2" charset="0"/>
                <a:ea typeface="+mn-ea"/>
                <a:cs typeface="+mn-cs"/>
                <a:sym typeface="Helvetica Neue Medium"/>
              </a:rPr>
              <a:t>Группа </a:t>
            </a:r>
            <a:r>
              <a:rPr lang="ru-RU" sz="1600" dirty="0" err="1" smtClean="0">
                <a:solidFill>
                  <a:schemeClr val="bg1"/>
                </a:solidFill>
                <a:latin typeface="Proxima Nova Rg" panose="02000506030000020004" pitchFamily="2" charset="0"/>
                <a:ea typeface="+mn-ea"/>
                <a:cs typeface="+mn-cs"/>
                <a:sym typeface="Helvetica Neue Medium"/>
              </a:rPr>
              <a:t>Вконтакте</a:t>
            </a:r>
            <a:r>
              <a:rPr lang="ru-RU" sz="1600" dirty="0" smtClean="0">
                <a:solidFill>
                  <a:schemeClr val="bg1"/>
                </a:solidFill>
                <a:latin typeface="Proxima Nova Rg" panose="02000506030000020004" pitchFamily="2" charset="0"/>
                <a:ea typeface="+mn-ea"/>
                <a:cs typeface="+mn-cs"/>
                <a:sym typeface="Helvetica Neue Medium"/>
              </a:rPr>
              <a:t> РЦФГ ГАУ </a:t>
            </a:r>
            <a:r>
              <a:rPr lang="ru-RU" sz="1600" dirty="0">
                <a:solidFill>
                  <a:schemeClr val="bg1"/>
                </a:solidFill>
                <a:latin typeface="Proxima Nova Rg" panose="02000506030000020004" pitchFamily="2" charset="0"/>
                <a:ea typeface="+mn-ea"/>
                <a:cs typeface="+mn-cs"/>
                <a:sym typeface="Helvetica Neue Medium"/>
              </a:rPr>
              <a:t>ДПО «СОИРО»</a:t>
            </a:r>
            <a:endParaRPr lang="ru-RU" sz="1600" dirty="0">
              <a:solidFill>
                <a:schemeClr val="bg1"/>
              </a:solidFill>
              <a:latin typeface="Proxima Nova Rg" panose="0200050603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294998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331</Words>
  <Application>Microsoft Office PowerPoint</Application>
  <PresentationFormat>Экран (16:9)</PresentationFormat>
  <Paragraphs>46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White</vt:lpstr>
      <vt:lpstr>НАСТОЛЬНАЯ ИГРА «БЮДЖЕТНЫЙ ГЕНИЙ» </vt:lpstr>
      <vt:lpstr>Основные сведения</vt:lpstr>
      <vt:lpstr>Характеристика практики</vt:lpstr>
      <vt:lpstr>Особенности практики </vt:lpstr>
      <vt:lpstr>Достигнутые результаты</vt:lpstr>
      <vt:lpstr>Контактное лицо: Каменчук Ирина Леонтьевна, начальник регионального центра финансовой грамотности ГАУ ДПО «СОИРО» Адрес: 410031, г. Саратов, ул. Большая Горная, д. 1, этаж 4, кабинет 410 Телефон: +7 (8452) 28-25-23, (доб.121) Электронная почта: fingram@soiro.ru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Елена А.. Гуськова</cp:lastModifiedBy>
  <cp:revision>70</cp:revision>
  <dcterms:modified xsi:type="dcterms:W3CDTF">2024-04-18T06:30:45Z</dcterms:modified>
</cp:coreProperties>
</file>