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444" y="9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02087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Специальный проект МИНФИНА Ставропольского края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Северо-Кавказского федерального университета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практики: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Учебный центр министерства финансов Ставропольского края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31621"/>
            <a:ext cx="6758073" cy="1603310"/>
          </a:xfrm>
        </p:spPr>
        <p:txBody>
          <a:bodyPr>
            <a:normAutofit/>
          </a:bodyPr>
          <a:lstStyle/>
          <a:p>
            <a:pPr algn="ctr"/>
            <a:r>
              <a:rPr lang="ru-RU" sz="2900" dirty="0">
                <a:solidFill>
                  <a:srgbClr val="0070C0"/>
                </a:solidFill>
              </a:rPr>
              <a:t>Трехэтапный семейный творческий конкурс </a:t>
            </a:r>
            <a:r>
              <a:rPr lang="ru-RU" sz="3000" dirty="0">
                <a:solidFill>
                  <a:srgbClr val="0070C0"/>
                </a:solidFill>
              </a:rPr>
              <a:t>«Финансовая </a:t>
            </a:r>
            <a:r>
              <a:rPr lang="ru-RU" sz="3000" dirty="0" smtClean="0">
                <a:solidFill>
                  <a:srgbClr val="0070C0"/>
                </a:solidFill>
              </a:rPr>
              <a:t>сказка»</a:t>
            </a:r>
            <a:br>
              <a:rPr lang="ru-RU" sz="3000" dirty="0" smtClean="0">
                <a:solidFill>
                  <a:srgbClr val="0070C0"/>
                </a:solidFill>
              </a:rPr>
            </a:b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8277" y="49789"/>
            <a:ext cx="2086465" cy="13900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6" y="196853"/>
            <a:ext cx="6888265" cy="682727"/>
          </a:xfrm>
        </p:spPr>
        <p:txBody>
          <a:bodyPr/>
          <a:lstStyle/>
          <a:p>
            <a:pPr algn="ctr"/>
            <a:r>
              <a:rPr lang="ru-RU" sz="1900" dirty="0">
                <a:solidFill>
                  <a:schemeClr val="accent3"/>
                </a:solidFill>
              </a:rPr>
              <a:t>Трехэтапный семейный творческий конкурс «Финансовая сказка»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6716" y="577295"/>
            <a:ext cx="44043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solidFill>
                  <a:schemeClr val="accent2">
                    <a:lumMod val="75000"/>
                  </a:schemeClr>
                </a:solidFill>
              </a:rPr>
              <a:t>Ориентир на семейное финансовое творчество!</a:t>
            </a:r>
          </a:p>
          <a:p>
            <a:pPr algn="just"/>
            <a:r>
              <a:rPr lang="ru-RU" sz="105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ru-RU" sz="1050" i="1" dirty="0" smtClean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2437" b="12437"/>
          <a:stretch>
            <a:fillRect/>
          </a:stretch>
        </p:blipFill>
        <p:spPr>
          <a:xfrm>
            <a:off x="5449386" y="806304"/>
            <a:ext cx="3460153" cy="3548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555" y="2582516"/>
            <a:ext cx="2460819" cy="2322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49" y="3422359"/>
            <a:ext cx="1879802" cy="14053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0800" y="950600"/>
            <a:ext cx="47149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100" dirty="0"/>
              <a:t>Трехэтапный конкурс «Финансовая сказка» может быть реализован во временном диапазоне до трёх лет: один этап – один год. Возраст юных участников – от трех до семнадцати лет. Количество участников, желающих принять участие в этапах конкурса, а также семейных коллективов не ограничено.</a:t>
            </a:r>
          </a:p>
          <a:p>
            <a:endParaRPr lang="ru-RU" sz="1100" dirty="0"/>
          </a:p>
          <a:p>
            <a:pPr indent="457200" algn="l"/>
            <a:r>
              <a:rPr lang="ru-RU" sz="1400" dirty="0">
                <a:solidFill>
                  <a:schemeClr val="accent4"/>
                </a:solidFill>
              </a:rPr>
              <a:t>Этапы конкурса:</a:t>
            </a:r>
          </a:p>
          <a:p>
            <a:pPr algn="l"/>
            <a:endParaRPr lang="ru-RU" sz="900" dirty="0">
              <a:solidFill>
                <a:schemeClr val="accent1"/>
              </a:solidFill>
            </a:endParaRPr>
          </a:p>
          <a:p>
            <a:pPr algn="l"/>
            <a:r>
              <a:rPr lang="ru-RU" sz="1100" dirty="0">
                <a:solidFill>
                  <a:schemeClr val="accent4"/>
                </a:solidFill>
              </a:rPr>
              <a:t>1 этап – </a:t>
            </a:r>
            <a:r>
              <a:rPr lang="ru-RU" sz="1200" dirty="0">
                <a:solidFill>
                  <a:schemeClr val="accent1"/>
                </a:solidFill>
              </a:rPr>
              <a:t>Пишем сказку </a:t>
            </a:r>
            <a:r>
              <a:rPr lang="ru-RU" sz="1200" dirty="0" smtClean="0">
                <a:solidFill>
                  <a:schemeClr val="accent1"/>
                </a:solidFill>
              </a:rPr>
              <a:t>вместе</a:t>
            </a:r>
            <a:endParaRPr lang="ru-RU" sz="1200" dirty="0">
              <a:solidFill>
                <a:schemeClr val="accent1"/>
              </a:solidFill>
            </a:endParaRPr>
          </a:p>
          <a:p>
            <a:pPr algn="l"/>
            <a:endParaRPr lang="ru-RU" sz="900" dirty="0">
              <a:solidFill>
                <a:schemeClr val="accent1"/>
              </a:solidFill>
            </a:endParaRPr>
          </a:p>
          <a:p>
            <a:pPr algn="l"/>
            <a:r>
              <a:rPr lang="ru-RU" sz="1100" dirty="0">
                <a:solidFill>
                  <a:schemeClr val="accent4"/>
                </a:solidFill>
              </a:rPr>
              <a:t>2 этап – </a:t>
            </a:r>
            <a:r>
              <a:rPr lang="ru-RU" sz="1200" dirty="0">
                <a:solidFill>
                  <a:schemeClr val="accent1"/>
                </a:solidFill>
              </a:rPr>
              <a:t>Рисуем иллюстрацию к </a:t>
            </a:r>
          </a:p>
          <a:p>
            <a:pPr algn="l"/>
            <a:r>
              <a:rPr lang="ru-RU" sz="1200" dirty="0">
                <a:solidFill>
                  <a:schemeClr val="accent1"/>
                </a:solidFill>
              </a:rPr>
              <a:t>             </a:t>
            </a:r>
            <a:r>
              <a:rPr lang="ru-RU" sz="1200" dirty="0" smtClean="0">
                <a:solidFill>
                  <a:schemeClr val="accent1"/>
                </a:solidFill>
              </a:rPr>
              <a:t> понравившейся </a:t>
            </a:r>
            <a:r>
              <a:rPr lang="ru-RU" sz="1200" dirty="0">
                <a:solidFill>
                  <a:schemeClr val="accent1"/>
                </a:solidFill>
              </a:rPr>
              <a:t>сказке</a:t>
            </a:r>
          </a:p>
          <a:p>
            <a:pPr algn="l"/>
            <a:endParaRPr lang="ru-RU" sz="900" dirty="0">
              <a:solidFill>
                <a:schemeClr val="accent1"/>
              </a:solidFill>
            </a:endParaRPr>
          </a:p>
          <a:p>
            <a:pPr algn="l"/>
            <a:r>
              <a:rPr lang="ru-RU" sz="1100" dirty="0">
                <a:solidFill>
                  <a:schemeClr val="accent4"/>
                </a:solidFill>
              </a:rPr>
              <a:t>3 этап – </a:t>
            </a:r>
            <a:r>
              <a:rPr lang="ru-RU" sz="1200" dirty="0">
                <a:solidFill>
                  <a:schemeClr val="accent1"/>
                </a:solidFill>
              </a:rPr>
              <a:t>Инсценируем понравившуюся сказку</a:t>
            </a:r>
          </a:p>
          <a:p>
            <a:endParaRPr lang="ru-RU" sz="11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58" y="180053"/>
            <a:ext cx="5410549" cy="868334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ПРОЕКТ  МИНФИНА СТАВРОПОЛЬСКОГО 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КРАЯ И СЕВЕРО-КАВКАЗСКОГО ФЕДЕРАЛЬНОГО УНИВЕРСИТЕТА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158" y="1508519"/>
            <a:ext cx="5410549" cy="868334"/>
          </a:xfrm>
        </p:spPr>
        <p:txBody>
          <a:bodyPr/>
          <a:lstStyle/>
          <a:p>
            <a:pPr marL="0" indent="457200" algn="just">
              <a:spcAft>
                <a:spcPts val="0"/>
              </a:spcAft>
              <a:buNone/>
            </a:pPr>
            <a:r>
              <a:rPr lang="ru-RU" b="1" dirty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Конкурс «Финансовая сказка» более всего подходит для формирования семейной финансовой культуры и стимулирования совместного времяпровождения детей с родителями.</a:t>
            </a:r>
          </a:p>
          <a:p>
            <a:pPr marL="0" indent="457200" algn="just">
              <a:spcAft>
                <a:spcPts val="0"/>
              </a:spcAft>
              <a:buNone/>
            </a:pPr>
            <a:r>
              <a:rPr lang="ru-RU" b="1" dirty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Тематические номинации конкурса по написанию финансовых сказок  могут выглядеть следующим образом:</a:t>
            </a: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«Моя первая финансовая сказка» (возрастная категория 5-8 лет)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«Сказочная страна финансовой грамотности» (возрастная категория 9-14 лет)</a:t>
            </a:r>
          </a:p>
          <a:p>
            <a:pPr>
              <a:spcAft>
                <a:spcPts val="0"/>
              </a:spcAft>
            </a:pPr>
            <a:endParaRPr lang="ru-RU" sz="800" dirty="0">
              <a:solidFill>
                <a:schemeClr val="accent2">
                  <a:lumMod val="60000"/>
                  <a:lumOff val="40000"/>
                </a:schemeClr>
              </a:solidFill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«Финансовая сказка для малышей» (возрастная категория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     15-18 лет)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829" t="439" r="-611" b="439"/>
          <a:stretch/>
        </p:blipFill>
        <p:spPr>
          <a:xfrm>
            <a:off x="5932624" y="659724"/>
            <a:ext cx="2740944" cy="3823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90" y="432910"/>
            <a:ext cx="6888265" cy="682727"/>
          </a:xfrm>
        </p:spPr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/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sz="2400" dirty="0" smtClean="0">
                <a:solidFill>
                  <a:schemeClr val="accent4"/>
                </a:solidFill>
              </a:rPr>
              <a:t>ЧТО В РЕЗУЛЬТАТЕ? </a:t>
            </a:r>
            <a:br>
              <a:rPr lang="ru-RU" sz="2400" dirty="0" smtClean="0">
                <a:solidFill>
                  <a:schemeClr val="accent4"/>
                </a:solidFill>
              </a:rPr>
            </a:br>
            <a:endParaRPr lang="ru-RU" sz="2400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84" y="1263058"/>
            <a:ext cx="7643497" cy="3291373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ru-RU" sz="1600" u="sng" dirty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Качественные результаты мероприятия:</a:t>
            </a:r>
            <a:endParaRPr lang="ru-RU" sz="16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 конкурсе могут принять участие коллективы (команды) в составе воспитанников учреждений младшего и среднего дошкольного образования, школьники и обучающиеся от 3 до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17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лет включительно, а также различные категории педагогических работников и родители. Руководство подготовкой детей осуществляют, воспитатели групп, специалисты детского сада, учителя или родители (родственники), руководители театральных кружков и студий.</a:t>
            </a:r>
          </a:p>
          <a:p>
            <a:pPr marL="457200" algn="just">
              <a:spcAft>
                <a:spcPts val="0"/>
              </a:spcAft>
            </a:pP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Конкурс служит формированию финансовой культуры семьи, передаче финансовых знаний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установок от взрослых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детям.</a:t>
            </a:r>
          </a:p>
          <a:p>
            <a:pPr marL="457200" algn="just">
              <a:spcAft>
                <a:spcPts val="0"/>
              </a:spcAft>
            </a:pP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 конкурса могут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быть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проведены </a:t>
            </a:r>
            <a:r>
              <a:rPr lang="ru-RU" dirty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 качестве </a:t>
            </a:r>
            <a:r>
              <a:rPr lang="ru-RU" dirty="0" smtClean="0"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массовых региональных событий. </a:t>
            </a:r>
            <a:endParaRPr lang="ru-RU" dirty="0"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ru-RU" u="sng" dirty="0" smtClean="0">
              <a:latin typeface="Raleway Medium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ru-RU" sz="1600" u="sng" dirty="0" smtClean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Количественные </a:t>
            </a:r>
            <a:r>
              <a:rPr lang="ru-RU" sz="1600" u="sng" dirty="0">
                <a:solidFill>
                  <a:schemeClr val="accent3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результаты</a:t>
            </a:r>
            <a:endParaRPr lang="ru-RU" sz="1600" dirty="0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2887" indent="0" algn="just"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Как правило </a:t>
            </a:r>
            <a:r>
              <a:rPr lang="ru-RU" dirty="0">
                <a:solidFill>
                  <a:schemeClr val="tx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каждом этапе принимают участие до 300 участников, среди которых команды детей с родителями или наставниками. Количество участников завершающего этапа ограничивается размерами зала для проведения Церемонии  закрытия конкурса – от 150 до 300 человек. </a:t>
            </a:r>
            <a:r>
              <a:rPr lang="ru-RU" dirty="0">
                <a:solidFill>
                  <a:schemeClr val="tx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М</a:t>
            </a:r>
            <a:r>
              <a:rPr lang="ru-RU" dirty="0" smtClean="0">
                <a:solidFill>
                  <a:schemeClr val="tx1"/>
                </a:solidFill>
                <a:latin typeface="Raleway Medium"/>
                <a:ea typeface="Times New Roman" panose="02020603050405020304" pitchFamily="18" charset="0"/>
                <a:cs typeface="Calibri" panose="020F0502020204030204" pitchFamily="34" charset="0"/>
              </a:rPr>
              <a:t>ероприятие может проводиться один или два раза в год.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2" lvl="1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B9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48" y="189716"/>
            <a:ext cx="7287215" cy="682727"/>
          </a:xfrm>
        </p:spPr>
        <p:txBody>
          <a:bodyPr/>
          <a:lstStyle/>
          <a:p>
            <a:r>
              <a:rPr lang="ru-RU" sz="2200" dirty="0" smtClean="0">
                <a:solidFill>
                  <a:schemeClr val="accent4"/>
                </a:solidFill>
              </a:rPr>
              <a:t>ПРЕДСТАВЛЕНИЕ КОНКУРСНЫХ РАБОТ КОМАНД </a:t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200" dirty="0" smtClean="0">
                <a:solidFill>
                  <a:schemeClr val="accent4"/>
                </a:solidFill>
              </a:rPr>
              <a:t>И НАГРАЖДЕНИЕ ПОБЕДИТЕЛЕЙ</a:t>
            </a:r>
            <a:endParaRPr lang="ru-RU" sz="2200" dirty="0">
              <a:solidFill>
                <a:schemeClr val="accent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469" y="1714497"/>
            <a:ext cx="3781827" cy="252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4" y="1205678"/>
            <a:ext cx="3102078" cy="2326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98" y="1231490"/>
            <a:ext cx="2680229" cy="356854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3000" y="1560821"/>
            <a:ext cx="2841031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Proxima Nova Rg" panose="02000506030000020004" pitchFamily="2" charset="0"/>
                <a:ea typeface="+mn-ea"/>
                <a:cs typeface="+mn-cs"/>
              </a:rPr>
              <a:t>ПО ВОПРОСАМ, СВЯЗАННЫМ С ПРОЕКТОМ: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0" dirty="0">
                <a:latin typeface="Proxima Nova Rg" panose="02000506030000020004" pitchFamily="2" charset="0"/>
              </a:rPr>
              <a:t>РЦФГ Ставропольского края</a:t>
            </a:r>
            <a:r>
              <a:rPr lang="ru-RU" sz="1400" b="0" dirty="0" smtClean="0">
                <a:latin typeface="Proxima Nova Rg" panose="02000506030000020004" pitchFamily="2" charset="0"/>
              </a:rPr>
              <a:t>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0" dirty="0" smtClean="0">
                <a:latin typeface="Proxima Nova Rg" panose="02000506030000020004" pitchFamily="2" charset="0"/>
              </a:rPr>
              <a:t>тел</a:t>
            </a:r>
            <a:r>
              <a:rPr lang="ru-RU" sz="1400" b="0" dirty="0">
                <a:latin typeface="Proxima Nova Rg" panose="02000506030000020004" pitchFamily="2" charset="0"/>
              </a:rPr>
              <a:t>. (8652)992682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800" b="0" dirty="0">
              <a:latin typeface="Proxima Nova Rg" panose="02000506030000020004" pitchFamily="2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569" y="47955"/>
            <a:ext cx="2085013" cy="1390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31" y="893914"/>
            <a:ext cx="5176685" cy="3771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350</Words>
  <Application>Microsoft Office PowerPoint</Application>
  <PresentationFormat>Экран (16:9)</PresentationFormat>
  <Paragraphs>38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Helvetica Neue</vt:lpstr>
      <vt:lpstr>Helvetica Neue Light</vt:lpstr>
      <vt:lpstr>Helvetica Neue Medium</vt:lpstr>
      <vt:lpstr>Proxima Nova Rg</vt:lpstr>
      <vt:lpstr>Raleway Medium</vt:lpstr>
      <vt:lpstr>Times New Roman</vt:lpstr>
      <vt:lpstr>White</vt:lpstr>
      <vt:lpstr>Трехэтапный семейный творческий конкурс «Финансовая сказка» </vt:lpstr>
      <vt:lpstr>Трехэтапный семейный творческий конкурс «Финансовая сказка» </vt:lpstr>
      <vt:lpstr>ПРОЕКТ  МИНФИНА СТАВРОПОЛЬСКОГО  КРАЯ И СЕВЕРО-КАВКАЗСКОГО ФЕДЕРАЛЬНОГО УНИВЕРСИТЕТА</vt:lpstr>
      <vt:lpstr> ЧТО В РЕЗУЛЬТАТЕ?  </vt:lpstr>
      <vt:lpstr>ПРЕДСТАВЛЕНИЕ КОНКУРСНЫХ РАБОТ КОМАНД  И НАГРАЖДЕНИЕ ПОБЕДИТЕЛЕЙ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Герасименко Надежда Ивановна</dc:creator>
  <cp:lastModifiedBy>Герасименко Надежда Ивановна</cp:lastModifiedBy>
  <cp:revision>107</cp:revision>
  <dcterms:modified xsi:type="dcterms:W3CDTF">2024-04-09T08:37:07Z</dcterms:modified>
</cp:coreProperties>
</file>