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6" r:id="rId3"/>
    <p:sldId id="278" r:id="rId4"/>
    <p:sldId id="279" r:id="rId5"/>
    <p:sldId id="267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5407" autoAdjust="0"/>
  </p:normalViewPr>
  <p:slideViewPr>
    <p:cSldViewPr snapToGrid="0" snapToObjects="1" showGuides="1">
      <p:cViewPr varScale="1">
        <p:scale>
          <a:sx n="162" d="100"/>
          <a:sy n="162" d="100"/>
        </p:scale>
        <p:origin x="427" y="10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AA05-A426-470A-89D3-7A3712976C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3DEBB-EF91-4A3C-86F3-24E54650D69F}">
      <dgm:prSet phldrT="[Текст]"/>
      <dgm:spPr/>
      <dgm:t>
        <a:bodyPr/>
        <a:lstStyle/>
        <a:p>
          <a:r>
            <a:rPr lang="ru-RU" dirty="0"/>
            <a:t>повышен интерес СМИ к финансовому просвещению (проекты с 2021 года)</a:t>
          </a:r>
        </a:p>
      </dgm:t>
    </dgm:pt>
    <dgm:pt modelId="{1FA06112-8FCF-486D-9B0C-B0221883CACE}" type="parTrans" cxnId="{3A330F68-D913-40B3-B204-E71A7FCA6178}">
      <dgm:prSet/>
      <dgm:spPr/>
      <dgm:t>
        <a:bodyPr/>
        <a:lstStyle/>
        <a:p>
          <a:endParaRPr lang="ru-RU"/>
        </a:p>
      </dgm:t>
    </dgm:pt>
    <dgm:pt modelId="{879CD376-8E37-4A8C-A17E-18F5FDD68A90}" type="sibTrans" cxnId="{3A330F68-D913-40B3-B204-E71A7FCA6178}">
      <dgm:prSet/>
      <dgm:spPr/>
      <dgm:t>
        <a:bodyPr/>
        <a:lstStyle/>
        <a:p>
          <a:endParaRPr lang="ru-RU"/>
        </a:p>
      </dgm:t>
    </dgm:pt>
    <dgm:pt modelId="{6513B44D-0548-4877-8E40-8A98A90C54F7}">
      <dgm:prSet phldrT="[Текст]"/>
      <dgm:spPr/>
      <dgm:t>
        <a:bodyPr/>
        <a:lstStyle/>
        <a:p>
          <a:r>
            <a:rPr lang="ru-RU" dirty="0"/>
            <a:t>обеспечен максимальный охват аудитории</a:t>
          </a:r>
        </a:p>
      </dgm:t>
    </dgm:pt>
    <dgm:pt modelId="{AB6910B1-5480-4BC0-9E46-BD13F6A5279D}" type="parTrans" cxnId="{D1E307B7-F9CB-4059-96B6-9DA398D13291}">
      <dgm:prSet/>
      <dgm:spPr/>
      <dgm:t>
        <a:bodyPr/>
        <a:lstStyle/>
        <a:p>
          <a:endParaRPr lang="ru-RU"/>
        </a:p>
      </dgm:t>
    </dgm:pt>
    <dgm:pt modelId="{3C2D6B93-9312-4635-A6FA-CF5EE48992ED}" type="sibTrans" cxnId="{D1E307B7-F9CB-4059-96B6-9DA398D13291}">
      <dgm:prSet/>
      <dgm:spPr/>
      <dgm:t>
        <a:bodyPr/>
        <a:lstStyle/>
        <a:p>
          <a:endParaRPr lang="ru-RU"/>
        </a:p>
      </dgm:t>
    </dgm:pt>
    <dgm:pt modelId="{BD82D653-CC3C-4B69-8449-C2AA4DD629E3}">
      <dgm:prSet phldrT="[Текст]"/>
      <dgm:spPr/>
      <dgm:t>
        <a:bodyPr/>
        <a:lstStyle/>
        <a:p>
          <a:r>
            <a:rPr lang="ru-RU" dirty="0"/>
            <a:t>информирование населения по различным темам финансовой грамотности</a:t>
          </a:r>
        </a:p>
      </dgm:t>
    </dgm:pt>
    <dgm:pt modelId="{64FC1A42-AEAB-40FD-87A3-535DD433D17C}" type="parTrans" cxnId="{C563FD8D-39E5-42C4-A944-CD0FAA710CBC}">
      <dgm:prSet/>
      <dgm:spPr/>
      <dgm:t>
        <a:bodyPr/>
        <a:lstStyle/>
        <a:p>
          <a:endParaRPr lang="ru-RU"/>
        </a:p>
      </dgm:t>
    </dgm:pt>
    <dgm:pt modelId="{8F01C525-80CA-4853-9594-E622748EBE56}" type="sibTrans" cxnId="{C563FD8D-39E5-42C4-A944-CD0FAA710CBC}">
      <dgm:prSet/>
      <dgm:spPr/>
      <dgm:t>
        <a:bodyPr/>
        <a:lstStyle/>
        <a:p>
          <a:endParaRPr lang="ru-RU"/>
        </a:p>
      </dgm:t>
    </dgm:pt>
    <dgm:pt modelId="{4DF59E34-B46B-4720-A085-B7DA4E1B0120}">
      <dgm:prSet phldrT="[Текст]"/>
      <dgm:spPr/>
      <dgm:t>
        <a:bodyPr/>
        <a:lstStyle/>
        <a:p>
          <a:r>
            <a:rPr lang="ru-RU" dirty="0"/>
            <a:t>способствуют формированию умений и навыков для принятия финансовых решений</a:t>
          </a:r>
        </a:p>
      </dgm:t>
    </dgm:pt>
    <dgm:pt modelId="{942BF3FD-95F3-45C5-A3A7-4BDD1FA096EA}" type="parTrans" cxnId="{E6312B3D-4334-4290-86D3-A4BC499B52A2}">
      <dgm:prSet/>
      <dgm:spPr/>
      <dgm:t>
        <a:bodyPr/>
        <a:lstStyle/>
        <a:p>
          <a:endParaRPr lang="ru-RU"/>
        </a:p>
      </dgm:t>
    </dgm:pt>
    <dgm:pt modelId="{78C9ED2E-2847-4F16-8DA7-A18BCBBE1D52}" type="sibTrans" cxnId="{E6312B3D-4334-4290-86D3-A4BC499B52A2}">
      <dgm:prSet/>
      <dgm:spPr/>
      <dgm:t>
        <a:bodyPr/>
        <a:lstStyle/>
        <a:p>
          <a:endParaRPr lang="ru-RU"/>
        </a:p>
      </dgm:t>
    </dgm:pt>
    <dgm:pt modelId="{D2D5EBE6-A692-4943-BE51-CFDE21CA7856}">
      <dgm:prSet phldrT="[Текст]"/>
      <dgm:spPr/>
      <dgm:t>
        <a:bodyPr/>
        <a:lstStyle/>
        <a:p>
          <a:r>
            <a:rPr lang="ru-RU"/>
            <a:t>повышают уровень финансовой грамотности и кибергигиены жители региона </a:t>
          </a:r>
          <a:endParaRPr lang="ru-RU" dirty="0"/>
        </a:p>
      </dgm:t>
    </dgm:pt>
    <dgm:pt modelId="{6D1BCB20-A197-4911-8807-CCCCCD2A4D11}" type="parTrans" cxnId="{427C12B1-6B94-49B4-8E58-BDFE78284187}">
      <dgm:prSet/>
      <dgm:spPr/>
      <dgm:t>
        <a:bodyPr/>
        <a:lstStyle/>
        <a:p>
          <a:endParaRPr lang="ru-RU"/>
        </a:p>
      </dgm:t>
    </dgm:pt>
    <dgm:pt modelId="{8D343405-5059-409E-8433-9E42B58DA583}" type="sibTrans" cxnId="{427C12B1-6B94-49B4-8E58-BDFE78284187}">
      <dgm:prSet/>
      <dgm:spPr/>
      <dgm:t>
        <a:bodyPr/>
        <a:lstStyle/>
        <a:p>
          <a:endParaRPr lang="ru-RU"/>
        </a:p>
      </dgm:t>
    </dgm:pt>
    <dgm:pt modelId="{166C9CF5-0AF9-4172-A822-51A3FDC5741D}">
      <dgm:prSet phldrT="[Текст]"/>
      <dgm:spPr/>
      <dgm:t>
        <a:bodyPr/>
        <a:lstStyle/>
        <a:p>
          <a:r>
            <a:rPr lang="ru-RU" dirty="0"/>
            <a:t>вещание на отдаленные, малонаселенные и труднодоступные территории</a:t>
          </a:r>
        </a:p>
      </dgm:t>
    </dgm:pt>
    <dgm:pt modelId="{F14B33B8-9C9B-4DB5-8357-F82D1FB056E3}" type="parTrans" cxnId="{2E8CECA3-9D8C-4B0A-9392-F8580B042441}">
      <dgm:prSet/>
      <dgm:spPr/>
      <dgm:t>
        <a:bodyPr/>
        <a:lstStyle/>
        <a:p>
          <a:endParaRPr lang="ru-RU"/>
        </a:p>
      </dgm:t>
    </dgm:pt>
    <dgm:pt modelId="{AAA89947-A7A3-48DE-A41E-68A482F80393}" type="sibTrans" cxnId="{2E8CECA3-9D8C-4B0A-9392-F8580B042441}">
      <dgm:prSet/>
      <dgm:spPr/>
      <dgm:t>
        <a:bodyPr/>
        <a:lstStyle/>
        <a:p>
          <a:endParaRPr lang="ru-RU"/>
        </a:p>
      </dgm:t>
    </dgm:pt>
    <dgm:pt modelId="{C2365792-DAB5-4C99-826D-BAA2BF35BBE5}" type="pres">
      <dgm:prSet presAssocID="{3881AA05-A426-470A-89D3-7A3712976CE1}" presName="Name0" presStyleCnt="0">
        <dgm:presLayoutVars>
          <dgm:chMax val="7"/>
          <dgm:chPref val="7"/>
          <dgm:dir/>
        </dgm:presLayoutVars>
      </dgm:prSet>
      <dgm:spPr/>
    </dgm:pt>
    <dgm:pt modelId="{D1F9FA0B-5C62-4EC6-8F35-F1C98EAF6917}" type="pres">
      <dgm:prSet presAssocID="{3881AA05-A426-470A-89D3-7A3712976CE1}" presName="Name1" presStyleCnt="0"/>
      <dgm:spPr/>
    </dgm:pt>
    <dgm:pt modelId="{E389E4DA-8C9F-4B4B-85A3-5BC66177B338}" type="pres">
      <dgm:prSet presAssocID="{3881AA05-A426-470A-89D3-7A3712976CE1}" presName="cycle" presStyleCnt="0"/>
      <dgm:spPr/>
    </dgm:pt>
    <dgm:pt modelId="{3FAD0242-8F17-41F9-9FB0-BD39648D6191}" type="pres">
      <dgm:prSet presAssocID="{3881AA05-A426-470A-89D3-7A3712976CE1}" presName="srcNode" presStyleLbl="node1" presStyleIdx="0" presStyleCnt="6"/>
      <dgm:spPr/>
    </dgm:pt>
    <dgm:pt modelId="{159A029D-A713-4FC6-BF7D-EF9EF54D3311}" type="pres">
      <dgm:prSet presAssocID="{3881AA05-A426-470A-89D3-7A3712976CE1}" presName="conn" presStyleLbl="parChTrans1D2" presStyleIdx="0" presStyleCnt="1"/>
      <dgm:spPr/>
    </dgm:pt>
    <dgm:pt modelId="{DC605EBB-E954-4DF3-A43E-ED31075EA6E1}" type="pres">
      <dgm:prSet presAssocID="{3881AA05-A426-470A-89D3-7A3712976CE1}" presName="extraNode" presStyleLbl="node1" presStyleIdx="0" presStyleCnt="6"/>
      <dgm:spPr/>
    </dgm:pt>
    <dgm:pt modelId="{ABC019B2-343D-42C1-BD52-AD551077E3D0}" type="pres">
      <dgm:prSet presAssocID="{3881AA05-A426-470A-89D3-7A3712976CE1}" presName="dstNode" presStyleLbl="node1" presStyleIdx="0" presStyleCnt="6"/>
      <dgm:spPr/>
    </dgm:pt>
    <dgm:pt modelId="{1CA17FBA-0CAD-4A26-965B-C53DBC679D3E}" type="pres">
      <dgm:prSet presAssocID="{CD13DEBB-EF91-4A3C-86F3-24E54650D69F}" presName="text_1" presStyleLbl="node1" presStyleIdx="0" presStyleCnt="6">
        <dgm:presLayoutVars>
          <dgm:bulletEnabled val="1"/>
        </dgm:presLayoutVars>
      </dgm:prSet>
      <dgm:spPr/>
    </dgm:pt>
    <dgm:pt modelId="{7EEE6379-5622-4BE1-8B86-A6BDEF9053EE}" type="pres">
      <dgm:prSet presAssocID="{CD13DEBB-EF91-4A3C-86F3-24E54650D69F}" presName="accent_1" presStyleCnt="0"/>
      <dgm:spPr/>
    </dgm:pt>
    <dgm:pt modelId="{1EDCD7A1-D5C0-42EA-A6DD-C3409BC3C88B}" type="pres">
      <dgm:prSet presAssocID="{CD13DEBB-EF91-4A3C-86F3-24E54650D69F}" presName="accentRepeatNode" presStyleLbl="solidFgAcc1" presStyleIdx="0" presStyleCnt="6"/>
      <dgm:spPr/>
    </dgm:pt>
    <dgm:pt modelId="{0C06FBDF-CF63-4FD7-8583-5A55908F3ACC}" type="pres">
      <dgm:prSet presAssocID="{6513B44D-0548-4877-8E40-8A98A90C54F7}" presName="text_2" presStyleLbl="node1" presStyleIdx="1" presStyleCnt="6">
        <dgm:presLayoutVars>
          <dgm:bulletEnabled val="1"/>
        </dgm:presLayoutVars>
      </dgm:prSet>
      <dgm:spPr/>
    </dgm:pt>
    <dgm:pt modelId="{7C7B4178-AE19-4A52-B5F9-61768336F7DF}" type="pres">
      <dgm:prSet presAssocID="{6513B44D-0548-4877-8E40-8A98A90C54F7}" presName="accent_2" presStyleCnt="0"/>
      <dgm:spPr/>
    </dgm:pt>
    <dgm:pt modelId="{CF151898-8FAF-4A7B-9BF1-6FC66C8DA02E}" type="pres">
      <dgm:prSet presAssocID="{6513B44D-0548-4877-8E40-8A98A90C54F7}" presName="accentRepeatNode" presStyleLbl="solidFgAcc1" presStyleIdx="1" presStyleCnt="6"/>
      <dgm:spPr/>
    </dgm:pt>
    <dgm:pt modelId="{1E7AD471-0A6D-4A37-9CBB-BC5D3460EDC5}" type="pres">
      <dgm:prSet presAssocID="{166C9CF5-0AF9-4172-A822-51A3FDC5741D}" presName="text_3" presStyleLbl="node1" presStyleIdx="2" presStyleCnt="6">
        <dgm:presLayoutVars>
          <dgm:bulletEnabled val="1"/>
        </dgm:presLayoutVars>
      </dgm:prSet>
      <dgm:spPr/>
    </dgm:pt>
    <dgm:pt modelId="{AE9880C6-4C01-4AD5-AC10-A6989EC07AA9}" type="pres">
      <dgm:prSet presAssocID="{166C9CF5-0AF9-4172-A822-51A3FDC5741D}" presName="accent_3" presStyleCnt="0"/>
      <dgm:spPr/>
    </dgm:pt>
    <dgm:pt modelId="{428E41CE-1CFC-4AD0-9608-A2BE31CC5F85}" type="pres">
      <dgm:prSet presAssocID="{166C9CF5-0AF9-4172-A822-51A3FDC5741D}" presName="accentRepeatNode" presStyleLbl="solidFgAcc1" presStyleIdx="2" presStyleCnt="6"/>
      <dgm:spPr/>
    </dgm:pt>
    <dgm:pt modelId="{EEB26EA2-0AC4-4B06-AABA-46F18506EEEF}" type="pres">
      <dgm:prSet presAssocID="{BD82D653-CC3C-4B69-8449-C2AA4DD629E3}" presName="text_4" presStyleLbl="node1" presStyleIdx="3" presStyleCnt="6">
        <dgm:presLayoutVars>
          <dgm:bulletEnabled val="1"/>
        </dgm:presLayoutVars>
      </dgm:prSet>
      <dgm:spPr/>
    </dgm:pt>
    <dgm:pt modelId="{289141E3-3913-450F-9C34-C12A7DF1BF86}" type="pres">
      <dgm:prSet presAssocID="{BD82D653-CC3C-4B69-8449-C2AA4DD629E3}" presName="accent_4" presStyleCnt="0"/>
      <dgm:spPr/>
    </dgm:pt>
    <dgm:pt modelId="{8FB9E1E0-5CCF-406F-B488-14929CD093EF}" type="pres">
      <dgm:prSet presAssocID="{BD82D653-CC3C-4B69-8449-C2AA4DD629E3}" presName="accentRepeatNode" presStyleLbl="solidFgAcc1" presStyleIdx="3" presStyleCnt="6"/>
      <dgm:spPr/>
    </dgm:pt>
    <dgm:pt modelId="{F106D778-B2ED-4ACF-A1CE-5B7686A4C6A2}" type="pres">
      <dgm:prSet presAssocID="{4DF59E34-B46B-4720-A085-B7DA4E1B0120}" presName="text_5" presStyleLbl="node1" presStyleIdx="4" presStyleCnt="6">
        <dgm:presLayoutVars>
          <dgm:bulletEnabled val="1"/>
        </dgm:presLayoutVars>
      </dgm:prSet>
      <dgm:spPr/>
    </dgm:pt>
    <dgm:pt modelId="{41037E2A-7630-47A0-8B17-27C000D9DCE0}" type="pres">
      <dgm:prSet presAssocID="{4DF59E34-B46B-4720-A085-B7DA4E1B0120}" presName="accent_5" presStyleCnt="0"/>
      <dgm:spPr/>
    </dgm:pt>
    <dgm:pt modelId="{4CD8172E-EFC7-4D67-9102-4A285E5304E7}" type="pres">
      <dgm:prSet presAssocID="{4DF59E34-B46B-4720-A085-B7DA4E1B0120}" presName="accentRepeatNode" presStyleLbl="solidFgAcc1" presStyleIdx="4" presStyleCnt="6"/>
      <dgm:spPr/>
    </dgm:pt>
    <dgm:pt modelId="{9985D439-2E56-49AD-88DA-31B9F7771E2A}" type="pres">
      <dgm:prSet presAssocID="{D2D5EBE6-A692-4943-BE51-CFDE21CA7856}" presName="text_6" presStyleLbl="node1" presStyleIdx="5" presStyleCnt="6">
        <dgm:presLayoutVars>
          <dgm:bulletEnabled val="1"/>
        </dgm:presLayoutVars>
      </dgm:prSet>
      <dgm:spPr/>
    </dgm:pt>
    <dgm:pt modelId="{5D9102E0-D189-488D-BD7D-D17A32C353C8}" type="pres">
      <dgm:prSet presAssocID="{D2D5EBE6-A692-4943-BE51-CFDE21CA7856}" presName="accent_6" presStyleCnt="0"/>
      <dgm:spPr/>
    </dgm:pt>
    <dgm:pt modelId="{49BA60E2-AB37-4CF1-8F0F-C551CD5E985A}" type="pres">
      <dgm:prSet presAssocID="{D2D5EBE6-A692-4943-BE51-CFDE21CA7856}" presName="accentRepeatNode" presStyleLbl="solidFgAcc1" presStyleIdx="5" presStyleCnt="6"/>
      <dgm:spPr/>
    </dgm:pt>
  </dgm:ptLst>
  <dgm:cxnLst>
    <dgm:cxn modelId="{E6312B3D-4334-4290-86D3-A4BC499B52A2}" srcId="{3881AA05-A426-470A-89D3-7A3712976CE1}" destId="{4DF59E34-B46B-4720-A085-B7DA4E1B0120}" srcOrd="4" destOrd="0" parTransId="{942BF3FD-95F3-45C5-A3A7-4BDD1FA096EA}" sibTransId="{78C9ED2E-2847-4F16-8DA7-A18BCBBE1D52}"/>
    <dgm:cxn modelId="{3A330F68-D913-40B3-B204-E71A7FCA6178}" srcId="{3881AA05-A426-470A-89D3-7A3712976CE1}" destId="{CD13DEBB-EF91-4A3C-86F3-24E54650D69F}" srcOrd="0" destOrd="0" parTransId="{1FA06112-8FCF-486D-9B0C-B0221883CACE}" sibTransId="{879CD376-8E37-4A8C-A17E-18F5FDD68A90}"/>
    <dgm:cxn modelId="{C7E54F4B-0935-4137-8C2E-C25B1B3D7D7F}" type="presOf" srcId="{3881AA05-A426-470A-89D3-7A3712976CE1}" destId="{C2365792-DAB5-4C99-826D-BAA2BF35BBE5}" srcOrd="0" destOrd="0" presId="urn:microsoft.com/office/officeart/2008/layout/VerticalCurvedList"/>
    <dgm:cxn modelId="{BFEF4C74-9486-4624-AC78-D728262FEF05}" type="presOf" srcId="{CD13DEBB-EF91-4A3C-86F3-24E54650D69F}" destId="{1CA17FBA-0CAD-4A26-965B-C53DBC679D3E}" srcOrd="0" destOrd="0" presId="urn:microsoft.com/office/officeart/2008/layout/VerticalCurvedList"/>
    <dgm:cxn modelId="{6503A184-5B99-43E2-B4DB-8B4AB4FA80C6}" type="presOf" srcId="{166C9CF5-0AF9-4172-A822-51A3FDC5741D}" destId="{1E7AD471-0A6D-4A37-9CBB-BC5D3460EDC5}" srcOrd="0" destOrd="0" presId="urn:microsoft.com/office/officeart/2008/layout/VerticalCurvedList"/>
    <dgm:cxn modelId="{C563FD8D-39E5-42C4-A944-CD0FAA710CBC}" srcId="{3881AA05-A426-470A-89D3-7A3712976CE1}" destId="{BD82D653-CC3C-4B69-8449-C2AA4DD629E3}" srcOrd="3" destOrd="0" parTransId="{64FC1A42-AEAB-40FD-87A3-535DD433D17C}" sibTransId="{8F01C525-80CA-4853-9594-E622748EBE56}"/>
    <dgm:cxn modelId="{2E8CECA3-9D8C-4B0A-9392-F8580B042441}" srcId="{3881AA05-A426-470A-89D3-7A3712976CE1}" destId="{166C9CF5-0AF9-4172-A822-51A3FDC5741D}" srcOrd="2" destOrd="0" parTransId="{F14B33B8-9C9B-4DB5-8357-F82D1FB056E3}" sibTransId="{AAA89947-A7A3-48DE-A41E-68A482F80393}"/>
    <dgm:cxn modelId="{3B504AA9-DF79-474C-A525-E86A9A893DF4}" type="presOf" srcId="{D2D5EBE6-A692-4943-BE51-CFDE21CA7856}" destId="{9985D439-2E56-49AD-88DA-31B9F7771E2A}" srcOrd="0" destOrd="0" presId="urn:microsoft.com/office/officeart/2008/layout/VerticalCurvedList"/>
    <dgm:cxn modelId="{427C12B1-6B94-49B4-8E58-BDFE78284187}" srcId="{3881AA05-A426-470A-89D3-7A3712976CE1}" destId="{D2D5EBE6-A692-4943-BE51-CFDE21CA7856}" srcOrd="5" destOrd="0" parTransId="{6D1BCB20-A197-4911-8807-CCCCCD2A4D11}" sibTransId="{8D343405-5059-409E-8433-9E42B58DA583}"/>
    <dgm:cxn modelId="{D1E307B7-F9CB-4059-96B6-9DA398D13291}" srcId="{3881AA05-A426-470A-89D3-7A3712976CE1}" destId="{6513B44D-0548-4877-8E40-8A98A90C54F7}" srcOrd="1" destOrd="0" parTransId="{AB6910B1-5480-4BC0-9E46-BD13F6A5279D}" sibTransId="{3C2D6B93-9312-4635-A6FA-CF5EE48992ED}"/>
    <dgm:cxn modelId="{7DED1DC4-8F78-49FD-B7BE-E28771CE2455}" type="presOf" srcId="{879CD376-8E37-4A8C-A17E-18F5FDD68A90}" destId="{159A029D-A713-4FC6-BF7D-EF9EF54D3311}" srcOrd="0" destOrd="0" presId="urn:microsoft.com/office/officeart/2008/layout/VerticalCurvedList"/>
    <dgm:cxn modelId="{F0A14CC5-B514-4751-8432-AC3FE691AC22}" type="presOf" srcId="{4DF59E34-B46B-4720-A085-B7DA4E1B0120}" destId="{F106D778-B2ED-4ACF-A1CE-5B7686A4C6A2}" srcOrd="0" destOrd="0" presId="urn:microsoft.com/office/officeart/2008/layout/VerticalCurvedList"/>
    <dgm:cxn modelId="{01B8F1D1-FDFC-4E48-873D-11D15E7D4D15}" type="presOf" srcId="{BD82D653-CC3C-4B69-8449-C2AA4DD629E3}" destId="{EEB26EA2-0AC4-4B06-AABA-46F18506EEEF}" srcOrd="0" destOrd="0" presId="urn:microsoft.com/office/officeart/2008/layout/VerticalCurvedList"/>
    <dgm:cxn modelId="{F32AD7DB-E89D-425E-9C4F-B5695D62C654}" type="presOf" srcId="{6513B44D-0548-4877-8E40-8A98A90C54F7}" destId="{0C06FBDF-CF63-4FD7-8583-5A55908F3ACC}" srcOrd="0" destOrd="0" presId="urn:microsoft.com/office/officeart/2008/layout/VerticalCurvedList"/>
    <dgm:cxn modelId="{EAFAECEE-1913-4B24-B03F-BC5E0BBDFFD2}" type="presParOf" srcId="{C2365792-DAB5-4C99-826D-BAA2BF35BBE5}" destId="{D1F9FA0B-5C62-4EC6-8F35-F1C98EAF6917}" srcOrd="0" destOrd="0" presId="urn:microsoft.com/office/officeart/2008/layout/VerticalCurvedList"/>
    <dgm:cxn modelId="{C868D41C-8EED-4D50-90A0-FA13B7CAB0B6}" type="presParOf" srcId="{D1F9FA0B-5C62-4EC6-8F35-F1C98EAF6917}" destId="{E389E4DA-8C9F-4B4B-85A3-5BC66177B338}" srcOrd="0" destOrd="0" presId="urn:microsoft.com/office/officeart/2008/layout/VerticalCurvedList"/>
    <dgm:cxn modelId="{D5FA4625-9B78-4F12-A89A-6A7A98693D29}" type="presParOf" srcId="{E389E4DA-8C9F-4B4B-85A3-5BC66177B338}" destId="{3FAD0242-8F17-41F9-9FB0-BD39648D6191}" srcOrd="0" destOrd="0" presId="urn:microsoft.com/office/officeart/2008/layout/VerticalCurvedList"/>
    <dgm:cxn modelId="{6B820A11-5B47-4CBE-B507-1A1A2E251819}" type="presParOf" srcId="{E389E4DA-8C9F-4B4B-85A3-5BC66177B338}" destId="{159A029D-A713-4FC6-BF7D-EF9EF54D3311}" srcOrd="1" destOrd="0" presId="urn:microsoft.com/office/officeart/2008/layout/VerticalCurvedList"/>
    <dgm:cxn modelId="{99DBA5C4-34BC-4A47-8A1C-DDB6CBEC971C}" type="presParOf" srcId="{E389E4DA-8C9F-4B4B-85A3-5BC66177B338}" destId="{DC605EBB-E954-4DF3-A43E-ED31075EA6E1}" srcOrd="2" destOrd="0" presId="urn:microsoft.com/office/officeart/2008/layout/VerticalCurvedList"/>
    <dgm:cxn modelId="{ADE66774-91DB-4F85-81A3-0A103C636F52}" type="presParOf" srcId="{E389E4DA-8C9F-4B4B-85A3-5BC66177B338}" destId="{ABC019B2-343D-42C1-BD52-AD551077E3D0}" srcOrd="3" destOrd="0" presId="urn:microsoft.com/office/officeart/2008/layout/VerticalCurvedList"/>
    <dgm:cxn modelId="{A29B65B3-773E-4CC6-91D8-8B403FC09A50}" type="presParOf" srcId="{D1F9FA0B-5C62-4EC6-8F35-F1C98EAF6917}" destId="{1CA17FBA-0CAD-4A26-965B-C53DBC679D3E}" srcOrd="1" destOrd="0" presId="urn:microsoft.com/office/officeart/2008/layout/VerticalCurvedList"/>
    <dgm:cxn modelId="{038E251F-3F95-4EAA-87E2-B5B98B2C4666}" type="presParOf" srcId="{D1F9FA0B-5C62-4EC6-8F35-F1C98EAF6917}" destId="{7EEE6379-5622-4BE1-8B86-A6BDEF9053EE}" srcOrd="2" destOrd="0" presId="urn:microsoft.com/office/officeart/2008/layout/VerticalCurvedList"/>
    <dgm:cxn modelId="{3A66ACDC-2540-4071-AD92-8049B5F9B5D8}" type="presParOf" srcId="{7EEE6379-5622-4BE1-8B86-A6BDEF9053EE}" destId="{1EDCD7A1-D5C0-42EA-A6DD-C3409BC3C88B}" srcOrd="0" destOrd="0" presId="urn:microsoft.com/office/officeart/2008/layout/VerticalCurvedList"/>
    <dgm:cxn modelId="{95D362A5-62E6-4EC0-B1F7-9277D1B1C45B}" type="presParOf" srcId="{D1F9FA0B-5C62-4EC6-8F35-F1C98EAF6917}" destId="{0C06FBDF-CF63-4FD7-8583-5A55908F3ACC}" srcOrd="3" destOrd="0" presId="urn:microsoft.com/office/officeart/2008/layout/VerticalCurvedList"/>
    <dgm:cxn modelId="{E7454BDC-816D-46ED-B137-A3F45073846B}" type="presParOf" srcId="{D1F9FA0B-5C62-4EC6-8F35-F1C98EAF6917}" destId="{7C7B4178-AE19-4A52-B5F9-61768336F7DF}" srcOrd="4" destOrd="0" presId="urn:microsoft.com/office/officeart/2008/layout/VerticalCurvedList"/>
    <dgm:cxn modelId="{287D8F98-93C9-484C-BC82-F07A418416AE}" type="presParOf" srcId="{7C7B4178-AE19-4A52-B5F9-61768336F7DF}" destId="{CF151898-8FAF-4A7B-9BF1-6FC66C8DA02E}" srcOrd="0" destOrd="0" presId="urn:microsoft.com/office/officeart/2008/layout/VerticalCurvedList"/>
    <dgm:cxn modelId="{28366C60-D3A7-4572-AE4B-D91F5DA95E0C}" type="presParOf" srcId="{D1F9FA0B-5C62-4EC6-8F35-F1C98EAF6917}" destId="{1E7AD471-0A6D-4A37-9CBB-BC5D3460EDC5}" srcOrd="5" destOrd="0" presId="urn:microsoft.com/office/officeart/2008/layout/VerticalCurvedList"/>
    <dgm:cxn modelId="{550504A8-2E33-4786-BED3-10677CCD202F}" type="presParOf" srcId="{D1F9FA0B-5C62-4EC6-8F35-F1C98EAF6917}" destId="{AE9880C6-4C01-4AD5-AC10-A6989EC07AA9}" srcOrd="6" destOrd="0" presId="urn:microsoft.com/office/officeart/2008/layout/VerticalCurvedList"/>
    <dgm:cxn modelId="{412C86FF-BD54-416B-A7C3-1DD18EA4FEB6}" type="presParOf" srcId="{AE9880C6-4C01-4AD5-AC10-A6989EC07AA9}" destId="{428E41CE-1CFC-4AD0-9608-A2BE31CC5F85}" srcOrd="0" destOrd="0" presId="urn:microsoft.com/office/officeart/2008/layout/VerticalCurvedList"/>
    <dgm:cxn modelId="{3EC66353-3B5C-4E95-80B6-9EBC71DDC0CB}" type="presParOf" srcId="{D1F9FA0B-5C62-4EC6-8F35-F1C98EAF6917}" destId="{EEB26EA2-0AC4-4B06-AABA-46F18506EEEF}" srcOrd="7" destOrd="0" presId="urn:microsoft.com/office/officeart/2008/layout/VerticalCurvedList"/>
    <dgm:cxn modelId="{41A7907E-54E2-4929-BC46-BDA86BF87A06}" type="presParOf" srcId="{D1F9FA0B-5C62-4EC6-8F35-F1C98EAF6917}" destId="{289141E3-3913-450F-9C34-C12A7DF1BF86}" srcOrd="8" destOrd="0" presId="urn:microsoft.com/office/officeart/2008/layout/VerticalCurvedList"/>
    <dgm:cxn modelId="{1D775298-59DF-43A8-AA85-5C3D83D2795F}" type="presParOf" srcId="{289141E3-3913-450F-9C34-C12A7DF1BF86}" destId="{8FB9E1E0-5CCF-406F-B488-14929CD093EF}" srcOrd="0" destOrd="0" presId="urn:microsoft.com/office/officeart/2008/layout/VerticalCurvedList"/>
    <dgm:cxn modelId="{91F39403-3D87-4113-B63D-BC8AFB497739}" type="presParOf" srcId="{D1F9FA0B-5C62-4EC6-8F35-F1C98EAF6917}" destId="{F106D778-B2ED-4ACF-A1CE-5B7686A4C6A2}" srcOrd="9" destOrd="0" presId="urn:microsoft.com/office/officeart/2008/layout/VerticalCurvedList"/>
    <dgm:cxn modelId="{EBBBD069-D276-41CD-96CD-7833779577D6}" type="presParOf" srcId="{D1F9FA0B-5C62-4EC6-8F35-F1C98EAF6917}" destId="{41037E2A-7630-47A0-8B17-27C000D9DCE0}" srcOrd="10" destOrd="0" presId="urn:microsoft.com/office/officeart/2008/layout/VerticalCurvedList"/>
    <dgm:cxn modelId="{1101195B-9808-4AA3-849B-22E697D97FAD}" type="presParOf" srcId="{41037E2A-7630-47A0-8B17-27C000D9DCE0}" destId="{4CD8172E-EFC7-4D67-9102-4A285E5304E7}" srcOrd="0" destOrd="0" presId="urn:microsoft.com/office/officeart/2008/layout/VerticalCurvedList"/>
    <dgm:cxn modelId="{6B12A27C-236C-41D2-9C87-00EDDB00A574}" type="presParOf" srcId="{D1F9FA0B-5C62-4EC6-8F35-F1C98EAF6917}" destId="{9985D439-2E56-49AD-88DA-31B9F7771E2A}" srcOrd="11" destOrd="0" presId="urn:microsoft.com/office/officeart/2008/layout/VerticalCurvedList"/>
    <dgm:cxn modelId="{B5D060AE-6B07-423C-BA7A-3C886249DA66}" type="presParOf" srcId="{D1F9FA0B-5C62-4EC6-8F35-F1C98EAF6917}" destId="{5D9102E0-D189-488D-BD7D-D17A32C353C8}" srcOrd="12" destOrd="0" presId="urn:microsoft.com/office/officeart/2008/layout/VerticalCurvedList"/>
    <dgm:cxn modelId="{2DF45666-E721-4891-B3A4-5CA8AE4E1D94}" type="presParOf" srcId="{5D9102E0-D189-488D-BD7D-D17A32C353C8}" destId="{49BA60E2-AB37-4CF1-8F0F-C551CD5E985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029D-A713-4FC6-BF7D-EF9EF54D331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17FBA-0CAD-4A26-965B-C53DBC679D3E}">
      <dsp:nvSpPr>
        <dsp:cNvPr id="0" name=""/>
        <dsp:cNvSpPr/>
      </dsp:nvSpPr>
      <dsp:spPr>
        <a:xfrm>
          <a:off x="328048" y="214010"/>
          <a:ext cx="789875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повышен интерес СМИ к финансовому просвещению (проекты с 2021 года)</a:t>
          </a:r>
        </a:p>
      </dsp:txBody>
      <dsp:txXfrm>
        <a:off x="328048" y="214010"/>
        <a:ext cx="7898752" cy="427857"/>
      </dsp:txXfrm>
    </dsp:sp>
    <dsp:sp modelId="{1EDCD7A1-D5C0-42EA-A6DD-C3409BC3C88B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6FBDF-CF63-4FD7-8583-5A55908F3ACC}">
      <dsp:nvSpPr>
        <dsp:cNvPr id="0" name=""/>
        <dsp:cNvSpPr/>
      </dsp:nvSpPr>
      <dsp:spPr>
        <a:xfrm>
          <a:off x="679991" y="855715"/>
          <a:ext cx="7546810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обеспечен максимальный охват аудитории</a:t>
          </a:r>
        </a:p>
      </dsp:txBody>
      <dsp:txXfrm>
        <a:off x="679991" y="855715"/>
        <a:ext cx="7546810" cy="427857"/>
      </dsp:txXfrm>
    </dsp:sp>
    <dsp:sp modelId="{CF151898-8FAF-4A7B-9BF1-6FC66C8DA02E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D471-0A6D-4A37-9CBB-BC5D3460EDC5}">
      <dsp:nvSpPr>
        <dsp:cNvPr id="0" name=""/>
        <dsp:cNvSpPr/>
      </dsp:nvSpPr>
      <dsp:spPr>
        <a:xfrm>
          <a:off x="840925" y="1497421"/>
          <a:ext cx="7385876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вещание на отдаленные, малонаселенные и труднодоступные территории</a:t>
          </a:r>
        </a:p>
      </dsp:txBody>
      <dsp:txXfrm>
        <a:off x="840925" y="1497421"/>
        <a:ext cx="7385876" cy="427857"/>
      </dsp:txXfrm>
    </dsp:sp>
    <dsp:sp modelId="{428E41CE-1CFC-4AD0-9608-A2BE31CC5F85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26EA2-0AC4-4B06-AABA-46F18506EEEF}">
      <dsp:nvSpPr>
        <dsp:cNvPr id="0" name=""/>
        <dsp:cNvSpPr/>
      </dsp:nvSpPr>
      <dsp:spPr>
        <a:xfrm>
          <a:off x="840925" y="2138720"/>
          <a:ext cx="7385876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информирование населения по различным темам финансовой грамотности</a:t>
          </a:r>
        </a:p>
      </dsp:txBody>
      <dsp:txXfrm>
        <a:off x="840925" y="2138720"/>
        <a:ext cx="7385876" cy="427857"/>
      </dsp:txXfrm>
    </dsp:sp>
    <dsp:sp modelId="{8FB9E1E0-5CCF-406F-B488-14929CD093E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6D778-B2ED-4ACF-A1CE-5B7686A4C6A2}">
      <dsp:nvSpPr>
        <dsp:cNvPr id="0" name=""/>
        <dsp:cNvSpPr/>
      </dsp:nvSpPr>
      <dsp:spPr>
        <a:xfrm>
          <a:off x="679991" y="2780426"/>
          <a:ext cx="7546810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способствуют формированию умений и навыков для принятия финансовых решений</a:t>
          </a:r>
        </a:p>
      </dsp:txBody>
      <dsp:txXfrm>
        <a:off x="679991" y="2780426"/>
        <a:ext cx="7546810" cy="427857"/>
      </dsp:txXfrm>
    </dsp:sp>
    <dsp:sp modelId="{4CD8172E-EFC7-4D67-9102-4A285E5304E7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D439-2E56-49AD-88DA-31B9F7771E2A}">
      <dsp:nvSpPr>
        <dsp:cNvPr id="0" name=""/>
        <dsp:cNvSpPr/>
      </dsp:nvSpPr>
      <dsp:spPr>
        <a:xfrm>
          <a:off x="328048" y="3422131"/>
          <a:ext cx="789875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повышают уровень финансовой грамотности и кибергигиены жители региона </a:t>
          </a:r>
          <a:endParaRPr lang="ru-RU" sz="1400" kern="1200" dirty="0"/>
        </a:p>
      </dsp:txBody>
      <dsp:txXfrm>
        <a:off x="328048" y="3422131"/>
        <a:ext cx="7898752" cy="427857"/>
      </dsp:txXfrm>
    </dsp:sp>
    <dsp:sp modelId="{49BA60E2-AB37-4CF1-8F0F-C551CD5E985A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55" y="945701"/>
            <a:ext cx="5177539" cy="1185166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>Радиопроекты «Просто о финансах» и «Великий комбинатор отдыхает» </a:t>
            </a:r>
            <a:r>
              <a:rPr lang="en-US" cap="all" dirty="0"/>
              <a:t>‘</a:t>
            </a:r>
            <a:r>
              <a:rPr lang="ru-RU" cap="all" dirty="0"/>
              <a:t>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8400"/>
            <a:ext cx="2298138" cy="748800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26" y="437322"/>
            <a:ext cx="686782" cy="390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" y="247581"/>
            <a:ext cx="594286" cy="74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6" y="274171"/>
            <a:ext cx="1045938" cy="6449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447742" y="4004441"/>
            <a:ext cx="1639776" cy="1043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200" dirty="0"/>
              <a:t>Направление практики</a:t>
            </a:r>
            <a:r>
              <a:rPr lang="en-US" sz="1200" dirty="0"/>
              <a:t>:</a:t>
            </a:r>
            <a:endParaRPr lang="ru-RU" sz="1200" dirty="0"/>
          </a:p>
          <a:p>
            <a:pPr hangingPunct="1"/>
            <a:r>
              <a:rPr lang="ru-RU" sz="1200" dirty="0"/>
              <a:t>Наименование субъекта</a:t>
            </a:r>
            <a:r>
              <a:rPr lang="en-US" sz="1200" dirty="0"/>
              <a:t>: </a:t>
            </a:r>
            <a:endParaRPr lang="ru-RU" sz="1200" dirty="0"/>
          </a:p>
          <a:p>
            <a:pPr hangingPunct="1"/>
            <a:r>
              <a:rPr lang="ru-RU" sz="1200" dirty="0"/>
              <a:t>Автор практики:         </a:t>
            </a:r>
          </a:p>
          <a:p>
            <a:pPr hangingPunct="1"/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1961231" y="4004441"/>
            <a:ext cx="7070354" cy="914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1200" dirty="0"/>
              <a:t>c</a:t>
            </a:r>
            <a:r>
              <a:rPr lang="ru-RU" sz="1200" dirty="0"/>
              <a:t>пециальные проекты со СМИ, блогерами и в социальных сетях</a:t>
            </a:r>
          </a:p>
          <a:p>
            <a:pPr hangingPunct="1"/>
            <a:r>
              <a:rPr lang="ru-RU" sz="1200" dirty="0"/>
              <a:t>Чукотский автономный округ</a:t>
            </a:r>
          </a:p>
          <a:p>
            <a:pPr hangingPunct="1"/>
            <a:r>
              <a:rPr lang="ru-RU" sz="1200" dirty="0"/>
              <a:t>Отделение Анадырь Дальневосточного ГУ Банка России совместно с радио «Пурга», </a:t>
            </a:r>
          </a:p>
          <a:p>
            <a:pPr hangingPunct="1"/>
            <a:r>
              <a:rPr lang="ru-RU" sz="1200" dirty="0"/>
              <a:t>Кушко Елена Юрьевна, контактные данные, (</a:t>
            </a:r>
            <a:r>
              <a:rPr lang="en-US" sz="1200" dirty="0"/>
              <a:t>42722) 2-99-68, 77media@cbr.ru</a:t>
            </a:r>
            <a:endParaRPr lang="ru-RU" sz="12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70" y="1141397"/>
            <a:ext cx="5410549" cy="868334"/>
          </a:xfrm>
        </p:spPr>
        <p:txBody>
          <a:bodyPr/>
          <a:lstStyle/>
          <a:p>
            <a:r>
              <a:rPr lang="ru-RU" b="0" cap="all" dirty="0"/>
              <a:t>«Просто о финансах»</a:t>
            </a:r>
            <a:r>
              <a:rPr lang="en-US" b="0" cap="all" dirty="0"/>
              <a:t> ‘23</a:t>
            </a:r>
            <a:r>
              <a:rPr lang="ru-RU" b="0" cap="all" dirty="0"/>
              <a:t> </a:t>
            </a:r>
            <a:br>
              <a:rPr lang="ru-RU" b="0" cap="all" dirty="0"/>
            </a:br>
            <a:r>
              <a:rPr lang="ru-RU" b="0" cap="all" dirty="0"/>
              <a:t>«Великий комбинатор отдыхает»</a:t>
            </a:r>
            <a:r>
              <a:rPr lang="en-US" b="0" cap="all" dirty="0"/>
              <a:t> ‘23</a:t>
            </a:r>
            <a:endParaRPr lang="ru-RU" b="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70" y="3343624"/>
            <a:ext cx="5410549" cy="160553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Совместные радиопроекты Отделения Анадырь Банка России и радио «Пурга»</a:t>
            </a:r>
          </a:p>
          <a:p>
            <a:r>
              <a:rPr lang="ru-RU" dirty="0"/>
              <a:t>102.8 МГц Анадырь</a:t>
            </a:r>
          </a:p>
          <a:p>
            <a:r>
              <a:rPr lang="ru-RU" dirty="0"/>
              <a:t>101.6 МГц остальные населенные пункты Чукотки</a:t>
            </a:r>
          </a:p>
          <a:p>
            <a:r>
              <a:rPr lang="ru-RU" dirty="0"/>
              <a:t>интернет-вещание</a:t>
            </a:r>
          </a:p>
          <a:p>
            <a:r>
              <a:rPr lang="ru-RU" dirty="0"/>
              <a:t>сайт  </a:t>
            </a:r>
            <a:r>
              <a:rPr lang="en-US" dirty="0"/>
              <a:t>padiopurga.ru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8964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48" y="297185"/>
            <a:ext cx="7290720" cy="682727"/>
          </a:xfrm>
        </p:spPr>
        <p:txBody>
          <a:bodyPr/>
          <a:lstStyle/>
          <a:p>
            <a:r>
              <a:rPr lang="ru-RU" cap="all" dirty="0"/>
              <a:t>«Просто о финансах» </a:t>
            </a:r>
            <a:r>
              <a:rPr lang="ru-RU" dirty="0"/>
              <a:t>и</a:t>
            </a:r>
            <a:r>
              <a:rPr lang="ru-RU" cap="all" dirty="0"/>
              <a:t> «Великий комбинатор отдыхает»</a:t>
            </a:r>
            <a:r>
              <a:rPr lang="en-US" cap="all" dirty="0"/>
              <a:t> </a:t>
            </a:r>
            <a:r>
              <a:rPr lang="ru-RU" dirty="0"/>
              <a:t>в</a:t>
            </a:r>
            <a:r>
              <a:rPr lang="ru-RU" cap="all" dirty="0"/>
              <a:t> 2023 </a:t>
            </a:r>
            <a:r>
              <a:rPr lang="ru-RU" dirty="0"/>
              <a:t>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61" y="1181100"/>
            <a:ext cx="4485340" cy="2830005"/>
          </a:xfrm>
        </p:spPr>
        <p:txBody>
          <a:bodyPr rIns="180000"/>
          <a:lstStyle/>
          <a:p>
            <a:pPr algn="just"/>
            <a:r>
              <a:rPr lang="ru-RU" sz="1400" b="1" dirty="0"/>
              <a:t>«Просто о финансах»</a:t>
            </a:r>
            <a:r>
              <a:rPr lang="en-US" sz="1400" b="1" dirty="0"/>
              <a:t> 2023</a:t>
            </a:r>
            <a:r>
              <a:rPr lang="ru-RU" sz="1400" b="1" dirty="0"/>
              <a:t> </a:t>
            </a:r>
            <a:r>
              <a:rPr lang="ru-RU" sz="1400" dirty="0"/>
              <a:t>– радиопередачи и викторины на актуальные финансовые темы по материалам Банка России. Ведет радиоведущий.</a:t>
            </a:r>
          </a:p>
          <a:p>
            <a:pPr marL="0" indent="0" algn="r">
              <a:buNone/>
            </a:pPr>
            <a:r>
              <a:rPr lang="ru-RU" sz="1400" dirty="0"/>
              <a:t>2-3 мин./ 4 раза в день/ Пн.-Чт./ 2 викторины </a:t>
            </a:r>
          </a:p>
          <a:p>
            <a:pPr marL="0" indent="0" algn="just">
              <a:buNone/>
            </a:pPr>
            <a:endParaRPr lang="ru-RU" sz="500" b="1" dirty="0"/>
          </a:p>
          <a:p>
            <a:pPr marL="0" indent="0" algn="just">
              <a:buNone/>
            </a:pPr>
            <a:endParaRPr lang="ru-RU" sz="500" b="1" dirty="0"/>
          </a:p>
          <a:p>
            <a:pPr algn="just"/>
            <a:r>
              <a:rPr lang="ru-RU" sz="1400" b="1" dirty="0"/>
              <a:t>«Великий комбинатор отдыхает»</a:t>
            </a:r>
            <a:r>
              <a:rPr lang="en-US" sz="1400" b="1" dirty="0"/>
              <a:t> 2023</a:t>
            </a:r>
            <a:r>
              <a:rPr lang="ru-RU" sz="1400" b="1" dirty="0"/>
              <a:t> – </a:t>
            </a:r>
            <a:r>
              <a:rPr lang="ru-RU" sz="1400" dirty="0"/>
              <a:t>рассказывает о правилах кибербезопасности, случаях мошенничества и нелегальной деятельности на финансовом рынке. Ситуации комментируют эксперты Отделения Анадырь Банка России.  </a:t>
            </a:r>
          </a:p>
          <a:p>
            <a:pPr marL="0" indent="0" algn="r">
              <a:buNone/>
            </a:pPr>
            <a:r>
              <a:rPr lang="ru-RU" sz="1400" dirty="0"/>
              <a:t> 2-3 минуты  / 2 раза в день  / Вт.-Пят. 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1974915" y="4499176"/>
            <a:ext cx="2541425" cy="638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7200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</a:rPr>
              <a:t>Дмитрий Кувшинчиков, главред радио «Пурга», радиоведущий, автор идеи «Великий комбинатор  отдыхает»</a:t>
            </a: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1" r="6425"/>
          <a:stretch/>
        </p:blipFill>
        <p:spPr>
          <a:xfrm>
            <a:off x="4668462" y="789888"/>
            <a:ext cx="4322520" cy="3715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6301060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7584944"/>
              </p:ext>
            </p:extLst>
          </p:nvPr>
        </p:nvGraphicFramePr>
        <p:xfrm>
          <a:off x="633412" y="835025"/>
          <a:ext cx="82819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1976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Краткие параметры практики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8779" y="1184028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Направление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50958" y="1175084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специальные проекты со СМИ, блогерами и в социальных сетях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8779" y="1926739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Целевая аудитория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50959" y="1917795"/>
            <a:ext cx="1026693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школьники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8779" y="2633674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Охват аудитории</a:t>
            </a:r>
            <a:endParaRPr kumimoji="0" lang="ru-RU" sz="1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50958" y="2624730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от 5 000 чел./год и выше 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0053" y="1899907"/>
            <a:ext cx="882315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студенты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4768" y="1908691"/>
            <a:ext cx="882315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взрослое население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99483" y="1917795"/>
            <a:ext cx="1357564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пенсионеры и предпенсионеры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09448" y="1899907"/>
            <a:ext cx="1405688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СМП </a:t>
            </a:r>
          </a:p>
          <a:p>
            <a:pPr defTabSz="825500"/>
            <a:r>
              <a:rPr lang="ru-RU" sz="1200" b="0" dirty="0">
                <a:solidFill>
                  <a:schemeClr val="tx1"/>
                </a:solidFill>
                <a:sym typeface="Helvetica Neue Medium"/>
              </a:rPr>
              <a:t>и самозанятые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8779" y="3367281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Разработчик</a:t>
            </a:r>
            <a:endParaRPr kumimoji="0" lang="ru-RU" sz="1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0958" y="3358337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Отделение Анадырь Дальневосточного ГУ Банка России (по материалам Банка России, в </a:t>
            </a:r>
            <a:r>
              <a:rPr lang="ru-RU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т.ч</a:t>
            </a: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. 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Fincult.info</a:t>
            </a:r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) совместно с радио «Пурга»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58779" y="4083320"/>
            <a:ext cx="1439780" cy="58970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Возможности тиражирования</a:t>
            </a:r>
            <a:endParaRPr kumimoji="0" lang="ru-RU" sz="1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50958" y="4074376"/>
            <a:ext cx="6164177" cy="589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0" rIns="0" bIns="0" numCol="1" spcCol="38100" rtlCol="0" anchor="ctr">
            <a:noAutofit/>
          </a:bodyPr>
          <a:lstStyle/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реализация радиопроектов по финансовой грамотности как на региональном, </a:t>
            </a:r>
          </a:p>
          <a:p>
            <a:pPr algn="l" defTabSz="825500"/>
            <a:r>
              <a:rPr lang="ru-RU" sz="1200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rPr>
              <a:t>так и федеральном уровне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13781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345</Words>
  <Application>Microsoft Office PowerPoint</Application>
  <PresentationFormat>Экран (16:9)</PresentationFormat>
  <Paragraphs>47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Радиопроекты «Просто о финансах» и «Великий комбинатор отдыхает» ‘23</vt:lpstr>
      <vt:lpstr>«Просто о финансах» ‘23  «Великий комбинатор отдыхает» ‘23</vt:lpstr>
      <vt:lpstr>«Просто о финансах» и «Великий комбинатор отдыхает» в 2023 году</vt:lpstr>
      <vt:lpstr>Достигнутые результаты</vt:lpstr>
      <vt:lpstr>Краткие параметры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Кушко Елена Юрьевна</dc:creator>
  <cp:lastModifiedBy>ms28050</cp:lastModifiedBy>
  <cp:revision>95</cp:revision>
  <dcterms:modified xsi:type="dcterms:W3CDTF">2024-04-19T03:07:23Z</dcterms:modified>
</cp:coreProperties>
</file>