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97" d="100"/>
          <a:sy n="97" d="100"/>
        </p:scale>
        <p:origin x="576" y="8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4093346"/>
            <a:ext cx="6454997" cy="950601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</a:t>
            </a:r>
            <a:r>
              <a:rPr lang="ru-RU" sz="1200" dirty="0"/>
              <a:t>специальные </a:t>
            </a:r>
            <a:r>
              <a:rPr lang="ru-RU" sz="1200" dirty="0"/>
              <a:t>проекты для </a:t>
            </a:r>
            <a:r>
              <a:rPr lang="ru-RU" sz="1200" dirty="0" smtClean="0"/>
              <a:t>людей </a:t>
            </a:r>
            <a:r>
              <a:rPr lang="ru-RU" sz="1200" dirty="0"/>
              <a:t>старшего возраста </a:t>
            </a:r>
            <a:r>
              <a:rPr lang="ru-RU" sz="1200" dirty="0"/>
              <a:t> </a:t>
            </a:r>
            <a:endParaRPr lang="ru-RU" sz="1200" dirty="0"/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Псковская область  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ФГБОУ ВО «Псковский государственный университет»; Гусарова Виктория Николаевна; +79212102726; </a:t>
            </a:r>
            <a:r>
              <a:rPr lang="en-US" sz="1200" dirty="0" smtClean="0"/>
              <a:t>vgusarova80@rambler.ru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6" y="1067135"/>
            <a:ext cx="6117584" cy="1185166"/>
          </a:xfrm>
        </p:spPr>
        <p:txBody>
          <a:bodyPr>
            <a:normAutofit/>
          </a:bodyPr>
          <a:lstStyle/>
          <a:p>
            <a:r>
              <a:rPr lang="ru-RU" dirty="0"/>
              <a:t>Просветительская программа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Финансовая грамотность для мудрых» </a:t>
            </a:r>
            <a:endParaRPr lang="ru-RU" dirty="0"/>
          </a:p>
        </p:txBody>
      </p:sp>
      <p:pic>
        <p:nvPicPr>
          <p:cNvPr id="1028" name="Picture 4" descr="https://yoursticker.ru/wp-content/uploads/2021/12/pskovsko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55"/>
            <a:ext cx="1930089" cy="14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01" y="80487"/>
            <a:ext cx="3156155" cy="2628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1"/>
            <a:ext cx="6888265" cy="462424"/>
          </a:xfrm>
        </p:spPr>
        <p:txBody>
          <a:bodyPr/>
          <a:lstStyle/>
          <a:p>
            <a:r>
              <a:rPr lang="ru-RU" dirty="0" smtClean="0"/>
              <a:t>Актуальность проекта (по данным Росстата)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717755"/>
            <a:ext cx="7877175" cy="3949495"/>
          </a:xfrm>
        </p:spPr>
        <p:txBody>
          <a:bodyPr/>
          <a:lstStyle/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63" y="2719309"/>
            <a:ext cx="2690659" cy="22472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1445" y="791201"/>
            <a:ext cx="4611329" cy="8617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sz="1400" dirty="0"/>
              <a:t>доля лиц пенсионного возраста в Псковской области  – увеличивается и приближается к 30</a:t>
            </a:r>
            <a:r>
              <a:rPr lang="ru-RU" sz="1400" dirty="0" smtClean="0"/>
              <a:t>% - </a:t>
            </a:r>
            <a:r>
              <a:rPr lang="ru-RU" sz="1400" dirty="0">
                <a:solidFill>
                  <a:srgbClr val="00B050"/>
                </a:solidFill>
              </a:rPr>
              <a:t>существенная </a:t>
            </a:r>
            <a:r>
              <a:rPr lang="ru-RU" sz="1400" dirty="0" smtClean="0">
                <a:solidFill>
                  <a:srgbClr val="00B050"/>
                </a:solidFill>
              </a:rPr>
              <a:t>целевая аудитория</a:t>
            </a:r>
            <a:endParaRPr lang="ru-RU" sz="1400" dirty="0">
              <a:solidFill>
                <a:srgbClr val="00B050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1445" y="1837091"/>
            <a:ext cx="4601496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sz="1200" dirty="0"/>
              <a:t>большую долю среди пенсионеров занимают лица в возрасте 60-69 </a:t>
            </a:r>
            <a:r>
              <a:rPr lang="ru-RU" sz="1200" dirty="0" smtClean="0"/>
              <a:t>лет – </a:t>
            </a:r>
          </a:p>
          <a:p>
            <a:pPr defTabSz="825500"/>
            <a:r>
              <a:rPr lang="ru-RU" sz="1200" dirty="0" smtClean="0">
                <a:solidFill>
                  <a:srgbClr val="00B050"/>
                </a:solidFill>
              </a:rPr>
              <a:t>еще достаточно активны, чтобы посещать занятия</a:t>
            </a:r>
            <a:endParaRPr lang="ru-RU" sz="1200" dirty="0">
              <a:solidFill>
                <a:srgbClr val="00B050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1612" y="2743057"/>
            <a:ext cx="4650658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sz="1200" dirty="0" smtClean="0"/>
              <a:t>менее активно </a:t>
            </a:r>
            <a:r>
              <a:rPr lang="ru-RU" sz="1200" dirty="0"/>
              <a:t>пользуются онлайн курсами и прочими ресурсами сети </a:t>
            </a:r>
            <a:r>
              <a:rPr lang="ru-RU" sz="1200" dirty="0" smtClean="0"/>
              <a:t>интернет – </a:t>
            </a:r>
          </a:p>
          <a:p>
            <a:pPr defTabSz="825500"/>
            <a:r>
              <a:rPr lang="ru-RU" sz="1200" dirty="0" smtClean="0">
                <a:solidFill>
                  <a:srgbClr val="00B050"/>
                </a:solidFill>
              </a:rPr>
              <a:t>нужен очный формат встреч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sym typeface="Helvetica Neue Medium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1613" y="3398571"/>
            <a:ext cx="4650658" cy="12926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r>
              <a:rPr lang="ru-RU" sz="1200" dirty="0"/>
              <a:t>часто либо слишком доверчивы и оказываются обманутыми,</a:t>
            </a:r>
          </a:p>
          <a:p>
            <a:r>
              <a:rPr lang="ru-RU" sz="1200" dirty="0"/>
              <a:t> или слишком недоверчивы и не пользуются теми возможностями, которые существуют в финансовой </a:t>
            </a:r>
            <a:r>
              <a:rPr lang="ru-RU" sz="1200" dirty="0" smtClean="0"/>
              <a:t>сфере – </a:t>
            </a:r>
          </a:p>
          <a:p>
            <a:r>
              <a:rPr kumimoji="0" lang="ru-RU" sz="120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нужен достоверный</a:t>
            </a:r>
            <a:r>
              <a:rPr kumimoji="0" lang="ru-RU" sz="1200" i="0" u="none" strike="noStrike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источник полезной структурированной и систематизированной информации</a:t>
            </a:r>
            <a:endParaRPr kumimoji="0" lang="ru-RU" sz="120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Просветительский проект «Финансовая грамотность для мудрых» - это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845574"/>
            <a:ext cx="7877175" cy="382167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3414" y="917223"/>
            <a:ext cx="4719484" cy="6724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dirty="0"/>
              <a:t>учебный год октябрь – </a:t>
            </a:r>
            <a:r>
              <a:rPr lang="ru-RU" dirty="0" smtClean="0"/>
              <a:t>апрель – учитываем дачный сезон!</a:t>
            </a:r>
          </a:p>
          <a:p>
            <a:pPr defTabSz="825500"/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6297" y="1549846"/>
            <a:ext cx="4675239" cy="8525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dirty="0"/>
              <a:t>при выборе тем </a:t>
            </a:r>
            <a:r>
              <a:rPr lang="ru-RU" dirty="0" smtClean="0"/>
              <a:t>учитываем </a:t>
            </a:r>
            <a:r>
              <a:rPr lang="ru-RU" dirty="0"/>
              <a:t>наиболее актуальные и востребованные вопросы среди лиц пенсионного </a:t>
            </a:r>
            <a:r>
              <a:rPr lang="ru-RU" dirty="0" smtClean="0"/>
              <a:t>возраста</a:t>
            </a:r>
          </a:p>
          <a:p>
            <a:pPr defTabSz="825500"/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348516"/>
            <a:ext cx="5584722" cy="1032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dirty="0"/>
              <a:t>подача информации с использованием визуализации (презентаций) и только доступным </a:t>
            </a:r>
            <a:r>
              <a:rPr lang="ru-RU" dirty="0" smtClean="0"/>
              <a:t>языком; с обязательной обобщающей дискуссией в конце занятия</a:t>
            </a:r>
          </a:p>
          <a:p>
            <a:pPr defTabSz="825500"/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61535" y="3204138"/>
            <a:ext cx="5963265" cy="8525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dirty="0"/>
              <a:t>у слушателей есть возможность сделать запрос на интересующую тему, которая будет включены в программу в оперативном </a:t>
            </a:r>
            <a:r>
              <a:rPr lang="ru-RU" dirty="0" smtClean="0"/>
              <a:t>режиме</a:t>
            </a:r>
          </a:p>
          <a:p>
            <a:pPr defTabSz="825500"/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11562" y="3936640"/>
            <a:ext cx="4424516" cy="8525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dirty="0"/>
              <a:t>программа не предусматривает обязательных домашних заданий, однако их можно выполнять по желанию </a:t>
            </a:r>
            <a:endParaRPr lang="ru-RU" dirty="0" smtClean="0"/>
          </a:p>
          <a:p>
            <a:pPr defTabSz="825500"/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69.userapi.com/impg/OlvI1CdM_gtNDaf3b1PFIxGtt0yXBat2zUmavw/j6vzn7IuLjw.jpg?size=1280x960&amp;quality=95&amp;sign=3dab63bd941a49d4f661d24a585bb724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37" y="779136"/>
            <a:ext cx="3178277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88490"/>
            <a:ext cx="6888265" cy="530873"/>
          </a:xfrm>
        </p:spPr>
        <p:txBody>
          <a:bodyPr/>
          <a:lstStyle/>
          <a:p>
            <a:r>
              <a:rPr lang="ru-RU" dirty="0" smtClean="0"/>
              <a:t>Тематика занятий (2023 год)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s://sun9-18.userapi.com/impg/YL7JnJG-vtW5B8VbnIpmqQ8ChADydbD7CR65zg/jqCMpYPFb_g.jpg?size=1280x960&amp;quality=95&amp;sign=553351d9781675ad8f67a5f0a6342ce8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38" y="2988936"/>
            <a:ext cx="3178277" cy="20040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29380" y="781505"/>
            <a:ext cx="4355690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Февраль: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</a:p>
          <a:p>
            <a:pPr marL="342900" marR="0" indent="-3429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Финансова</a:t>
            </a:r>
            <a:r>
              <a:rPr lang="ru-RU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я грамотность и я: все пересечения </a:t>
            </a:r>
          </a:p>
          <a:p>
            <a:pPr marL="342900" marR="0" indent="-3429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Грамотное потребительское поведение: планируем покупки правильно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4607" y="3436942"/>
            <a:ext cx="4355690" cy="55399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Ноябрь:</a:t>
            </a:r>
          </a:p>
          <a:p>
            <a:pPr marL="342900" marR="0" indent="-3429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Пора платить налоги: зачем, как и сколько</a:t>
            </a:r>
          </a:p>
          <a:p>
            <a:pPr marL="342900" indent="-342900" defTabSz="825500">
              <a:buFontTx/>
              <a:buAutoNum type="arabicPeriod"/>
            </a:pPr>
            <a:r>
              <a:rPr lang="ru-RU" sz="1200" b="0" dirty="0">
                <a:solidFill>
                  <a:schemeClr val="tx1"/>
                </a:solidFill>
                <a:sym typeface="Helvetica Neue Medium"/>
              </a:rPr>
              <a:t>Страхование: когда может </a:t>
            </a:r>
            <a:r>
              <a:rPr lang="ru-RU" sz="1200" b="0" dirty="0" smtClean="0">
                <a:solidFill>
                  <a:schemeClr val="tx1"/>
                </a:solidFill>
                <a:sym typeface="Helvetica Neue Medium"/>
              </a:rPr>
              <a:t>пригодиться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6749" y="1567905"/>
            <a:ext cx="5155793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Март: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1. Дружба с банками: вклады, накопительные счета, кредиты и </a:t>
            </a:r>
            <a:r>
              <a:rPr lang="ru-RU" sz="12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кэшбек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2366" y="2736860"/>
            <a:ext cx="4355690" cy="55399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sz="1200" b="0" dirty="0">
                <a:solidFill>
                  <a:schemeClr val="tx1"/>
                </a:solidFill>
                <a:sym typeface="Helvetica Neue Medium"/>
              </a:rPr>
              <a:t>Октябрь: </a:t>
            </a:r>
          </a:p>
          <a:p>
            <a:pPr marL="342900" indent="-342900" defTabSz="825500">
              <a:buFontTx/>
              <a:buAutoNum type="arabicPeriod"/>
            </a:pPr>
            <a:r>
              <a:rPr lang="ru-RU" sz="1200" b="0" dirty="0" smtClean="0">
                <a:solidFill>
                  <a:schemeClr val="tx1"/>
                </a:solidFill>
                <a:sym typeface="Helvetica Neue Medium"/>
              </a:rPr>
              <a:t>Финансовые мошенники –схемы новые и нет</a:t>
            </a:r>
            <a:endParaRPr lang="ru-RU" sz="1200" b="0" dirty="0">
              <a:solidFill>
                <a:schemeClr val="tx1"/>
              </a:solidFill>
              <a:sym typeface="Helvetica Neue Medium"/>
            </a:endParaRPr>
          </a:p>
          <a:p>
            <a:pPr marL="342900" indent="-342900" defTabSz="825500">
              <a:buFontTx/>
              <a:buAutoNum type="arabicPeriod"/>
            </a:pPr>
            <a:r>
              <a:rPr lang="ru-RU" sz="1200" b="0" dirty="0">
                <a:solidFill>
                  <a:schemeClr val="tx1"/>
                </a:solidFill>
                <a:sym typeface="Helvetica Neue Medium"/>
              </a:rPr>
              <a:t>Цифровой рубль: новая реальность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76847" y="4110407"/>
            <a:ext cx="4355690" cy="9233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Декабрь:</a:t>
            </a:r>
          </a:p>
          <a:p>
            <a:pPr marL="514350" marR="0" indent="-5143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Личный финансовый план в действии: готовимся к праздникам</a:t>
            </a:r>
          </a:p>
          <a:p>
            <a:pPr marL="514350" marR="0" indent="-5143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Игра «Не только мудрый, но и финансово грамотный»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4859" y="2059042"/>
            <a:ext cx="4355690" cy="55399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Апрель:</a:t>
            </a:r>
          </a:p>
          <a:p>
            <a:pPr marL="514350" marR="0" indent="-5143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Основные правила защиты прав потребителей</a:t>
            </a:r>
          </a:p>
          <a:p>
            <a:pPr marL="514350" marR="0" indent="-5143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Где повысить свою финансовую грамотность летом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523" y="354449"/>
            <a:ext cx="4355690" cy="3693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Январь: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</a:p>
          <a:p>
            <a:pPr marL="342900" marR="0" indent="-3429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Финансовые новшества начинающегося года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рабочей тетради в рамках одной темы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632" y="926722"/>
            <a:ext cx="7875639" cy="39395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Тема 1.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0" dirty="0" smtClean="0">
                <a:solidFill>
                  <a:schemeClr val="tx1"/>
                </a:solidFill>
                <a:sym typeface="Helvetica Neue Medium"/>
              </a:rPr>
              <a:t>Словарь основных терминов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Основные выводы</a:t>
            </a:r>
            <a:r>
              <a:rPr kumimoji="0" lang="ru-RU" sz="3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с занятия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(для самостоятельных записей)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0" dirty="0" smtClean="0">
                <a:solidFill>
                  <a:schemeClr val="tx1"/>
                </a:solidFill>
                <a:sym typeface="Helvetica Neue Medium"/>
              </a:rPr>
              <a:t>Полезные ресурсы для самостоятельной работы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Задание на неделю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065322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 проекта «</a:t>
            </a:r>
            <a:r>
              <a:rPr lang="ru-RU" dirty="0"/>
              <a:t>Просветительская программа «Финансовая грамотность для мудрых»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97045" y="1065877"/>
            <a:ext cx="525534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884">
              <a:defRPr/>
            </a:pP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Директор </a:t>
            </a: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института права, экономики и управления </a:t>
            </a:r>
          </a:p>
          <a:p>
            <a:pPr defTabSz="342884">
              <a:defRPr/>
            </a:pP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ФГБОУ ВО «Псковский государственный университет», </a:t>
            </a:r>
          </a:p>
          <a:p>
            <a:pPr defTabSz="342884">
              <a:defRPr/>
            </a:pP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кандидат </a:t>
            </a: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экономических </a:t>
            </a: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наук;</a:t>
            </a:r>
          </a:p>
          <a:p>
            <a:r>
              <a:rPr lang="ru-RU" sz="1100" b="0" dirty="0"/>
              <a:t>-</a:t>
            </a: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Ресурсного центра волонтеров финансового просвещения «Школа финансовой грамотности»;</a:t>
            </a:r>
          </a:p>
          <a:p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-автор проекта «Сказки для финансово грамотных детей» - включен в сборник лучших практик Минфина РФ;</a:t>
            </a:r>
          </a:p>
          <a:p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финансовый консультант;</a:t>
            </a:r>
          </a:p>
          <a:p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профессиональный налоговый консультант;</a:t>
            </a:r>
          </a:p>
          <a:p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сертифицированный специалист по управлению проектами (IPMA, </a:t>
            </a:r>
            <a:r>
              <a:rPr lang="ru-RU" sz="11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</a:t>
            </a: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D);</a:t>
            </a:r>
          </a:p>
          <a:p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лектор Всероссийского общества «Знание» (направления «Финансовая грамотность» и «Софт </a:t>
            </a:r>
            <a:r>
              <a:rPr lang="ru-RU" sz="11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скиллс</a:t>
            </a: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»);</a:t>
            </a:r>
          </a:p>
          <a:p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эксперт, лауреат и наставник Всероссийского конкурса «Моя страна – моя Россия»;</a:t>
            </a:r>
          </a:p>
          <a:p>
            <a:pPr marL="285750" indent="-285750">
              <a:buFontTx/>
              <a:buChar char="-"/>
            </a:pP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 Всероссийского проекта «</a:t>
            </a:r>
            <a:r>
              <a:rPr lang="ru-RU" sz="11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ПроФит</a:t>
            </a: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»;</a:t>
            </a:r>
          </a:p>
          <a:p>
            <a:pPr marL="285750" indent="-285750">
              <a:buFontTx/>
              <a:buChar char="-"/>
            </a:pP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 и участник </a:t>
            </a: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Всероссийского конкурса «Сильные идеи для нового времени</a:t>
            </a: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 2024;</a:t>
            </a:r>
            <a:endParaRPr lang="ru-RU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эксперт </a:t>
            </a:r>
            <a:r>
              <a:rPr lang="ru-RU" sz="11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грантовых</a:t>
            </a: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конкурсов Ассоциации развития финансовой грамотности;</a:t>
            </a:r>
          </a:p>
          <a:p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-эксперт конкурса «Большая Перемена»</a:t>
            </a:r>
          </a:p>
          <a:p>
            <a:pPr defTabSz="342884">
              <a:defRPr/>
            </a:pP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60" y="4607083"/>
            <a:ext cx="3425939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ТГ канал: </a:t>
            </a:r>
            <a:r>
              <a:rPr lang="en-US" dirty="0" smtClean="0"/>
              <a:t>https</a:t>
            </a:r>
            <a:r>
              <a:rPr lang="en-US" dirty="0"/>
              <a:t>://t.me/+BOzdm71FQJNhMGVi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3757" y="907824"/>
            <a:ext cx="2693848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Гусарова Виктория Николаевна</a:t>
            </a:r>
          </a:p>
          <a:p>
            <a:r>
              <a:rPr lang="ru-RU" dirty="0" smtClean="0"/>
              <a:t>+79212102726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3" y="1326517"/>
            <a:ext cx="2867338" cy="299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712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492</Words>
  <Application>Microsoft Office PowerPoint</Application>
  <PresentationFormat>Экран (16:9)</PresentationFormat>
  <Paragraphs>76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Helvetica Neue</vt:lpstr>
      <vt:lpstr>Helvetica Neue Light</vt:lpstr>
      <vt:lpstr>Helvetica Neue Medium</vt:lpstr>
      <vt:lpstr>Proxima Nova Rg</vt:lpstr>
      <vt:lpstr>Verdana</vt:lpstr>
      <vt:lpstr>White</vt:lpstr>
      <vt:lpstr>Просветительская программа  «Финансовая грамотность для мудрых» </vt:lpstr>
      <vt:lpstr>Актуальность проекта (по данным Росстата)</vt:lpstr>
      <vt:lpstr>Просветительский проект «Финансовая грамотность для мудрых» - это</vt:lpstr>
      <vt:lpstr>Тематика занятий (2023 год) </vt:lpstr>
      <vt:lpstr>Макет рабочей тетради в рамках одной темы</vt:lpstr>
      <vt:lpstr>Автор проекта «Просветительская программа «Финансовая грамотность для мудрых»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Гусарова</dc:creator>
  <cp:lastModifiedBy>Виктория Гусарова</cp:lastModifiedBy>
  <cp:revision>76</cp:revision>
  <dcterms:modified xsi:type="dcterms:W3CDTF">2024-04-22T09:58:46Z</dcterms:modified>
</cp:coreProperties>
</file>