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1" y="762000"/>
            <a:ext cx="6856214" cy="533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 bwMode="auto">
          <a:xfrm>
            <a:off x="6952697" y="762000"/>
            <a:ext cx="2193989" cy="5334000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825010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285750" y="990600"/>
            <a:ext cx="2114550" cy="49530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677983" y="767418"/>
            <a:ext cx="6086423" cy="53309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auto">
          <a:xfrm>
            <a:off x="2624326" y="6356351"/>
            <a:ext cx="443363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8" name="Rectangle 37"/>
          <p:cNvSpPr/>
          <p:nvPr/>
        </p:nvSpPr>
        <p:spPr bwMode="auto"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586B75A-687E-405C-8A0B-8D00578BA2C3}" type="datetimeFigureOut">
              <a:rPr lang="en-US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000" spc="-6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>
        <a:lnSpc>
          <a:spcPct val="90000"/>
        </a:lnSpc>
        <a:spcBef>
          <a:spcPts val="1200"/>
        </a:spcBef>
        <a:buClr>
          <a:schemeClr val="accent1"/>
        </a:buClr>
        <a:buFont typeface="Wingdings 2"/>
        <a:buChar char=""/>
        <a:defRPr sz="19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7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5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3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3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3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3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3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3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pdet.berez@social.permkrai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00B0F0">
                <a:alpha val="87000"/>
                <a:lumMod val="54000"/>
                <a:lumOff val="46000"/>
              </a:srgbClr>
            </a:gs>
          </a:gsLst>
          <a:path path="circle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4727861" y="1652155"/>
            <a:ext cx="3792683" cy="1828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727861" y="3622964"/>
            <a:ext cx="3792683" cy="18288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666994" y="1652155"/>
            <a:ext cx="1901536" cy="18288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666994" y="3622964"/>
            <a:ext cx="1901536" cy="1828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06127" y="1652155"/>
            <a:ext cx="1901536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06127" y="3622964"/>
            <a:ext cx="1901536" cy="182880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297363" y="205944"/>
            <a:ext cx="8367021" cy="17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ФОРМИРОВАНИЕ</a:t>
            </a:r>
            <a:r>
              <a:rPr lang="ru-RU"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 </a:t>
            </a:r>
            <a:r>
              <a:rPr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ФУНКЦИОНАЛЬНОЙ</a:t>
            </a:r>
            <a:r>
              <a:rPr lang="ru-RU"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 </a:t>
            </a:r>
            <a:r>
              <a:rPr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ФИНАНСОВОЙ ГРАМОТНОСТИ</a:t>
            </a:r>
            <a:r>
              <a:rPr lang="ru-RU"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 </a:t>
            </a:r>
            <a:r>
              <a:rPr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ВОСПИТАННИКОВ</a:t>
            </a:r>
            <a:r>
              <a:rPr lang="ru-RU" sz="2200" b="1" i="0" u="none">
                <a:solidFill>
                  <a:srgbClr val="002060"/>
                </a:solidFill>
                <a:latin typeface="Corbel"/>
                <a:ea typeface="Arial"/>
                <a:cs typeface="Corbel"/>
              </a:rPr>
              <a:t> </a:t>
            </a:r>
            <a:r>
              <a:rPr lang="ru-RU" sz="2200" b="1" i="0" u="none" strike="noStrike" cap="none" spc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ГКУСО ПК «ЦЕНТР ПОМОЩИ ДЕТЯМ, ОСТАВШИМСЯ БЕЗ ПОПЕЧЕНИЯ РОДИТЕЛЕЙ» Г.БЕРЕЗНИКИ</a:t>
            </a:r>
            <a:endParaRPr sz="2200" b="1" i="0">
              <a:solidFill>
                <a:srgbClr val="002060"/>
              </a:solidFill>
            </a:endParaRPr>
          </a:p>
          <a:p>
            <a:pPr>
              <a:defRPr/>
            </a:pP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4870583" y="3821065"/>
            <a:ext cx="3493998" cy="1432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200" b="1" i="0">
                <a:solidFill>
                  <a:srgbClr val="002060"/>
                </a:solidFill>
              </a:rPr>
              <a:t>Разработчик: </a:t>
            </a:r>
            <a:r>
              <a:rPr lang="ru-RU" sz="2200" b="0" i="0" u="none" strike="noStrike" cap="none" spc="0">
                <a:solidFill>
                  <a:srgbClr val="002060"/>
                </a:solidFill>
                <a:latin typeface="Corbel"/>
                <a:ea typeface="Arial"/>
                <a:cs typeface="Arial"/>
              </a:rPr>
              <a:t>ГКУСО ПК «Центр помощи детям, оставшимся без попечения родителей» г.Березники</a:t>
            </a:r>
            <a:endParaRPr sz="2200" b="0" i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776688" y="2059483"/>
            <a:ext cx="3681786" cy="1097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ru-RU" sz="2200" b="1">
                <a:solidFill>
                  <a:srgbClr val="002060"/>
                </a:solidFill>
              </a:rPr>
              <a:t>Направление: </a:t>
            </a:r>
            <a:r>
              <a:rPr lang="ru-RU" sz="2200" b="0">
                <a:solidFill>
                  <a:srgbClr val="002060"/>
                </a:solidFill>
              </a:rPr>
              <a:t>финансовое просвещение детей и молодежи</a:t>
            </a:r>
            <a:endParaRPr sz="2500" b="0" i="1"/>
          </a:p>
        </p:txBody>
      </p:sp>
      <p:pic>
        <p:nvPicPr>
          <p:cNvPr id="2100212845" name="Рисунок 3"/>
          <p:cNvPicPr>
            <a:picLocks noChangeAspect="1"/>
          </p:cNvPicPr>
          <p:nvPr/>
        </p:nvPicPr>
        <p:blipFill>
          <a:blip r:embed="rId2"/>
          <a:srcRect t="7112" b="7432"/>
          <a:stretch/>
        </p:blipFill>
        <p:spPr bwMode="auto">
          <a:xfrm>
            <a:off x="1055228" y="2059483"/>
            <a:ext cx="1003332" cy="1212530"/>
          </a:xfrm>
          <a:prstGeom prst="rect">
            <a:avLst/>
          </a:prstGeom>
        </p:spPr>
      </p:pic>
      <p:sp>
        <p:nvSpPr>
          <p:cNvPr id="1094279574" name="TextBox 1094279573"/>
          <p:cNvSpPr txBox="1"/>
          <p:nvPr/>
        </p:nvSpPr>
        <p:spPr bwMode="auto">
          <a:xfrm>
            <a:off x="609444" y="5547430"/>
            <a:ext cx="7942755" cy="1554516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2060"/>
                </a:solidFill>
              </a:rPr>
              <a:t>Контактное лицо:</a:t>
            </a:r>
            <a:r>
              <a:rPr lang="ru-RU" sz="2000">
                <a:solidFill>
                  <a:srgbClr val="002060"/>
                </a:solidFill>
              </a:rPr>
              <a:t> Заболотных Елена Викторовна, заместитель директора по УВР</a:t>
            </a:r>
            <a:endParaRPr sz="200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2060"/>
                </a:solidFill>
                <a:hlinkClick r:id="rId3" tooltip="mailto:cpdet.berez@social.permkrai.ru"/>
              </a:rPr>
              <a:t>cpdet.berez@social.permkrai.ru</a:t>
            </a:r>
            <a:endParaRPr>
              <a:solidFill>
                <a:srgbClr val="002060"/>
              </a:solidFill>
            </a:endParaRPr>
          </a:p>
          <a:p>
            <a:pPr>
              <a:defRPr/>
            </a:pPr>
            <a:r>
              <a:rPr sz="2000">
                <a:solidFill>
                  <a:srgbClr val="002060"/>
                </a:solidFill>
              </a:rPr>
              <a:t> 8(3424) 201 321</a:t>
            </a:r>
            <a:endParaRPr sz="20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2925391" name="Title 1"/>
          <p:cNvSpPr>
            <a:spLocks noGrp="1"/>
          </p:cNvSpPr>
          <p:nvPr>
            <p:ph type="title"/>
          </p:nvPr>
        </p:nvSpPr>
        <p:spPr bwMode="auto"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pPr>
              <a:defRPr/>
            </a:pPr>
            <a:r>
              <a:rPr lang="ru-RU"/>
              <a:t>Краткое описание практики</a:t>
            </a:r>
            <a:endParaRPr/>
          </a:p>
        </p:txBody>
      </p:sp>
      <p:sp>
        <p:nvSpPr>
          <p:cNvPr id="492413127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677982" y="767417"/>
            <a:ext cx="6086422" cy="53309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 sz="1600" b="1">
                <a:solidFill>
                  <a:srgbClr val="002060"/>
                </a:solidFill>
                <a:latin typeface="Corbel"/>
                <a:cs typeface="Corbel"/>
              </a:rPr>
              <a:t>Целевая аудитория:</a:t>
            </a:r>
            <a:r>
              <a:rPr lang="ru-RU" sz="1600">
                <a:solidFill>
                  <a:srgbClr val="002060"/>
                </a:solidFill>
                <a:latin typeface="Corbel"/>
                <a:cs typeface="Corbel"/>
              </a:rPr>
              <a:t> </a:t>
            </a:r>
            <a:r>
              <a:rPr lang="ru-RU" sz="1600" b="0">
                <a:solidFill>
                  <a:srgbClr val="002060"/>
                </a:solidFill>
                <a:latin typeface="Corbel"/>
                <a:cs typeface="Corbel"/>
              </a:rPr>
              <a:t>ш</a:t>
            </a:r>
            <a:r>
              <a:rPr sz="1600" b="0">
                <a:solidFill>
                  <a:srgbClr val="002060"/>
                </a:solidFill>
                <a:latin typeface="Corbel"/>
                <a:cs typeface="Corbel"/>
              </a:rPr>
              <a:t>кольники</a:t>
            </a:r>
            <a:endParaRPr sz="1600">
              <a:solidFill>
                <a:srgbClr val="002060"/>
              </a:solidFill>
              <a:latin typeface="Corbel"/>
              <a:cs typeface="Corbel"/>
            </a:endParaRPr>
          </a:p>
          <a:p>
            <a:pPr>
              <a:defRPr/>
            </a:pPr>
            <a:r>
              <a:rPr lang="ru-RU" sz="1600" b="1">
                <a:solidFill>
                  <a:srgbClr val="002060"/>
                </a:solidFill>
                <a:latin typeface="Corbel"/>
                <a:cs typeface="Corbel"/>
              </a:rPr>
              <a:t>Цель: </a:t>
            </a: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развитие экономического образа мышления воспитанников социального учреждения, воспитание ответственности и нравственного поведения в области экономических отношений в семье, формирование опыта применения полученных знаний и умений путем  включения в различные виды трудовой деятельности.</a:t>
            </a:r>
          </a:p>
          <a:p>
            <a:pPr>
              <a:defRPr/>
            </a:pPr>
            <a:r>
              <a:rPr lang="ru-RU" sz="1600" b="1">
                <a:solidFill>
                  <a:srgbClr val="002060"/>
                </a:solidFill>
                <a:latin typeface="Corbel"/>
                <a:cs typeface="Corbel"/>
              </a:rPr>
              <a:t>Задачи:</a:t>
            </a:r>
            <a:endParaRPr sz="1600" b="1">
              <a:solidFill>
                <a:srgbClr val="002060"/>
              </a:solidFill>
              <a:latin typeface="Corbel"/>
              <a:cs typeface="Corbel"/>
            </a:endParaRPr>
          </a:p>
          <a:p>
            <a:pPr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- повышать финансовую грамотность и уровень финансового самосознания воспитанников;</a:t>
            </a:r>
          </a:p>
          <a:p>
            <a:pPr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- формировать мотивационную готовность несовершеннолетних к овладению знаниями в области финансовой грамотности;</a:t>
            </a:r>
          </a:p>
          <a:p>
            <a:pPr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- обучать основам проектирования, планирования, управления своими финансовыми ресурсами;</a:t>
            </a:r>
          </a:p>
          <a:p>
            <a:pPr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- повышать уровень знаний несовершеннолетних о финансовых продуктах и их грамотном использовании</a:t>
            </a:r>
            <a:r>
              <a:rPr lang="ru-RU" sz="1600">
                <a:solidFill>
                  <a:srgbClr val="002060"/>
                </a:solidFill>
                <a:latin typeface="Corbel"/>
                <a:cs typeface="Corbel"/>
              </a:rPr>
              <a:t>;</a:t>
            </a:r>
            <a:endParaRPr sz="1600">
              <a:solidFill>
                <a:srgbClr val="002060"/>
              </a:solidFill>
              <a:latin typeface="Corbel"/>
              <a:cs typeface="Corbel"/>
            </a:endParaRPr>
          </a:p>
          <a:p>
            <a:pPr algn="just">
              <a:spcAft>
                <a:spcPts val="0"/>
              </a:spcAft>
              <a:defRPr/>
            </a:pP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  - развивать самостоятельность в распределении личных «карманных» денег;</a:t>
            </a:r>
          </a:p>
          <a:p>
            <a:pPr>
              <a:defRPr/>
            </a:pPr>
            <a:r>
              <a:rPr sz="1600">
                <a:solidFill>
                  <a:srgbClr val="002060"/>
                </a:solidFill>
                <a:latin typeface="Corbel"/>
                <a:cs typeface="Corbel"/>
              </a:rPr>
              <a:t>  - развивать умения грамотного использования интернет - ресурсов при покупке онлайн.</a:t>
            </a:r>
          </a:p>
        </p:txBody>
      </p:sp>
      <p:sp>
        <p:nvSpPr>
          <p:cNvPr id="601979961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799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7886617" name="Title 1"/>
          <p:cNvSpPr>
            <a:spLocks noGrp="1"/>
          </p:cNvSpPr>
          <p:nvPr>
            <p:ph type="title"/>
          </p:nvPr>
        </p:nvSpPr>
        <p:spPr bwMode="auto"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pPr>
              <a:defRPr/>
            </a:pPr>
            <a:r>
              <a:rPr lang="ru-RU"/>
              <a:t>Охват аудитории</a:t>
            </a:r>
            <a:endParaRPr/>
          </a:p>
        </p:txBody>
      </p:sp>
      <p:sp>
        <p:nvSpPr>
          <p:cNvPr id="1162361194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677982" y="767417"/>
            <a:ext cx="6086422" cy="53309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algn="ctr">
              <a:defRPr/>
            </a:pPr>
            <a:endParaRPr sz="7200" u="sng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sz="3600" u="sng">
                <a:solidFill>
                  <a:srgbClr val="002060"/>
                </a:solidFill>
              </a:rPr>
              <a:t>От 100 до 1000 человек в год</a:t>
            </a:r>
          </a:p>
          <a:p>
            <a:pPr algn="ctr">
              <a:defRPr/>
            </a:pPr>
            <a:endParaRPr sz="360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sz="3600">
                <a:solidFill>
                  <a:srgbClr val="002060"/>
                </a:solidFill>
              </a:rPr>
              <a:t>2021г. - 329 человек</a:t>
            </a:r>
          </a:p>
          <a:p>
            <a:pPr algn="ctr">
              <a:defRPr/>
            </a:pPr>
            <a:r>
              <a:rPr lang="ru-RU" sz="3600">
                <a:solidFill>
                  <a:srgbClr val="002060"/>
                </a:solidFill>
              </a:rPr>
              <a:t>2022г. - 346 человек</a:t>
            </a:r>
          </a:p>
          <a:p>
            <a:pPr algn="ctr">
              <a:defRPr/>
            </a:pPr>
            <a:r>
              <a:rPr lang="ru-RU" sz="3600">
                <a:solidFill>
                  <a:srgbClr val="002060"/>
                </a:solidFill>
              </a:rPr>
              <a:t>2023г. - 358 человек</a:t>
            </a:r>
          </a:p>
        </p:txBody>
      </p:sp>
      <p:sp>
        <p:nvSpPr>
          <p:cNvPr id="150979253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799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-108520" y="1123838"/>
            <a:ext cx="2808312" cy="460118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+mn-lt"/>
              </a:rPr>
              <a:t>Методы и формы работы по формированию финансовой грамотности</a:t>
            </a:r>
            <a:r>
              <a:rPr lang="ru-RU" b="1">
                <a:solidFill>
                  <a:schemeClr val="accent5">
                    <a:lumMod val="75000"/>
                  </a:schemeClr>
                </a:solidFill>
                <a:latin typeface="Bookman Old Style"/>
              </a:rPr>
              <a:t/>
            </a:r>
            <a:br>
              <a:rPr lang="ru-RU" b="1">
                <a:solidFill>
                  <a:schemeClr val="accent5">
                    <a:lumMod val="75000"/>
                  </a:schemeClr>
                </a:solidFill>
                <a:latin typeface="Bookman Old Style"/>
              </a:rPr>
            </a:b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3585756" y="319151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Решение финансовых задач, связанных с жизнью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3605190" y="938694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Деловые игры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567032" y="1588597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Тестирование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3613876" y="5395890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Экономические уроки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3597451" y="3519773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Творческие задания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3587370" y="4756613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Учебные экскурсии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3594281" y="2213488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Занятия - практикумы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3586997" y="4148305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Проекты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3605107" y="2857910"/>
            <a:ext cx="3661349" cy="53552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Мини-исследования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3602116" y="6015899"/>
            <a:ext cx="3661349" cy="683058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>
                <a:solidFill>
                  <a:srgbClr val="002060"/>
                </a:solidFill>
              </a:rPr>
              <a:t>Ролевые игры</a:t>
            </a:r>
            <a:endParaRPr/>
          </a:p>
        </p:txBody>
      </p:sp>
      <p:grpSp>
        <p:nvGrpSpPr>
          <p:cNvPr id="15" name="Группа 14"/>
          <p:cNvGrpSpPr/>
          <p:nvPr/>
        </p:nvGrpSpPr>
        <p:grpSpPr bwMode="auto">
          <a:xfrm>
            <a:off x="7727324" y="5718219"/>
            <a:ext cx="1057428" cy="882397"/>
            <a:chOff x="3650663" y="1818409"/>
            <a:chExt cx="3962403" cy="3799609"/>
          </a:xfrm>
        </p:grpSpPr>
        <p:sp>
          <p:nvSpPr>
            <p:cNvPr id="16" name="Прямоугольник 15"/>
            <p:cNvSpPr/>
            <p:nvPr/>
          </p:nvSpPr>
          <p:spPr bwMode="auto">
            <a:xfrm>
              <a:off x="5711531" y="1818409"/>
              <a:ext cx="1901536" cy="18288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5711531" y="3789218"/>
              <a:ext cx="1901536" cy="18288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 bwMode="auto">
            <a:xfrm>
              <a:off x="3650663" y="1818409"/>
              <a:ext cx="1901536" cy="1828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3650663" y="3789218"/>
              <a:ext cx="1901536" cy="1828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44646747" name="Title 1"/>
          <p:cNvSpPr>
            <a:spLocks noGrp="1"/>
          </p:cNvSpPr>
          <p:nvPr>
            <p:ph type="title"/>
          </p:nvPr>
        </p:nvSpPr>
        <p:spPr bwMode="auto"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pPr>
              <a:defRPr/>
            </a:pPr>
            <a:r>
              <a:rPr lang="ru-RU" sz="2600"/>
              <a:t>Достигнутые результаты</a:t>
            </a:r>
            <a:endParaRPr/>
          </a:p>
        </p:txBody>
      </p:sp>
      <p:sp>
        <p:nvSpPr>
          <p:cNvPr id="1965649694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677982" y="767417"/>
            <a:ext cx="6086422" cy="53309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 lnSpcReduction="2000"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indent="0" algn="l">
              <a:lnSpc>
                <a:spcPct val="100000"/>
              </a:lnSpc>
              <a:defRPr/>
            </a:pPr>
            <a:r>
              <a:rPr lang="ru-RU" sz="1400" b="0">
                <a:latin typeface="Times New Roman"/>
                <a:cs typeface="Times New Roman"/>
              </a:rPr>
              <a:t>*</a:t>
            </a: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Повышение уровня финансовой грамотности воспитанников по результатам Мониторинга компетентностного развития </a:t>
            </a:r>
            <a:endParaRPr lang="ru-RU"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marL="0" marR="0" indent="0" algn="l">
              <a:lnSpc>
                <a:spcPct val="100000"/>
              </a:lnSpc>
              <a:defRPr/>
            </a:pPr>
            <a:endParaRPr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marL="0" marR="0" indent="0" algn="l">
              <a:lnSpc>
                <a:spcPct val="100000"/>
              </a:lnSpc>
              <a:defRPr/>
            </a:pPr>
            <a:r>
              <a:rPr lang="ru-RU" sz="2000" b="1">
                <a:solidFill>
                  <a:srgbClr val="002060"/>
                </a:solidFill>
                <a:latin typeface="Corbel"/>
                <a:cs typeface="Corbel"/>
              </a:rPr>
              <a:t>*</a:t>
            </a: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Проведение не менее 40 воспитательных мероприятий по финансовому просвещению в течение года</a:t>
            </a:r>
          </a:p>
          <a:p>
            <a:pPr marL="0" marR="0" indent="0" algn="l">
              <a:lnSpc>
                <a:spcPct val="100000"/>
              </a:lnSpc>
              <a:defRPr/>
            </a:pPr>
            <a:endParaRPr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marL="0" marR="0" indent="0" algn="l">
              <a:lnSpc>
                <a:spcPct val="100000"/>
              </a:lnSpc>
              <a:defRPr/>
            </a:pPr>
            <a:r>
              <a:rPr lang="ru-RU" sz="2000" b="1">
                <a:solidFill>
                  <a:srgbClr val="002060"/>
                </a:solidFill>
                <a:latin typeface="Corbel"/>
                <a:cs typeface="Corbel"/>
              </a:rPr>
              <a:t>*</a:t>
            </a: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Взаимодействие с социальными партнерами в области финансового просвещения, ежегодное участие в проектах, мероприятиях, инициативах</a:t>
            </a:r>
          </a:p>
          <a:p>
            <a:pPr marL="0" marR="0" indent="0" algn="l">
              <a:lnSpc>
                <a:spcPct val="100000"/>
              </a:lnSpc>
              <a:defRPr/>
            </a:pPr>
            <a:endParaRPr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marL="0" marR="0" indent="0" algn="l">
              <a:lnSpc>
                <a:spcPct val="100000"/>
              </a:lnSpc>
              <a:defRPr/>
            </a:pPr>
            <a:r>
              <a:rPr lang="ru-RU" sz="2000" b="1">
                <a:solidFill>
                  <a:srgbClr val="002060"/>
                </a:solidFill>
                <a:latin typeface="Corbel"/>
                <a:cs typeface="Corbel"/>
              </a:rPr>
              <a:t>*</a:t>
            </a: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Ежегодное повышение квалификации сотрудников учреждения в области содержания и методики преподавания курса финансовой грамотности различным категориям обучающихся</a:t>
            </a:r>
          </a:p>
          <a:p>
            <a:pPr marL="0" marR="0" indent="0" algn="l">
              <a:lnSpc>
                <a:spcPct val="100000"/>
              </a:lnSpc>
              <a:defRPr/>
            </a:pPr>
            <a:endParaRPr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algn="l">
              <a:defRPr/>
            </a:pPr>
            <a:r>
              <a:rPr lang="ru-RU" sz="2000" b="1">
                <a:solidFill>
                  <a:srgbClr val="002060"/>
                </a:solidFill>
                <a:latin typeface="Corbel"/>
                <a:cs typeface="Corbel"/>
              </a:rPr>
              <a:t>*</a:t>
            </a: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Распространение опыта работы в профессиональном сообществе </a:t>
            </a:r>
            <a:endParaRPr sz="7200" u="sng">
              <a:solidFill>
                <a:srgbClr val="002060"/>
              </a:solidFill>
            </a:endParaRPr>
          </a:p>
        </p:txBody>
      </p:sp>
      <p:sp>
        <p:nvSpPr>
          <p:cNvPr id="1305472963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799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74521428" name="Title 1"/>
          <p:cNvSpPr>
            <a:spLocks noGrp="1"/>
          </p:cNvSpPr>
          <p:nvPr>
            <p:ph type="title"/>
          </p:nvPr>
        </p:nvSpPr>
        <p:spPr bwMode="auto">
          <a:xfrm>
            <a:off x="192024" y="1142999"/>
            <a:ext cx="2234225" cy="2922763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>
            <a:lvl1pPr>
              <a:defRPr sz="2800" b="0"/>
            </a:lvl1pPr>
          </a:lstStyle>
          <a:p>
            <a:pPr>
              <a:defRPr/>
            </a:pPr>
            <a:r>
              <a:rPr lang="ru-RU" sz="2400"/>
              <a:t>Возможности и инструменты для тиражирования</a:t>
            </a:r>
            <a:endParaRPr sz="2400"/>
          </a:p>
        </p:txBody>
      </p:sp>
      <p:sp>
        <p:nvSpPr>
          <p:cNvPr id="343307729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677982" y="767417"/>
            <a:ext cx="6086422" cy="53309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algn="ctr">
              <a:defRPr/>
            </a:pPr>
            <a:endParaRPr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algn="ctr">
              <a:defRPr/>
            </a:pPr>
            <a:endParaRPr sz="2000" b="1">
              <a:solidFill>
                <a:srgbClr val="002060"/>
              </a:solidFill>
              <a:latin typeface="Corbel"/>
              <a:cs typeface="Corbel"/>
            </a:endParaRPr>
          </a:p>
          <a:p>
            <a:pPr algn="ctr">
              <a:defRPr/>
            </a:pP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Представление опыта для профессиональной общественности </a:t>
            </a:r>
          </a:p>
          <a:p>
            <a:pPr algn="ctr">
              <a:defRPr/>
            </a:pPr>
            <a:r>
              <a:rPr sz="2000" b="1">
                <a:solidFill>
                  <a:srgbClr val="002060"/>
                </a:solidFill>
                <a:latin typeface="Corbel"/>
                <a:cs typeface="Corbel"/>
              </a:rPr>
              <a:t>(выступления на конференциях, мастер-класс, публикации)</a:t>
            </a:r>
            <a:endParaRPr sz="7200" b="1">
              <a:solidFill>
                <a:srgbClr val="002060"/>
              </a:solidFill>
              <a:latin typeface="Corbel"/>
              <a:cs typeface="Corbel"/>
            </a:endParaRPr>
          </a:p>
        </p:txBody>
      </p:sp>
      <p:sp>
        <p:nvSpPr>
          <p:cNvPr id="141858636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799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pic>
        <p:nvPicPr>
          <p:cNvPr id="553406857" name="Рисунок 7"/>
          <p:cNvPicPr>
            <a:picLocks noChangeAspect="1"/>
          </p:cNvPicPr>
          <p:nvPr/>
        </p:nvPicPr>
        <p:blipFill>
          <a:blip r:embed="rId2"/>
          <a:srcRect l="2100" t="11594"/>
          <a:stretch/>
        </p:blipFill>
        <p:spPr bwMode="auto">
          <a:xfrm>
            <a:off x="3820501" y="2928191"/>
            <a:ext cx="3801384" cy="25745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Рама">
  <a:themeElements>
    <a:clrScheme name="Рам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а">
      <a:majorFont>
        <a:latin typeface="Corbel"/>
        <a:ea typeface="Arial"/>
        <a:cs typeface="Arial"/>
      </a:majorFont>
      <a:minorFont>
        <a:latin typeface="Corbel"/>
        <a:ea typeface="Arial"/>
        <a:cs typeface="Arial"/>
      </a:minorFont>
    </a:fontScheme>
    <a:fmtScheme name="Рам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satMod val="150000"/>
              <a:alpha val="50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TC103457475[[fn=Рамка]]</Template>
  <TotalTime>0</TotalTime>
  <Words>320</Words>
  <Application>Microsoft Office PowerPoint</Application>
  <DocSecurity>0</DocSecurity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Рама</vt:lpstr>
      <vt:lpstr>Презентация PowerPoint</vt:lpstr>
      <vt:lpstr>Краткое описание практики</vt:lpstr>
      <vt:lpstr>Охват аудитории</vt:lpstr>
      <vt:lpstr>Методы и формы работы по формированию финансовой грамотности </vt:lpstr>
      <vt:lpstr>Достигнутые результаты</vt:lpstr>
      <vt:lpstr>Возможности и инструменты для тиражирования</vt:lpstr>
    </vt:vector>
  </TitlesOfParts>
  <Company>DNS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Братчикова Наталья Владимировна</cp:lastModifiedBy>
  <cp:revision>62</cp:revision>
  <dcterms:created xsi:type="dcterms:W3CDTF">2012-12-16T11:43:21Z</dcterms:created>
  <dcterms:modified xsi:type="dcterms:W3CDTF">2024-04-19T12:13:47Z</dcterms:modified>
  <dc:identifier/>
  <dc:language/>
  <cp:version/>
</cp:coreProperties>
</file>