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0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Финансовое просвещение для детей и молодежи</a:t>
            </a:r>
          </a:p>
          <a:p>
            <a:r>
              <a:rPr lang="ru-RU" sz="1200" dirty="0"/>
              <a:t>Рязанская область</a:t>
            </a:r>
          </a:p>
          <a:p>
            <a:r>
              <a:rPr lang="ru-RU" sz="1200" dirty="0"/>
              <a:t>Автор практики: Отделение по Рязанской области ГУ Банка России по ЦФО, Кузнецов Сергей Викторович, контактные данные: 8(4912)29-56-98, </a:t>
            </a:r>
            <a:r>
              <a:rPr lang="en-US" sz="1200" dirty="0"/>
              <a:t>LarinVA@cbr</a:t>
            </a:r>
            <a:r>
              <a:rPr lang="en-US" sz="1200"/>
              <a:t>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Межвузовский турнир ЦФО «Дебаты: финансовая лига»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D93F4F-8084-4D29-AE2D-40DB7D75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9" y="146289"/>
            <a:ext cx="1315168" cy="19706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CD4C46-D952-40AF-876F-821214C64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240"/>
          <a:stretch/>
        </p:blipFill>
        <p:spPr>
          <a:xfrm>
            <a:off x="2364483" y="84260"/>
            <a:ext cx="1888714" cy="14045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86" y="1406209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«Дебаты: Финансовая лига» – это интеллектуальная игра и образовательная технология, направленная на формирование осознанного финансового поведения, развития навыков публичных выступлений, критического мышления и аргументации студентов высших учебных заведений. 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3464869-EDC7-4C06-B2A8-53DA4D084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801" r="5801"/>
          <a:stretch>
            <a:fillRect/>
          </a:stretch>
        </p:blipFill>
        <p:spPr>
          <a:xfrm>
            <a:off x="4826739" y="1065877"/>
            <a:ext cx="3863975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4E3D672-BA74-432F-AFBD-B4FD1440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76" y="328427"/>
            <a:ext cx="6888265" cy="682727"/>
          </a:xfrm>
        </p:spPr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Краткое описание практики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77AC72B-908F-413E-A3A1-0819352234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6" t="9985" r="26585" b="30472"/>
          <a:stretch/>
        </p:blipFill>
        <p:spPr>
          <a:xfrm>
            <a:off x="4010100" y="-75509"/>
            <a:ext cx="1714734" cy="16409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Пилотный проект «Региональный межвузовский Турнир </a:t>
            </a:r>
            <a:br>
              <a:rPr lang="ru-RU" sz="2000" dirty="0"/>
            </a:br>
            <a:r>
              <a:rPr lang="ru-RU" sz="2000" dirty="0"/>
              <a:t>«Дебаты: финансовая лига»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Участие в Турнире приняли команды из </a:t>
            </a:r>
            <a:r>
              <a:rPr lang="ru-RU" b="1" dirty="0">
                <a:solidFill>
                  <a:srgbClr val="FFC000"/>
                </a:solidFill>
              </a:rPr>
              <a:t>6</a:t>
            </a:r>
            <a:r>
              <a:rPr lang="ru-RU" dirty="0"/>
              <a:t> вузов Рязанской области,</a:t>
            </a:r>
          </a:p>
          <a:p>
            <a:pPr marL="0" indent="0">
              <a:buNone/>
            </a:pPr>
            <a:r>
              <a:rPr lang="ru-RU" dirty="0"/>
              <a:t> охват мероприятия составил </a:t>
            </a:r>
            <a:r>
              <a:rPr lang="ru-RU" b="1" dirty="0">
                <a:solidFill>
                  <a:srgbClr val="FFC000"/>
                </a:solidFill>
              </a:rPr>
              <a:t>96</a:t>
            </a:r>
            <a:r>
              <a:rPr lang="ru-RU" dirty="0"/>
              <a:t> человек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89DD9D89-780F-44C7-8BD3-159BD473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279"/>
          <a:stretch/>
        </p:blipFill>
        <p:spPr>
          <a:xfrm>
            <a:off x="187196" y="78006"/>
            <a:ext cx="5342351" cy="237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97D1F7-4FCB-411C-BC11-A9F186E72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6" t="9985" r="26585" b="30472"/>
          <a:stretch/>
        </p:blipFill>
        <p:spPr>
          <a:xfrm>
            <a:off x="5575853" y="1633844"/>
            <a:ext cx="1714734" cy="16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ru-RU" dirty="0"/>
              <a:t>этап Турнира «Региональный»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C9CAC2-B8CD-47D8-93B8-9BE550F97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9" y="3478380"/>
            <a:ext cx="2137265" cy="1510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0C46F8-337A-42CE-BC3F-C1F38D08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3095" y="368087"/>
            <a:ext cx="3333920" cy="4331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C634EA3E-8CFE-46B0-8048-9EE0B4C4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73" y="986947"/>
            <a:ext cx="4095163" cy="221345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региональном этапе Турнира могут принимать участие команды высших учебных заведений Центрального федерального округа, состав команды – 4 человека. Команды вузов готовят выступления в формате видеоролика на заданную тему в соответствии с позицией респондента (сторона, отстаивающая тему) или оппонента (сторона, опровергающая тему), и направляют Организатору подготовленный видеоролик и заявку на участие в Турнире.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регионах формируется жюри, которое определяет не более двух победителей внутри своего региона и передает информацию о победителях I этапа Организатору.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Организатор осуществляет публикацию роликов победителей I этапа в сообществе «</a:t>
            </a:r>
            <a:r>
              <a:rPr lang="ru-RU" dirty="0" err="1">
                <a:solidFill>
                  <a:schemeClr val="bg1"/>
                </a:solidFill>
              </a:rPr>
              <a:t>ФинТьютор</a:t>
            </a:r>
            <a:r>
              <a:rPr lang="ru-RU" dirty="0">
                <a:solidFill>
                  <a:schemeClr val="bg1"/>
                </a:solidFill>
              </a:rPr>
              <a:t>» в социальной сети «</a:t>
            </a:r>
            <a:r>
              <a:rPr lang="ru-RU" dirty="0" err="1">
                <a:solidFill>
                  <a:schemeClr val="bg1"/>
                </a:solidFill>
              </a:rPr>
              <a:t>Вконтакте</a:t>
            </a:r>
            <a:r>
              <a:rPr lang="ru-RU" dirty="0">
                <a:solidFill>
                  <a:schemeClr val="bg1"/>
                </a:solidFill>
              </a:rPr>
              <a:t>».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78B1CD-55F3-47CD-A4B4-CC1848995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922" y="2011668"/>
            <a:ext cx="1969807" cy="1243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73D9A2-BAA3-4CE6-ACA1-D7037B304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96" y="3388442"/>
            <a:ext cx="1937833" cy="1140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Объект 6">
            <a:extLst>
              <a:ext uri="{FF2B5EF4-FFF2-40B4-BE49-F238E27FC236}">
                <a16:creationId xmlns:a16="http://schemas.microsoft.com/office/drawing/2014/main" xmlns="" id="{E437E2F1-33B7-4E9E-BBA4-8645ABA6BD5E}"/>
              </a:ext>
            </a:extLst>
          </p:cNvPr>
          <p:cNvSpPr txBox="1">
            <a:spLocks/>
          </p:cNvSpPr>
          <p:nvPr/>
        </p:nvSpPr>
        <p:spPr>
          <a:xfrm>
            <a:off x="573254" y="4328327"/>
            <a:ext cx="3914382" cy="29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Aft>
                <a:spcPts val="0"/>
              </a:spcAft>
              <a:buFontTx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первом этапе Турнира приняла участие </a:t>
            </a:r>
          </a:p>
          <a:p>
            <a:pPr marL="0" indent="0" algn="ctr" hangingPunct="1">
              <a:spcAft>
                <a:spcPts val="0"/>
              </a:spcAft>
              <a:buFontTx/>
              <a:buNone/>
            </a:pPr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из </a:t>
            </a:r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регионов ЦФО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FB82C9-E046-4D4A-B936-A4916CAA6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294" y="2011667"/>
            <a:ext cx="1969807" cy="1188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D91D1B8-49C8-42B0-8340-8EBE6C434A8D}"/>
              </a:ext>
            </a:extLst>
          </p:cNvPr>
          <p:cNvSpPr txBox="1">
            <a:spLocks/>
          </p:cNvSpPr>
          <p:nvPr/>
        </p:nvSpPr>
        <p:spPr>
          <a:xfrm>
            <a:off x="4944492" y="867005"/>
            <a:ext cx="3924473" cy="82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/>
              <a:t>Тема </a:t>
            </a:r>
            <a:r>
              <a:rPr lang="en-US" dirty="0"/>
              <a:t>I </a:t>
            </a:r>
            <a:r>
              <a:rPr lang="ru-RU" dirty="0"/>
              <a:t>этапа:</a:t>
            </a:r>
          </a:p>
          <a:p>
            <a:pPr algn="ctr" hangingPunct="1"/>
            <a:r>
              <a:rPr lang="ru-RU" dirty="0">
                <a:solidFill>
                  <a:schemeClr val="accent3"/>
                </a:solidFill>
              </a:rPr>
              <a:t>Лучше взять кредит</a:t>
            </a:r>
            <a:endParaRPr lang="ru-RU" dirty="0">
              <a:solidFill>
                <a:schemeClr val="tx1"/>
              </a:solidFill>
            </a:endParaRPr>
          </a:p>
          <a:p>
            <a:pPr algn="ctr" hangingPunct="1"/>
            <a:r>
              <a:rPr lang="ru-RU" dirty="0">
                <a:solidFill>
                  <a:schemeClr val="accent1"/>
                </a:solidFill>
              </a:rPr>
              <a:t>Лучше накопить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86" y="349644"/>
            <a:ext cx="6888265" cy="682727"/>
          </a:xfrm>
        </p:spPr>
        <p:txBody>
          <a:bodyPr/>
          <a:lstStyle/>
          <a:p>
            <a:r>
              <a:rPr lang="en-US" dirty="0"/>
              <a:t>II</a:t>
            </a:r>
            <a:r>
              <a:rPr lang="ru-RU" dirty="0"/>
              <a:t> этап Турнира  «Отборочные игры»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51056A5-DE60-44B7-ACC7-42D8056D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8541" y="47123"/>
            <a:ext cx="2474198" cy="455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8388374-D666-49AB-8236-7062A467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71" y="1257212"/>
            <a:ext cx="4070110" cy="131009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Организатором Турнира проводятся отборочные игры в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онлайн-формате. Количество отборочных игр определяется в соответствии с количеством направленных заявок.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итогам отборочных игр 2 или 3 лучшие команды выходят в Финал Турнира.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 выкладывает записи лучших по мнению жюри отборочных игр в сообщество «</a:t>
            </a:r>
            <a:r>
              <a:rPr lang="ru-RU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ФинТьютор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социальной сети «</a:t>
            </a:r>
            <a:r>
              <a:rPr lang="ru-RU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FFFAB4-B6E8-4B47-AFF6-69E3A7376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31" y="752836"/>
            <a:ext cx="832619" cy="8693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E72AAA-790D-4B44-B516-79EF149F9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66" y="764405"/>
            <a:ext cx="921512" cy="884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5E41604-2594-4ADC-994B-400046BB3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49" y="757619"/>
            <a:ext cx="975647" cy="9732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F2C785C-7C78-4827-958B-E21FF729E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76" y="2102348"/>
            <a:ext cx="1096413" cy="93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9248EE1-4A8B-488A-9792-9A0704AFF9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46" y="2044731"/>
            <a:ext cx="788832" cy="9850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68D641C-3E48-4334-9BFF-061D716C60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90" y="2038468"/>
            <a:ext cx="739098" cy="9905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EAB2503-4B58-4637-8D20-2CF6CD19D3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17" y="3404144"/>
            <a:ext cx="842967" cy="9694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2E61CAB-29C3-4C8F-9FDE-9373FA07E3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26" y="3383827"/>
            <a:ext cx="739098" cy="963906"/>
          </a:xfrm>
          <a:prstGeom prst="rect">
            <a:avLst/>
          </a:prstGeom>
        </p:spPr>
      </p:pic>
      <p:sp>
        <p:nvSpPr>
          <p:cNvPr id="23" name="Объект 6">
            <a:extLst>
              <a:ext uri="{FF2B5EF4-FFF2-40B4-BE49-F238E27FC236}">
                <a16:creationId xmlns:a16="http://schemas.microsoft.com/office/drawing/2014/main" xmlns="" id="{E5AAD477-8A21-4612-91F0-8E6AD93E79F5}"/>
              </a:ext>
            </a:extLst>
          </p:cNvPr>
          <p:cNvSpPr txBox="1">
            <a:spLocks/>
          </p:cNvSpPr>
          <p:nvPr/>
        </p:nvSpPr>
        <p:spPr>
          <a:xfrm>
            <a:off x="776699" y="3884265"/>
            <a:ext cx="3914382" cy="29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Aft>
                <a:spcPts val="0"/>
              </a:spcAft>
              <a:buFontTx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втором этапе Турнира принимают участие </a:t>
            </a:r>
          </a:p>
          <a:p>
            <a:pPr marL="0" indent="0" algn="ctr" hangingPunct="1">
              <a:spcAft>
                <a:spcPts val="0"/>
              </a:spcAft>
              <a:buFontTx/>
              <a:buNone/>
            </a:pPr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команд из </a:t>
            </a:r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регионов ЦФО</a:t>
            </a:r>
          </a:p>
          <a:p>
            <a:pPr marL="0" indent="0" algn="ctr" hangingPunct="1">
              <a:spcAft>
                <a:spcPts val="0"/>
              </a:spcAft>
              <a:buFontTx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 отборочных игр) 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A6FFA41-F40A-4550-A281-B347A7B264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245753" y="3404144"/>
            <a:ext cx="920057" cy="960243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xmlns="" id="{136B7769-95C6-4F9D-8CC8-12DBF741CA7E}"/>
              </a:ext>
            </a:extLst>
          </p:cNvPr>
          <p:cNvSpPr txBox="1">
            <a:spLocks/>
          </p:cNvSpPr>
          <p:nvPr/>
        </p:nvSpPr>
        <p:spPr>
          <a:xfrm>
            <a:off x="5156318" y="1686579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Брянская 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27" name="Объект 6">
            <a:extLst>
              <a:ext uri="{FF2B5EF4-FFF2-40B4-BE49-F238E27FC236}">
                <a16:creationId xmlns:a16="http://schemas.microsoft.com/office/drawing/2014/main" xmlns="" id="{92BD8388-D8E9-44F9-85AC-11831A6696EC}"/>
              </a:ext>
            </a:extLst>
          </p:cNvPr>
          <p:cNvSpPr txBox="1">
            <a:spLocks/>
          </p:cNvSpPr>
          <p:nvPr/>
        </p:nvSpPr>
        <p:spPr>
          <a:xfrm>
            <a:off x="6330666" y="1677969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Владимирская 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xmlns="" id="{C0771D01-6270-4628-A14D-B26F7CEF0C63}"/>
              </a:ext>
            </a:extLst>
          </p:cNvPr>
          <p:cNvSpPr txBox="1">
            <a:spLocks/>
          </p:cNvSpPr>
          <p:nvPr/>
        </p:nvSpPr>
        <p:spPr>
          <a:xfrm>
            <a:off x="7560677" y="1711680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Воронежская 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xmlns="" id="{07960D7D-D3AA-4A96-AC99-B482B455D45E}"/>
              </a:ext>
            </a:extLst>
          </p:cNvPr>
          <p:cNvSpPr txBox="1">
            <a:spLocks/>
          </p:cNvSpPr>
          <p:nvPr/>
        </p:nvSpPr>
        <p:spPr>
          <a:xfrm>
            <a:off x="5233183" y="3041152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Костромская 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xmlns="" id="{66B37FCC-373D-4B57-896C-F5A68E59E0EA}"/>
              </a:ext>
            </a:extLst>
          </p:cNvPr>
          <p:cNvSpPr txBox="1">
            <a:spLocks/>
          </p:cNvSpPr>
          <p:nvPr/>
        </p:nvSpPr>
        <p:spPr>
          <a:xfrm>
            <a:off x="6389380" y="3049644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Липецкая 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31" name="Объект 6">
            <a:extLst>
              <a:ext uri="{FF2B5EF4-FFF2-40B4-BE49-F238E27FC236}">
                <a16:creationId xmlns:a16="http://schemas.microsoft.com/office/drawing/2014/main" xmlns="" id="{B91B2625-97C4-4BF5-830F-FE34370CCF02}"/>
              </a:ext>
            </a:extLst>
          </p:cNvPr>
          <p:cNvSpPr txBox="1">
            <a:spLocks/>
          </p:cNvSpPr>
          <p:nvPr/>
        </p:nvSpPr>
        <p:spPr>
          <a:xfrm>
            <a:off x="7637097" y="3080383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Московская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32" name="Объект 6">
            <a:extLst>
              <a:ext uri="{FF2B5EF4-FFF2-40B4-BE49-F238E27FC236}">
                <a16:creationId xmlns:a16="http://schemas.microsoft.com/office/drawing/2014/main" xmlns="" id="{92CE91E3-F9E3-402A-AB78-E386EC564DA1}"/>
              </a:ext>
            </a:extLst>
          </p:cNvPr>
          <p:cNvSpPr txBox="1">
            <a:spLocks/>
          </p:cNvSpPr>
          <p:nvPr/>
        </p:nvSpPr>
        <p:spPr>
          <a:xfrm>
            <a:off x="5245753" y="4386472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Рязанская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33" name="Объект 6">
            <a:extLst>
              <a:ext uri="{FF2B5EF4-FFF2-40B4-BE49-F238E27FC236}">
                <a16:creationId xmlns:a16="http://schemas.microsoft.com/office/drawing/2014/main" xmlns="" id="{11913415-0357-4C9A-B748-BC53711DD69B}"/>
              </a:ext>
            </a:extLst>
          </p:cNvPr>
          <p:cNvSpPr txBox="1">
            <a:spLocks/>
          </p:cNvSpPr>
          <p:nvPr/>
        </p:nvSpPr>
        <p:spPr>
          <a:xfrm>
            <a:off x="6463346" y="4425769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Смоленская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  <p:sp>
        <p:nvSpPr>
          <p:cNvPr id="34" name="Объект 6">
            <a:extLst>
              <a:ext uri="{FF2B5EF4-FFF2-40B4-BE49-F238E27FC236}">
                <a16:creationId xmlns:a16="http://schemas.microsoft.com/office/drawing/2014/main" xmlns="" id="{89F5477B-38E3-474F-9ACA-F72161EB7F76}"/>
              </a:ext>
            </a:extLst>
          </p:cNvPr>
          <p:cNvSpPr txBox="1">
            <a:spLocks/>
          </p:cNvSpPr>
          <p:nvPr/>
        </p:nvSpPr>
        <p:spPr>
          <a:xfrm>
            <a:off x="7680939" y="4409210"/>
            <a:ext cx="975647" cy="23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Тульская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307E59-ABCB-4772-98C1-EE24AC741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75396" y="47533"/>
            <a:ext cx="2775643" cy="455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</a:t>
            </a:r>
            <a:r>
              <a:rPr lang="ru-RU" dirty="0"/>
              <a:t>этап Турнира «Финал»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093" y="1181100"/>
            <a:ext cx="4271376" cy="253286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этап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роходит в очном формате на площадке Отделения по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Рязанской области Главного управления Центрального банка Российской Федерации по Центральному федеральному округу.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Охват мероприятия формируется из 2 показателей: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Турнира, а также просмотров подготовленных участниками видеороликов и записей отборочных игр Турнира и Финала Турнира, опубликованных в сообществе «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ФинТьютор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социальной сети «</a:t>
            </a:r>
            <a:r>
              <a:rPr lang="ru-RU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В Турнире присуждается три призовых места. 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2EA05F-BA5F-420C-88C1-F404F2585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9" y="3559799"/>
            <a:ext cx="2137265" cy="1510951"/>
          </a:xfrm>
          <a:prstGeom prst="rect">
            <a:avLst/>
          </a:prstGeom>
        </p:spPr>
      </p:pic>
      <p:sp>
        <p:nvSpPr>
          <p:cNvPr id="6" name="Объект 6">
            <a:extLst>
              <a:ext uri="{FF2B5EF4-FFF2-40B4-BE49-F238E27FC236}">
                <a16:creationId xmlns:a16="http://schemas.microsoft.com/office/drawing/2014/main" xmlns="" id="{3F8F7A2F-A941-4CA3-8B08-8524F7DDA811}"/>
              </a:ext>
            </a:extLst>
          </p:cNvPr>
          <p:cNvSpPr txBox="1">
            <a:spLocks/>
          </p:cNvSpPr>
          <p:nvPr/>
        </p:nvSpPr>
        <p:spPr>
          <a:xfrm>
            <a:off x="633412" y="3891725"/>
            <a:ext cx="3914382" cy="29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Aft>
                <a:spcPts val="0"/>
              </a:spcAft>
              <a:buFontTx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третьем этапе Турнира в 2024 году принимают участие </a:t>
            </a:r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команды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5E8E78-48C2-4C44-B027-D0DF76952131}"/>
              </a:ext>
            </a:extLst>
          </p:cNvPr>
          <p:cNvSpPr txBox="1"/>
          <p:nvPr/>
        </p:nvSpPr>
        <p:spPr>
          <a:xfrm>
            <a:off x="5126588" y="2890118"/>
            <a:ext cx="3731191" cy="8125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hangingPunct="1"/>
            <a:r>
              <a:rPr lang="ru-RU" dirty="0">
                <a:solidFill>
                  <a:schemeClr val="tx1"/>
                </a:solidFill>
              </a:rPr>
              <a:t>Видеоролики победителей первого этапа, записи лучших отборочных игр, а также финальная игра в сообществе «</a:t>
            </a:r>
            <a:r>
              <a:rPr lang="ru-RU" dirty="0" err="1">
                <a:solidFill>
                  <a:schemeClr val="tx1"/>
                </a:solidFill>
              </a:rPr>
              <a:t>ФинТьютор</a:t>
            </a:r>
            <a:r>
              <a:rPr lang="ru-RU" dirty="0">
                <a:solidFill>
                  <a:schemeClr val="tx1"/>
                </a:solidFill>
              </a:rPr>
              <a:t>» в социальной сети «</a:t>
            </a:r>
            <a:r>
              <a:rPr lang="ru-RU" dirty="0" err="1">
                <a:solidFill>
                  <a:schemeClr val="tx1"/>
                </a:solidFill>
              </a:rPr>
              <a:t>Вконтакте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58A73F-C29D-400B-AA3F-ACFF39070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91" y="877284"/>
            <a:ext cx="2011993" cy="20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437</Words>
  <Application>Microsoft Office PowerPoint</Application>
  <PresentationFormat>Экран (16:9)</PresentationFormat>
  <Paragraphs>48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Helvetica Neue</vt:lpstr>
      <vt:lpstr>Helvetica Neue Light</vt:lpstr>
      <vt:lpstr>Helvetica Neue Medium</vt:lpstr>
      <vt:lpstr>Proxima Nova Rg</vt:lpstr>
      <vt:lpstr>Raleway Medium</vt:lpstr>
      <vt:lpstr>Times New Roman</vt:lpstr>
      <vt:lpstr>White</vt:lpstr>
      <vt:lpstr>Межвузовский турнир ЦФО «Дебаты: финансовая лига»</vt:lpstr>
      <vt:lpstr>Краткое описание практики</vt:lpstr>
      <vt:lpstr>Пилотный проект «Региональный межвузовский Турнир  «Дебаты: финансовая лига»</vt:lpstr>
      <vt:lpstr>I этап Турнира «Региональный»</vt:lpstr>
      <vt:lpstr>II этап Турнира  «Отборочные игры»</vt:lpstr>
      <vt:lpstr>III этап Турнира «Финал»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Учетная запись Майкрософт</cp:lastModifiedBy>
  <cp:revision>61</cp:revision>
  <dcterms:modified xsi:type="dcterms:W3CDTF">2024-04-26T12:39:23Z</dcterms:modified>
</cp:coreProperties>
</file>