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70" r:id="rId4"/>
    <p:sldId id="261" r:id="rId5"/>
    <p:sldId id="262" r:id="rId6"/>
    <p:sldId id="268" r:id="rId7"/>
    <p:sldId id="269" r:id="rId8"/>
    <p:sldId id="266" r:id="rId9"/>
  </p:sldIdLst>
  <p:sldSz cx="9144000" cy="5143500" type="screen16x9"/>
  <p:notesSz cx="6805613" cy="99441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07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-324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7450"/>
          </a:xfrm>
          <a:prstGeom prst="rect">
            <a:avLst/>
          </a:prstGeom>
        </p:spPr>
        <p:txBody>
          <a:bodyPr lIns="91687" tIns="45843" rIns="91687" bIns="45843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416" y="4723448"/>
            <a:ext cx="4990783" cy="4474845"/>
          </a:xfrm>
          <a:prstGeom prst="rect">
            <a:avLst/>
          </a:prstGeom>
        </p:spPr>
        <p:txBody>
          <a:bodyPr lIns="91687" tIns="45843" rIns="91687" bIns="4584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0353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goncharovavi@ofukem.ru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mailto:ovs-p@mail.ru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962679" y="4093346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1759" y="3750957"/>
            <a:ext cx="8877941" cy="128628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бразовательные и просветительские проекты финансовой грамотности для старшего поколения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Кемеровская область – Кузбасс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финансов Кузбасса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Гончарова Вера Ивановна,  +7-903-070-63-33,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goncharova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vi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@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ofukem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ru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центр финансовой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грамотности Кузбасса (РЦФГК)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Сычева-Передеро Ольга Валерьевна, +7-960-906-33-21,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ovs-p@mail.ru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996" y="1196312"/>
            <a:ext cx="5607050" cy="80652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фестиваль-марафон «Серебряный возраст»</a:t>
            </a:r>
          </a:p>
        </p:txBody>
      </p:sp>
      <p:pic>
        <p:nvPicPr>
          <p:cNvPr id="9" name="Изображение 29" descr="св чб">
            <a:extLst>
              <a:ext uri="{FF2B5EF4-FFF2-40B4-BE49-F238E27FC236}">
                <a16:creationId xmlns="" xmlns:a16="http://schemas.microsoft.com/office/drawing/2014/main" id="{F4504DF6-2CAF-48CC-B954-45DA6C39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00" y="879882"/>
            <a:ext cx="1288669" cy="1286288"/>
          </a:xfrm>
          <a:prstGeom prst="rect">
            <a:avLst/>
          </a:prstGeom>
        </p:spPr>
      </p:pic>
      <p:pic>
        <p:nvPicPr>
          <p:cNvPr id="10" name="Изображение 6" descr="Безымянный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1" y="47156"/>
            <a:ext cx="666984" cy="876526"/>
          </a:xfrm>
          <a:prstGeom prst="rect">
            <a:avLst/>
          </a:prstGeom>
        </p:spPr>
      </p:pic>
      <p:pic>
        <p:nvPicPr>
          <p:cNvPr id="11" name="Изображение 1" descr="минфин прозрачный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850" y="68321"/>
            <a:ext cx="471658" cy="855362"/>
          </a:xfrm>
          <a:prstGeom prst="rect">
            <a:avLst/>
          </a:prstGeom>
        </p:spPr>
      </p:pic>
      <p:pic>
        <p:nvPicPr>
          <p:cNvPr id="12" name="Изображение 16" descr="рцфг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1822" y="164414"/>
            <a:ext cx="798898" cy="759269"/>
          </a:xfrm>
          <a:prstGeom prst="rect">
            <a:avLst/>
          </a:prstGeom>
        </p:spPr>
      </p:pic>
      <p:pic>
        <p:nvPicPr>
          <p:cNvPr id="13" name="Изображение 17" descr="phot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190" y="923683"/>
            <a:ext cx="980103" cy="785414"/>
          </a:xfrm>
          <a:prstGeom prst="rect">
            <a:avLst/>
          </a:prstGeom>
        </p:spPr>
      </p:pic>
      <p:pic>
        <p:nvPicPr>
          <p:cNvPr id="14" name="Изображение 25" descr="Безымянный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020" y="998769"/>
            <a:ext cx="994492" cy="7131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65" y="151564"/>
            <a:ext cx="6196685" cy="51151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32" y="663079"/>
            <a:ext cx="6961454" cy="204679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финансовой грамотности и формирование финансовой культуры старшего поколения;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критического мышления и ответственности за принятые финансовые решения;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продвижению лучших практик финансовой грамотности среди старшего поколения;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29" descr="св чб">
            <a:extLst>
              <a:ext uri="{FF2B5EF4-FFF2-40B4-BE49-F238E27FC236}">
                <a16:creationId xmlns="" xmlns:a16="http://schemas.microsoft.com/office/drawing/2014/main" id="{BBA6CC5C-1D39-42D0-A294-2C9DB07A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00" y="679219"/>
            <a:ext cx="1236774" cy="1234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1ADF29-EBCF-EDCC-F06C-5A3FF884CFD6}"/>
              </a:ext>
            </a:extLst>
          </p:cNvPr>
          <p:cNvSpPr txBox="1"/>
          <p:nvPr/>
        </p:nvSpPr>
        <p:spPr>
          <a:xfrm>
            <a:off x="168530" y="2865134"/>
            <a:ext cx="8806940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пробелов и актуализация финансовых знаний у старшего поколения;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 управление личным (семейным) бюджетом, развитие практических навыков при выборе и использовании финансовых инструментов, критическое мышление при принятии финансовых решений, распознавание и противодействие финансовому мошенничеству;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заинтересованности и вовлеченности в повышение финансовой грамотности и финансовой культуры представителей старшего поколения;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связей между поколениями, воспитание духовно-нравственных ценностей через взаимодействие между поколениями;</a:t>
            </a:r>
            <a:endParaRPr lang="ru-RU" sz="14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«живом» общении через креативные индустрии в финансовой грамотности.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0ADA88-7427-EB5E-4BC0-D4F8FE63142F}"/>
              </a:ext>
            </a:extLst>
          </p:cNvPr>
          <p:cNvSpPr txBox="1"/>
          <p:nvPr/>
        </p:nvSpPr>
        <p:spPr>
          <a:xfrm>
            <a:off x="186884" y="1902606"/>
            <a:ext cx="860003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 подход к получению знаний и практических навыков финансово грамотного поведения в неформальной обстановке через взаимодействие разных поколений в целях повышения финансовой культуры и обмена опытом.</a:t>
            </a:r>
            <a:endParaRPr lang="ru-RU" sz="1400" b="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88D344-34FE-A633-0B42-08273CDE1E9E}"/>
              </a:ext>
            </a:extLst>
          </p:cNvPr>
          <p:cNvSpPr txBox="1"/>
          <p:nvPr/>
        </p:nvSpPr>
        <p:spPr>
          <a:xfrm>
            <a:off x="1701987" y="2513339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проблемы: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1EA99E-62FC-4673-96CF-0C65F6A85FA4}"/>
              </a:ext>
            </a:extLst>
          </p:cNvPr>
          <p:cNvSpPr/>
          <p:nvPr/>
        </p:nvSpPr>
        <p:spPr>
          <a:xfrm>
            <a:off x="1094610" y="1134657"/>
            <a:ext cx="62406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организации креативных площадок по финансовому просвещению старшего поколения посредством взаимодействия разных поколений, активного общения, творческой реализации и формирования финансовой культуры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821F0DA-B765-4CBD-A770-B0E1E23BFE90}"/>
              </a:ext>
            </a:extLst>
          </p:cNvPr>
          <p:cNvSpPr/>
          <p:nvPr/>
        </p:nvSpPr>
        <p:spPr>
          <a:xfrm>
            <a:off x="1143000" y="2076229"/>
            <a:ext cx="4572000" cy="4524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90A9ECB-74BD-4318-9B89-A79E95495CAE}"/>
              </a:ext>
            </a:extLst>
          </p:cNvPr>
          <p:cNvSpPr/>
          <p:nvPr/>
        </p:nvSpPr>
        <p:spPr>
          <a:xfrm>
            <a:off x="243019" y="2943591"/>
            <a:ext cx="358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6FDE2F8-60C0-43E5-8E59-39FB09C98BBC}"/>
              </a:ext>
            </a:extLst>
          </p:cNvPr>
          <p:cNvSpPr/>
          <p:nvPr/>
        </p:nvSpPr>
        <p:spPr>
          <a:xfrm>
            <a:off x="5689971" y="3031389"/>
            <a:ext cx="2768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аудитории:</a:t>
            </a:r>
          </a:p>
        </p:txBody>
      </p:sp>
      <p:pic>
        <p:nvPicPr>
          <p:cNvPr id="2" name="Изображение 29" descr="св чб">
            <a:extLst>
              <a:ext uri="{FF2B5EF4-FFF2-40B4-BE49-F238E27FC236}">
                <a16:creationId xmlns="" xmlns:a16="http://schemas.microsoft.com/office/drawing/2014/main" id="{8646E0F6-27BE-C4D2-4638-F858D85C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00" y="679219"/>
            <a:ext cx="1236774" cy="1234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5E5F01-E537-B648-D934-B24BB3A134F0}"/>
              </a:ext>
            </a:extLst>
          </p:cNvPr>
          <p:cNvSpPr txBox="1"/>
          <p:nvPr/>
        </p:nvSpPr>
        <p:spPr>
          <a:xfrm>
            <a:off x="2162523" y="453642"/>
            <a:ext cx="391191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 </a:t>
            </a:r>
            <a:endParaRPr lang="ru-RU" sz="24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87196793-0A85-010F-124F-F2AA152859B4}"/>
              </a:ext>
            </a:extLst>
          </p:cNvPr>
          <p:cNvSpPr/>
          <p:nvPr/>
        </p:nvSpPr>
        <p:spPr>
          <a:xfrm>
            <a:off x="527281" y="3569856"/>
            <a:ext cx="3190388" cy="99172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044CA7-2695-4F24-FECB-C27FE20CC50B}"/>
              </a:ext>
            </a:extLst>
          </p:cNvPr>
          <p:cNvSpPr txBox="1"/>
          <p:nvPr/>
        </p:nvSpPr>
        <p:spPr>
          <a:xfrm>
            <a:off x="791844" y="3674074"/>
            <a:ext cx="271891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поколение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FF96E5F3-4655-2194-97EA-722A0C9D62AD}"/>
              </a:ext>
            </a:extLst>
          </p:cNvPr>
          <p:cNvSpPr/>
          <p:nvPr/>
        </p:nvSpPr>
        <p:spPr>
          <a:xfrm>
            <a:off x="5538683" y="3569855"/>
            <a:ext cx="3190388" cy="99172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D3229DB-1038-4BB0-7FCD-493F64035302}"/>
              </a:ext>
            </a:extLst>
          </p:cNvPr>
          <p:cNvSpPr txBox="1"/>
          <p:nvPr/>
        </p:nvSpPr>
        <p:spPr>
          <a:xfrm>
            <a:off x="5774418" y="3674074"/>
            <a:ext cx="271891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100 до 1000 человек в год</a:t>
            </a:r>
          </a:p>
        </p:txBody>
      </p:sp>
    </p:spTree>
    <p:extLst>
      <p:ext uri="{BB962C8B-B14F-4D97-AF65-F5344CB8AC3E}">
        <p14:creationId xmlns:p14="http://schemas.microsoft.com/office/powerpoint/2010/main" val="11904266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230247"/>
            <a:ext cx="6205537" cy="71590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61" y="772406"/>
            <a:ext cx="7049156" cy="15682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площадок в территориях (МО);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программы фестиваля-марафона;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детских волонтерских отрядов при участии педагога-куратора;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площадок волонтерами-экспертами;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участия старшего поколения;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фестиваля-марафона согласно программы;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награждение активных участников.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lv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pic>
        <p:nvPicPr>
          <p:cNvPr id="4" name="Изображение 29" descr="св чб">
            <a:extLst>
              <a:ext uri="{FF2B5EF4-FFF2-40B4-BE49-F238E27FC236}">
                <a16:creationId xmlns="" xmlns:a16="http://schemas.microsoft.com/office/drawing/2014/main" id="{2951699A-5B68-2E2D-05C4-9DA74EDC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00" y="679219"/>
            <a:ext cx="1236774" cy="1234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6BA8DD-EC4B-1B93-41EA-A4BB3BC5E411}"/>
              </a:ext>
            </a:extLst>
          </p:cNvPr>
          <p:cNvSpPr txBox="1"/>
          <p:nvPr/>
        </p:nvSpPr>
        <p:spPr>
          <a:xfrm>
            <a:off x="106791" y="2340623"/>
            <a:ext cx="8883697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мероприятий в рамках программы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фестиваля-марафона: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1731D9EC-CE55-5EA5-BD6A-30F9D9B39958}"/>
              </a:ext>
            </a:extLst>
          </p:cNvPr>
          <p:cNvSpPr/>
          <p:nvPr/>
        </p:nvSpPr>
        <p:spPr>
          <a:xfrm>
            <a:off x="220256" y="3165819"/>
            <a:ext cx="4118138" cy="1668542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очные мероприятия по повышению финансовой грамотности старшего поколения при участии детских волонтерских отрядов и волонтеров-экспертов: мастер-классы, игра «Верю-Не верю», лекции, консультационные пункты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E197A1D-7037-C9A9-AEAC-3E50F5E2D057}"/>
              </a:ext>
            </a:extLst>
          </p:cNvPr>
          <p:cNvSpPr/>
          <p:nvPr/>
        </p:nvSpPr>
        <p:spPr>
          <a:xfrm>
            <a:off x="4630955" y="3165819"/>
            <a:ext cx="4118138" cy="1668542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очные мероприятия развлекательно-познавательного характера: выставка народного творчества «Волшебный сундучок», выставка «Финансовый навигатор», концерт художественной самодеятельности по тематике финансовой грамотности (песни, стихи, частушки, интермедии)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33" y="238834"/>
            <a:ext cx="6781243" cy="56761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за 2023 год: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3718" y="828421"/>
            <a:ext cx="2423738" cy="27220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Количественные:</a:t>
            </a:r>
          </a:p>
          <a:p>
            <a:pPr marL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Изображение 29" descr="св чб">
            <a:extLst>
              <a:ext uri="{FF2B5EF4-FFF2-40B4-BE49-F238E27FC236}">
                <a16:creationId xmlns="" xmlns:a16="http://schemas.microsoft.com/office/drawing/2014/main" id="{F9FB7939-5420-4ABA-FD2B-165B4811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00" y="679219"/>
            <a:ext cx="1236774" cy="123448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469A851-BE02-448D-D5C2-94BEBDEA7381}"/>
              </a:ext>
            </a:extLst>
          </p:cNvPr>
          <p:cNvSpPr/>
          <p:nvPr/>
        </p:nvSpPr>
        <p:spPr>
          <a:xfrm>
            <a:off x="303326" y="1189792"/>
            <a:ext cx="7114967" cy="1906905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- 5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образования: Ленинск-Кузнецкий МО, Ленинск-Кузнецкий ГО, Топкинский ГО, Анжеро-Судженский ГО, Кемеровский ГО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старшего поколения – 500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волонтерских отрядов - 5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– экспертов – 25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Консультационных пунктов - 13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A1C930-FBC4-DE6C-D718-CDE7777431AE}"/>
              </a:ext>
            </a:extLst>
          </p:cNvPr>
          <p:cNvSpPr txBox="1"/>
          <p:nvPr/>
        </p:nvSpPr>
        <p:spPr>
          <a:xfrm>
            <a:off x="2653094" y="3113667"/>
            <a:ext cx="250292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</a:t>
            </a:r>
            <a:endParaRPr lang="ru-RU" sz="1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506B83CA-CE9F-D6E5-D594-AF6B417E08A2}"/>
              </a:ext>
            </a:extLst>
          </p:cNvPr>
          <p:cNvSpPr/>
          <p:nvPr/>
        </p:nvSpPr>
        <p:spPr>
          <a:xfrm>
            <a:off x="347070" y="3499969"/>
            <a:ext cx="8396463" cy="1430179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удовлетворенности участников проекта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удовлетворенности волонтеров- экспертов и детей волонтеров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заинтересованности участников проекта в использовании креативных индустрий в финансовом просвещении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 и актуальность тематики проекта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финансовой культуры старшего поколения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9" y="423461"/>
            <a:ext cx="6107785" cy="51151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Масштабирование проекта: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33" y="1516032"/>
            <a:ext cx="8547721" cy="276229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проекта на ежегодной основе;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проекта в каждом муниципальном образовании (не менее 33 ежегодно);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детских волонтерских отрядов в каждом муниципальном образовании (33 МО, не менее 66 отрядов);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пула волонтеров – экспертов (не менее 99);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Ежегодная актуализация тематик проекта в рамках плана мероприятий.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4" name="Изображение 29" descr="св чб">
            <a:extLst>
              <a:ext uri="{FF2B5EF4-FFF2-40B4-BE49-F238E27FC236}">
                <a16:creationId xmlns="" xmlns:a16="http://schemas.microsoft.com/office/drawing/2014/main" id="{B1AEE191-CF93-7663-8739-02DD01E42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00" y="679219"/>
            <a:ext cx="1236774" cy="12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00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878D83-9150-9EDC-04AA-5B6B5111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200" y="0"/>
            <a:ext cx="6113799" cy="68272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фестиваль-марафон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«Серебряный возраст» в Кузбассе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25CE68-72C4-70FB-F51D-13A856301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3911306"/>
            <a:ext cx="8318499" cy="3589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Изображение 29" descr="св чб">
            <a:extLst>
              <a:ext uri="{FF2B5EF4-FFF2-40B4-BE49-F238E27FC236}">
                <a16:creationId xmlns="" xmlns:a16="http://schemas.microsoft.com/office/drawing/2014/main" id="{F8DD9C66-33B3-4658-92E8-975DE133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42" y="1902958"/>
            <a:ext cx="1863164" cy="1859722"/>
          </a:xfrm>
          <a:prstGeom prst="rect">
            <a:avLst/>
          </a:prstGeom>
        </p:spPr>
      </p:pic>
      <p:pic>
        <p:nvPicPr>
          <p:cNvPr id="10" name="Рисунок 9" descr="https://sun9-55.userapi.com/impg/vsX1UdlJ9Wsybu2DciMT1uLILyqBWyj9p1fENg/k9n4qB6kU3Q.jpg?size=1280x961&amp;quality=95&amp;sign=08b63e99d9e2cdc3392350954d1f7240&amp;type=album">
            <a:extLst>
              <a:ext uri="{FF2B5EF4-FFF2-40B4-BE49-F238E27FC236}">
                <a16:creationId xmlns="" xmlns:a16="http://schemas.microsoft.com/office/drawing/2014/main" id="{20DB032B-1555-4C04-8608-A5BB5CB453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1" y="979976"/>
            <a:ext cx="2920999" cy="192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6.userapi.com/impg/PLaOM5AMTFOx4vUKL7MGKHmF6jyO0Qng9D_LRQ/eGCIxHzs08c.jpg?size=1280x960&amp;quality=95&amp;sign=fa0181042840ff67986e6a397d7e3c6a&amp;type=album">
            <a:extLst>
              <a:ext uri="{FF2B5EF4-FFF2-40B4-BE49-F238E27FC236}">
                <a16:creationId xmlns="" xmlns:a16="http://schemas.microsoft.com/office/drawing/2014/main" id="{7BB0AD61-5153-4979-838B-EDFE729409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2" y="959507"/>
            <a:ext cx="2920999" cy="204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sun9-10.userapi.com/impg/hudK9Qgl0K-4A8gShPjbR7Y0cnPXPI7nprLSXQ/I2_mOCNqY7E.jpg?size=1024x768&amp;quality=95&amp;sign=e4538f288359f397c396e9af579c4a60&amp;type=album">
            <a:extLst>
              <a:ext uri="{FF2B5EF4-FFF2-40B4-BE49-F238E27FC236}">
                <a16:creationId xmlns="" xmlns:a16="http://schemas.microsoft.com/office/drawing/2014/main" id="{90BB4FDC-3C3D-47DC-80E5-024261F07C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2" y="3099930"/>
            <a:ext cx="2928252" cy="185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2" descr="Герб_Топки_01">
            <a:extLst>
              <a:ext uri="{FF2B5EF4-FFF2-40B4-BE49-F238E27FC236}">
                <a16:creationId xmlns="" xmlns:a16="http://schemas.microsoft.com/office/drawing/2014/main" id="{87183999-794E-9FA6-FF0F-581A67D29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64" y="989066"/>
            <a:ext cx="731782" cy="871544"/>
          </a:xfrm>
          <a:prstGeom prst="rect">
            <a:avLst/>
          </a:prstGeom>
        </p:spPr>
      </p:pic>
      <p:pic>
        <p:nvPicPr>
          <p:cNvPr id="5" name="Изображение 5" descr="111">
            <a:extLst>
              <a:ext uri="{FF2B5EF4-FFF2-40B4-BE49-F238E27FC236}">
                <a16:creationId xmlns="" xmlns:a16="http://schemas.microsoft.com/office/drawing/2014/main" id="{1F118023-5CAA-B287-3ECC-D15871ECA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791" y="3863123"/>
            <a:ext cx="731782" cy="1084302"/>
          </a:xfrm>
          <a:prstGeom prst="rect">
            <a:avLst/>
          </a:prstGeom>
        </p:spPr>
      </p:pic>
      <p:pic>
        <p:nvPicPr>
          <p:cNvPr id="6" name="Изображение 7" descr="111">
            <a:extLst>
              <a:ext uri="{FF2B5EF4-FFF2-40B4-BE49-F238E27FC236}">
                <a16:creationId xmlns="" xmlns:a16="http://schemas.microsoft.com/office/drawing/2014/main" id="{E8510C19-BEAB-C92F-DE3A-3A2FD49A6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215" y="965495"/>
            <a:ext cx="731782" cy="919727"/>
          </a:xfrm>
          <a:prstGeom prst="rect">
            <a:avLst/>
          </a:prstGeom>
        </p:spPr>
      </p:pic>
      <p:pic>
        <p:nvPicPr>
          <p:cNvPr id="7" name="Изображение 10" descr="1111">
            <a:extLst>
              <a:ext uri="{FF2B5EF4-FFF2-40B4-BE49-F238E27FC236}">
                <a16:creationId xmlns="" xmlns:a16="http://schemas.microsoft.com/office/drawing/2014/main" id="{9D483557-3BD6-7DF8-AF1A-FCE60BA343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800" y="3812222"/>
            <a:ext cx="804696" cy="11352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7116E32-E7E6-A0A0-7482-EDB793073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256" y="3009610"/>
            <a:ext cx="2928254" cy="193781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EE989FDE-C0AF-F5BE-BEA2-1817DB5D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62" y="989066"/>
            <a:ext cx="678386" cy="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378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23142"/>
            <a:ext cx="492883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Спасибо за внимание!</a:t>
            </a:r>
          </a:p>
        </p:txBody>
      </p:sp>
      <p:pic>
        <p:nvPicPr>
          <p:cNvPr id="4" name="Изображение 29" descr="св чб">
            <a:extLst>
              <a:ext uri="{FF2B5EF4-FFF2-40B4-BE49-F238E27FC236}">
                <a16:creationId xmlns="" xmlns:a16="http://schemas.microsoft.com/office/drawing/2014/main" id="{BCBF8A53-8B6A-40B5-A588-638EA4961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644" y="1160933"/>
            <a:ext cx="2826856" cy="28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33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13995</TotalTime>
  <Words>509</Words>
  <Application>Microsoft Office PowerPoint</Application>
  <PresentationFormat>Экран (16:9)</PresentationFormat>
  <Paragraphs>78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White</vt:lpstr>
      <vt:lpstr>Финансовый фестиваль-марафон «Серебряный возраст»</vt:lpstr>
      <vt:lpstr>Актуальность:</vt:lpstr>
      <vt:lpstr>Презентация PowerPoint</vt:lpstr>
      <vt:lpstr>Механизм реализации проекта:</vt:lpstr>
      <vt:lpstr>Достигнутые результаты за 2023 год: </vt:lpstr>
      <vt:lpstr>   Масштабирование проекта: </vt:lpstr>
      <vt:lpstr> Финансовый фестиваль-марафон  «Серебряный возраст» в Кузбассе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Сычева-Передеро Ольга Валерьевна</dc:creator>
  <cp:lastModifiedBy>Хрипунова Полина Сергеевна</cp:lastModifiedBy>
  <cp:revision>134</cp:revision>
  <cp:lastPrinted>2023-04-21T07:11:40Z</cp:lastPrinted>
  <dcterms:modified xsi:type="dcterms:W3CDTF">2024-04-19T02:15:33Z</dcterms:modified>
</cp:coreProperties>
</file>