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1" r:id="rId4"/>
    <p:sldId id="260" r:id="rId5"/>
    <p:sldId id="263" r:id="rId6"/>
    <p:sldId id="264" r:id="rId7"/>
    <p:sldId id="265" r:id="rId8"/>
    <p:sldId id="262" r:id="rId9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>
        <p:scale>
          <a:sx n="164" d="100"/>
          <a:sy n="164" d="100"/>
        </p:scale>
        <p:origin x="931" y="62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Категории</a:t>
            </a:r>
            <a:r>
              <a:rPr lang="ru-RU" b="1" baseline="0" dirty="0" smtClean="0"/>
              <a:t> слушателей</a:t>
            </a:r>
            <a:endParaRPr lang="ru-RU" b="1" dirty="0"/>
          </a:p>
        </c:rich>
      </c:tx>
      <c:layout>
        <c:manualLayout>
          <c:xMode val="edge"/>
          <c:yMode val="edge"/>
          <c:x val="1.3100904224572866E-2"/>
          <c:y val="1.851489313845141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работающие</c:v>
                </c:pt>
                <c:pt idx="1">
                  <c:v>пенсионеры</c:v>
                </c:pt>
                <c:pt idx="2">
                  <c:v>инвалиды</c:v>
                </c:pt>
                <c:pt idx="3">
                  <c:v>семьи с детьми</c:v>
                </c:pt>
                <c:pt idx="4">
                  <c:v>учащиеся</c:v>
                </c:pt>
                <c:pt idx="5">
                  <c:v>иные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</c:v>
                </c:pt>
                <c:pt idx="1">
                  <c:v>16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179736893840651"/>
          <c:y val="0.13359859545062625"/>
          <c:w val="0.27546427605405943"/>
          <c:h val="0.79027811910345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27.04.2024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7768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89730" y="3894294"/>
            <a:ext cx="7093893" cy="802572"/>
          </a:xfrm>
        </p:spPr>
        <p:txBody>
          <a:bodyPr>
            <a:noAutofit/>
          </a:bodyPr>
          <a:lstStyle/>
          <a:p>
            <a:r>
              <a:rPr lang="ru-RU" sz="1200" dirty="0" smtClean="0"/>
              <a:t>Специальные </a:t>
            </a:r>
            <a:r>
              <a:rPr lang="ru-RU" sz="1200" dirty="0"/>
              <a:t>проекты с органами </a:t>
            </a:r>
            <a:r>
              <a:rPr lang="ru-RU" sz="1200" dirty="0" err="1"/>
              <a:t>соц.защиты</a:t>
            </a:r>
            <a:r>
              <a:rPr lang="ru-RU" sz="1200" dirty="0"/>
              <a:t>, МФЦ, ПФР, ФНС </a:t>
            </a:r>
          </a:p>
          <a:p>
            <a:r>
              <a:rPr lang="ru-RU" sz="1200" dirty="0" smtClean="0"/>
              <a:t>Амурская область</a:t>
            </a:r>
            <a:endParaRPr lang="ru-RU" sz="1200" dirty="0"/>
          </a:p>
          <a:p>
            <a:r>
              <a:rPr lang="ru-RU" sz="1200" dirty="0" smtClean="0"/>
              <a:t>Отделение </a:t>
            </a:r>
            <a:r>
              <a:rPr lang="ru-RU" sz="1200" dirty="0"/>
              <a:t>Фонда пенсионного и социального страхования </a:t>
            </a:r>
            <a:r>
              <a:rPr lang="ru-RU" sz="1200" dirty="0" smtClean="0"/>
              <a:t>Российской Федерации по </a:t>
            </a:r>
            <a:r>
              <a:rPr lang="ru-RU" sz="1200" dirty="0"/>
              <a:t>Амурской </a:t>
            </a:r>
            <a:r>
              <a:rPr lang="ru-RU" sz="1200" dirty="0" smtClean="0"/>
              <a:t>области, Белякова Наталья Александровна, (</a:t>
            </a:r>
            <a:r>
              <a:rPr lang="ru-RU" sz="1200" dirty="0"/>
              <a:t>8(4162) 20-23-03, </a:t>
            </a:r>
            <a:r>
              <a:rPr lang="en-US" sz="1200" dirty="0"/>
              <a:t>belyakovan@28.sfr.gov.ru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566" y="1132115"/>
            <a:ext cx="5554825" cy="1088572"/>
          </a:xfrm>
        </p:spPr>
        <p:txBody>
          <a:bodyPr>
            <a:normAutofit fontScale="90000"/>
          </a:bodyPr>
          <a:lstStyle/>
          <a:p>
            <a:r>
              <a:rPr lang="ru-RU" dirty="0"/>
              <a:t>Школа повышения финансовой (социальной) грамотности в ОСФР по Амурской области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C9CEBF-8641-4D57-EC3E-60723ED43AFC}"/>
              </a:ext>
            </a:extLst>
          </p:cNvPr>
          <p:cNvSpPr txBox="1"/>
          <p:nvPr/>
        </p:nvSpPr>
        <p:spPr>
          <a:xfrm>
            <a:off x="105710" y="247581"/>
            <a:ext cx="2298138" cy="74892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Место для логотипа региона и (или) региональной программы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74" y="164991"/>
            <a:ext cx="6582260" cy="682727"/>
          </a:xfrm>
        </p:spPr>
        <p:txBody>
          <a:bodyPr/>
          <a:lstStyle/>
          <a:p>
            <a:pPr algn="ctr"/>
            <a:r>
              <a:rPr lang="ru-RU" sz="1400" cap="all" dirty="0">
                <a:solidFill>
                  <a:schemeClr val="tx1"/>
                </a:solidFill>
              </a:rPr>
              <a:t>Школа повышения финансовой (социальной) грамотности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109391" y="724513"/>
            <a:ext cx="1402022" cy="1377132"/>
            <a:chOff x="6268995" y="1146428"/>
            <a:chExt cx="1524000" cy="1524000"/>
          </a:xfrm>
        </p:grpSpPr>
        <p:sp>
          <p:nvSpPr>
            <p:cNvPr id="7" name="Овал 6"/>
            <p:cNvSpPr/>
            <p:nvPr/>
          </p:nvSpPr>
          <p:spPr>
            <a:xfrm>
              <a:off x="6268995" y="1146428"/>
              <a:ext cx="1524000" cy="1524000"/>
            </a:xfrm>
            <a:prstGeom prst="ellipse">
              <a:avLst/>
            </a:prstGeom>
            <a:solidFill>
              <a:srgbClr val="BEE1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6245" y="1470862"/>
              <a:ext cx="1236707" cy="843022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7034373" y="693994"/>
            <a:ext cx="1461733" cy="1448010"/>
            <a:chOff x="5269512" y="3017433"/>
            <a:chExt cx="1532314" cy="1544308"/>
          </a:xfrm>
        </p:grpSpPr>
        <p:sp>
          <p:nvSpPr>
            <p:cNvPr id="10" name="Овал 9"/>
            <p:cNvSpPr/>
            <p:nvPr/>
          </p:nvSpPr>
          <p:spPr>
            <a:xfrm>
              <a:off x="5270419" y="3086203"/>
              <a:ext cx="1475538" cy="1475538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18" r="100000">
                          <a14:foregroundMark x1="10268" y1="42511" x2="10268" y2="42511"/>
                          <a14:foregroundMark x1="12343" y1="49970" x2="12343" y2="49970"/>
                          <a14:foregroundMark x1="43965" y1="48757" x2="43965" y2="48757"/>
                          <a14:foregroundMark x1="80612" y1="41419" x2="80612" y2="41419"/>
                          <a14:foregroundMark x1="54014" y1="10431" x2="54014" y2="10431"/>
                          <a14:foregroundMark x1="46532" y1="24136" x2="46532" y2="24136"/>
                          <a14:foregroundMark x1="19607" y1="19345" x2="19607" y2="193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9512" y="3017433"/>
              <a:ext cx="1532314" cy="1380360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746" y="1949425"/>
            <a:ext cx="1420677" cy="14565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41" y="3406192"/>
            <a:ext cx="1672120" cy="1635609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109391" y="3460143"/>
            <a:ext cx="1711738" cy="1581658"/>
            <a:chOff x="5055376" y="5395351"/>
            <a:chExt cx="1598167" cy="1466750"/>
          </a:xfrm>
        </p:grpSpPr>
        <p:sp>
          <p:nvSpPr>
            <p:cNvPr id="15" name="Овал 14"/>
            <p:cNvSpPr/>
            <p:nvPr/>
          </p:nvSpPr>
          <p:spPr>
            <a:xfrm>
              <a:off x="5107458" y="5395351"/>
              <a:ext cx="1506065" cy="140614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399" r="968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5376" y="5460513"/>
              <a:ext cx="1598167" cy="1401588"/>
            </a:xfrm>
            <a:prstGeom prst="rect">
              <a:avLst/>
            </a:prstGeom>
          </p:spPr>
        </p:pic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474328" y="1114930"/>
            <a:ext cx="4872570" cy="3519274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486" indent="-571486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 Narrow" panose="020B0606020202030204" pitchFamily="34" charset="0"/>
              </a:rPr>
              <a:t>Школьники и студенты</a:t>
            </a:r>
          </a:p>
          <a:p>
            <a:endParaRPr lang="ru-RU" sz="1800" b="1" dirty="0">
              <a:latin typeface="Arial Narrow" panose="020B0606020202030204" pitchFamily="34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 Narrow" panose="020B0606020202030204" pitchFamily="34" charset="0"/>
              </a:rPr>
              <a:t>Работающее население</a:t>
            </a:r>
          </a:p>
          <a:p>
            <a:endParaRPr lang="ru-RU" sz="1800" b="1" dirty="0">
              <a:latin typeface="Arial Narrow" panose="020B0606020202030204" pitchFamily="34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 Narrow" panose="020B0606020202030204" pitchFamily="34" charset="0"/>
              </a:rPr>
              <a:t>Предпенсионеры</a:t>
            </a:r>
          </a:p>
          <a:p>
            <a:endParaRPr lang="ru-RU" sz="1800" b="1" dirty="0">
              <a:latin typeface="Arial Narrow" panose="020B0606020202030204" pitchFamily="34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 Narrow" panose="020B0606020202030204" pitchFamily="34" charset="0"/>
              </a:rPr>
              <a:t>Пенсионеры</a:t>
            </a:r>
          </a:p>
          <a:p>
            <a:endParaRPr lang="ru-RU" sz="1800" b="1" dirty="0">
              <a:latin typeface="Arial Narrow" panose="020B0606020202030204" pitchFamily="34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 Narrow" panose="020B0606020202030204" pitchFamily="34" charset="0"/>
              </a:rPr>
              <a:t>Осужденные</a:t>
            </a:r>
          </a:p>
          <a:p>
            <a:endParaRPr lang="ru-RU" sz="1800" b="1" dirty="0">
              <a:latin typeface="Arial Narrow" panose="020B0606020202030204" pitchFamily="34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 Narrow" panose="020B0606020202030204" pitchFamily="34" charset="0"/>
              </a:rPr>
              <a:t>Беременные женщины</a:t>
            </a:r>
          </a:p>
          <a:p>
            <a:endParaRPr lang="ru-RU" sz="1800" b="1" dirty="0">
              <a:latin typeface="Arial Narrow" panose="020B0606020202030204" pitchFamily="34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ru-RU" sz="1800" b="1" dirty="0">
                <a:latin typeface="Arial Narrow" panose="020B0606020202030204" pitchFamily="34" charset="0"/>
              </a:rPr>
              <a:t>Семьи с детьми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solidFill>
                  <a:schemeClr val="tx1"/>
                </a:solidFill>
              </a:rPr>
              <a:t>Школа </a:t>
            </a:r>
            <a:r>
              <a:rPr lang="ru-RU" cap="all" dirty="0">
                <a:solidFill>
                  <a:schemeClr val="tx1"/>
                </a:solidFill>
              </a:rPr>
              <a:t>повышения финансовой (социальной) грамотности</a:t>
            </a:r>
            <a:br>
              <a:rPr lang="ru-RU" cap="all" dirty="0">
                <a:solidFill>
                  <a:schemeClr val="tx1"/>
                </a:solidFill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955217"/>
              </p:ext>
            </p:extLst>
          </p:nvPr>
        </p:nvGraphicFramePr>
        <p:xfrm>
          <a:off x="633413" y="1181100"/>
          <a:ext cx="7877175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>
                <a:solidFill>
                  <a:schemeClr val="tx1"/>
                </a:solidFill>
              </a:rPr>
              <a:t>Школа повышения финансовой (социальной) грамотности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633414" y="1824341"/>
            <a:ext cx="42999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Ежемесячная денежная выплата, размер и порядок индексации. Набор социальных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услуг, формы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предоставления. С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анаторно-курортное лечение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проезд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к месту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лечения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016" y="1281995"/>
            <a:ext cx="145271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Темы занятий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5318" y="1196194"/>
            <a:ext cx="14527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Категория слушателей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414" y="3147925"/>
            <a:ext cx="429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278607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schemeClr val="tx1"/>
                </a:solidFill>
                <a:latin typeface="Arial Narrow" panose="020B0606020202030204" pitchFamily="34" charset="0"/>
              </a:rPr>
              <a:t>Электронный сертификат на технические средства реабилитации. Порядок использования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63031" y="2031282"/>
            <a:ext cx="1917291" cy="1881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ИНВАЛИДЫ, </a:t>
            </a:r>
          </a:p>
          <a:p>
            <a:pPr algn="ctr"/>
            <a:endParaRPr lang="ru-RU" sz="1600" dirty="0"/>
          </a:p>
          <a:p>
            <a:pPr algn="ctr"/>
            <a:r>
              <a:rPr lang="ru-RU" sz="1600" b="1" dirty="0" smtClean="0"/>
              <a:t>ВЕТЕРАНЫ БОЕВЫХ ДЕЙСТВИЙ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>
                <a:solidFill>
                  <a:schemeClr val="tx1"/>
                </a:solidFill>
              </a:rPr>
              <a:t>Школа повышения финансовой (социальной) грамотности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633412" y="2081158"/>
            <a:ext cx="429992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0" hangingPunct="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Меры социальной поддержки семей с детьми.</a:t>
            </a:r>
          </a:p>
          <a:p>
            <a:pPr marL="342900" indent="-342900" algn="just" rtl="0" hangingPunct="0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 rtl="0" hangingPunct="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Материнский (семейный) капитал</a:t>
            </a:r>
          </a:p>
          <a:p>
            <a:pPr marL="342900" indent="-342900" algn="just" rtl="0" hangingPunct="0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 rtl="0" hangingPunct="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Пособие по временной нетрудоспособности (больничный лист), порядок исчисления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5292" y="1324125"/>
            <a:ext cx="145271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Темы занятий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5319" y="1201013"/>
            <a:ext cx="14527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Категория слушателей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29399" y="2226154"/>
            <a:ext cx="1917291" cy="1881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СЕМЬИ С ДЕТЬМИ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529548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>
                <a:solidFill>
                  <a:schemeClr val="tx1"/>
                </a:solidFill>
              </a:rPr>
              <a:t>Школа повышения финансовой (социальной) грамотности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633412" y="2081158"/>
            <a:ext cx="429992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Пенсионное обеспечение.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Порядок формирования пенсионных накоплений.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Индексация пенсий работающим пенсионерам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Как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не попасться на уловки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мошенников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014" y="1404368"/>
            <a:ext cx="1452716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Темы занятий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8788" y="1395672"/>
            <a:ext cx="14527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Категория слушателей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43601" y="2159787"/>
            <a:ext cx="2603090" cy="1881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ТРУДОСПОСОБНОЕ НАСЕЛЕНИЕ, </a:t>
            </a:r>
          </a:p>
          <a:p>
            <a:endParaRPr lang="ru-RU" sz="1600" dirty="0" smtClean="0"/>
          </a:p>
          <a:p>
            <a:r>
              <a:rPr lang="ru-RU" sz="1600" dirty="0" smtClean="0"/>
              <a:t>ПРЕДПЕНСИОНЕРЫ, </a:t>
            </a:r>
          </a:p>
          <a:p>
            <a:endParaRPr lang="ru-RU" sz="1600" dirty="0"/>
          </a:p>
          <a:p>
            <a:r>
              <a:rPr lang="ru-RU" sz="1600" dirty="0" smtClean="0"/>
              <a:t>ПЕНСИОНЕРЫ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339146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>
                <a:solidFill>
                  <a:schemeClr val="tx1"/>
                </a:solidFill>
              </a:rPr>
              <a:t>Школа повышения финансовой (социальной) грамотности</a:t>
            </a:r>
            <a:endParaRPr lang="ru-RU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326586" y="2091672"/>
            <a:ext cx="3702614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2022 г.</a:t>
            </a: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172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2023 г.                             </a:t>
            </a: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193 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 г.</a:t>
            </a: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(1 квартал)                  45 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7938" y="1315314"/>
            <a:ext cx="14527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Проведено занятий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6774" y="1302516"/>
            <a:ext cx="145271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К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оличество слушателей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6614651" y="2134190"/>
            <a:ext cx="1696258" cy="210314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rtlCol="0" anchor="t">
            <a:sp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just" hangingPunct="1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</a:t>
            </a: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1973 чел.</a:t>
            </a:r>
          </a:p>
          <a:p>
            <a:pPr marL="342900" indent="-342900" algn="just" hangingPunct="1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 hangingPunct="1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2270 </a:t>
            </a: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чел. </a:t>
            </a:r>
          </a:p>
          <a:p>
            <a:pPr marL="342900" indent="-342900" algn="just" hangingPunct="1">
              <a:buFont typeface="Wingdings" panose="05000000000000000000" pitchFamily="2" charset="2"/>
              <a:buChar char="ü"/>
            </a:pPr>
            <a:endParaRPr lang="ru-RU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just" hangingPunct="1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792 </a:t>
            </a: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чел. </a:t>
            </a:r>
          </a:p>
        </p:txBody>
      </p:sp>
    </p:spTree>
    <p:extLst>
      <p:ext uri="{BB962C8B-B14F-4D97-AF65-F5344CB8AC3E}">
        <p14:creationId xmlns:p14="http://schemas.microsoft.com/office/powerpoint/2010/main" val="25711643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220</Words>
  <Application>Microsoft Office PowerPoint</Application>
  <PresentationFormat>Экран (16:9)</PresentationFormat>
  <Paragraphs>66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White</vt:lpstr>
      <vt:lpstr>Школа повышения финансовой (социальной) грамотности в ОСФР по Амурской области </vt:lpstr>
      <vt:lpstr>Школа повышения финансовой (социальной) грамотности</vt:lpstr>
      <vt:lpstr>Школа повышения финансовой (социальной) грамотности </vt:lpstr>
      <vt:lpstr>Школа повышения финансовой (социальной) грамотности</vt:lpstr>
      <vt:lpstr>Школа повышения финансовой (социальной) грамотности</vt:lpstr>
      <vt:lpstr>Школа повышения финансовой (социальной) грамотности</vt:lpstr>
      <vt:lpstr>Школа повышения финансовой (социальной) грамотности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Белякова Наталья Александровна</dc:creator>
  <cp:lastModifiedBy>Шакирзянова М. М.</cp:lastModifiedBy>
  <cp:revision>61</cp:revision>
  <dcterms:modified xsi:type="dcterms:W3CDTF">2024-04-27T08:04:25Z</dcterms:modified>
</cp:coreProperties>
</file>