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0" r:id="rId3"/>
    <p:sldId id="263" r:id="rId4"/>
    <p:sldId id="258" r:id="rId5"/>
    <p:sldId id="259" r:id="rId6"/>
    <p:sldId id="262" r:id="rId7"/>
  </p:sldIdLst>
  <p:sldSz cx="9144000" cy="5143500" type="screen16x9"/>
  <p:notesSz cx="6858000" cy="9144000"/>
  <p:defaultTextStyle>
    <a:defPPr marL="0" marR="0" indent="0" algn="l" defTabSz="35687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7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435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87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67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105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975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41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21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24" d="100"/>
          <a:sy n="124" d="100"/>
        </p:scale>
        <p:origin x="-384" y="-9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1pPr>
    <a:lvl2pPr indent="8890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2pPr>
    <a:lvl3pPr indent="17843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3pPr>
    <a:lvl4pPr indent="26733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4pPr>
    <a:lvl5pPr indent="35687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5pPr>
    <a:lvl6pPr indent="44577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6pPr>
    <a:lvl7pPr indent="53467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7pPr>
    <a:lvl8pPr indent="62420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8pPr>
    <a:lvl9pPr indent="71310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34"/>
          <a:stretch>
            <a:fillRect/>
          </a:stretch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5"/>
            </a:lvl2pPr>
            <a:lvl3pPr marL="0" indent="0" algn="l">
              <a:spcBef>
                <a:spcPts val="0"/>
              </a:spcBef>
              <a:buSzTx/>
              <a:buNone/>
              <a:defRPr sz="1825"/>
            </a:lvl3pPr>
            <a:lvl4pPr marL="0" indent="0" algn="l">
              <a:spcBef>
                <a:spcPts val="0"/>
              </a:spcBef>
              <a:buSzTx/>
              <a:buNone/>
              <a:defRPr sz="1825"/>
            </a:lvl4pPr>
            <a:lvl5pPr marL="0" indent="0" algn="l">
              <a:spcBef>
                <a:spcPts val="0"/>
              </a:spcBef>
              <a:buSzTx/>
              <a:buNone/>
              <a:defRPr sz="1825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630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3255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880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505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9130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185936" y="3721960"/>
            <a:ext cx="7081137" cy="1173959"/>
          </a:xfrm>
        </p:spPr>
        <p:txBody>
          <a:bodyPr>
            <a:noAutofit/>
          </a:bodyPr>
          <a:lstStyle/>
          <a:p>
            <a:r>
              <a:rPr lang="ru-RU" sz="1200" dirty="0">
                <a:latin typeface="Arial Black" pitchFamily="34" charset="0"/>
              </a:rPr>
              <a:t>Направление </a:t>
            </a:r>
            <a:r>
              <a:rPr lang="ru-RU" sz="1200" dirty="0" smtClean="0">
                <a:latin typeface="Arial Black" pitchFamily="34" charset="0"/>
              </a:rPr>
              <a:t>практики: </a:t>
            </a:r>
            <a:r>
              <a:rPr lang="ru-RU" sz="1200" dirty="0" smtClean="0">
                <a:solidFill>
                  <a:srgbClr val="0070C0"/>
                </a:solidFill>
                <a:latin typeface="Arial Black" pitchFamily="34" charset="0"/>
              </a:rPr>
              <a:t>Специальные проекты для людей с ОВЗ </a:t>
            </a:r>
            <a:endParaRPr lang="ru-RU" sz="1200" dirty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ru-RU" sz="1200" dirty="0">
                <a:latin typeface="Arial Black" pitchFamily="34" charset="0"/>
              </a:rPr>
              <a:t>Наименование </a:t>
            </a:r>
            <a:r>
              <a:rPr lang="ru-RU" sz="1200" dirty="0" smtClean="0">
                <a:latin typeface="Arial Black" pitchFamily="34" charset="0"/>
              </a:rPr>
              <a:t>субъекта:  </a:t>
            </a:r>
            <a:r>
              <a:rPr lang="ru-RU" sz="1200" dirty="0">
                <a:solidFill>
                  <a:srgbClr val="0070C0"/>
                </a:solidFill>
                <a:latin typeface="Arial Black" pitchFamily="34" charset="0"/>
              </a:rPr>
              <a:t>Курганская область</a:t>
            </a:r>
          </a:p>
          <a:p>
            <a:r>
              <a:rPr lang="ru-RU" sz="1200" dirty="0">
                <a:latin typeface="Arial Black" pitchFamily="34" charset="0"/>
              </a:rPr>
              <a:t>Автор практики: </a:t>
            </a:r>
            <a:r>
              <a:rPr lang="ru-RU" sz="1200" b="0" dirty="0">
                <a:solidFill>
                  <a:srgbClr val="0070C0"/>
                </a:solidFill>
                <a:latin typeface="Arial Black" pitchFamily="34" charset="0"/>
              </a:rPr>
              <a:t>Государственное автономное учреждение «Курганский реабилитационный центр для детей и подростков с ограниченными возможностями», Нестерова Евгения Александровна, 89128348237,  k_reab_centr@mail.ru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260344"/>
            <a:ext cx="4751304" cy="13037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Маршрут самостоятельности: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комплексный подход к развитию самостоятельности детей-инвалидов в условиях реабилитационного центра, включая обучение финансовой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грамотности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" name="Picture 3" descr="C:\Users\РЦ\Desktop\отчеты 3 квартал\телемост\gerb_kurganskoj_obla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937" y="260343"/>
            <a:ext cx="1472972" cy="148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брендирование\лого_финал_размер3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7664" y="3721960"/>
            <a:ext cx="1029732" cy="10297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60972" y="4839493"/>
            <a:ext cx="2183027" cy="22570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https://raduga-45.kurg.socinfo.ru</a:t>
            </a:r>
            <a:r>
              <a:rPr lang="en-US" sz="800" dirty="0" smtClean="0"/>
              <a:t>/</a:t>
            </a:r>
            <a:endParaRPr kumimoji="0" lang="ru-RU" sz="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758" y="200710"/>
            <a:ext cx="3306686" cy="563693"/>
          </a:xfrm>
        </p:spPr>
        <p:txBody>
          <a:bodyPr/>
          <a:lstStyle/>
          <a:p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Цель: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 социализация и интеграция в общество детей с инвалидностью посредством развития самостоятельности, которая включает социальные и коммуникативные навыки, навыки самообслуживания и финансовую грамотность.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316" y="2687053"/>
            <a:ext cx="4908586" cy="211560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latin typeface="Arial Black" pitchFamily="34" charset="0"/>
                <a:cs typeface="Times New Roman" pitchFamily="18" charset="0"/>
              </a:rPr>
              <a:t>Задачи: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100" b="1" dirty="0">
              <a:latin typeface="Arial Black" pitchFamily="34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latin typeface="Arial Black" pitchFamily="34" charset="0"/>
                <a:cs typeface="Times New Roman" pitchFamily="18" charset="0"/>
              </a:rPr>
              <a:t>1) повышение мотивации детей с инвалидностью </a:t>
            </a:r>
            <a:r>
              <a:rPr lang="ru-RU" sz="1100" b="1" dirty="0" smtClean="0">
                <a:latin typeface="Arial Black" pitchFamily="34" charset="0"/>
                <a:cs typeface="Times New Roman" pitchFamily="18" charset="0"/>
              </a:rPr>
              <a:t>к самообслуживанию </a:t>
            </a:r>
            <a:r>
              <a:rPr lang="ru-RU" sz="1100" b="1" dirty="0">
                <a:latin typeface="Arial Black" pitchFamily="34" charset="0"/>
                <a:cs typeface="Times New Roman" pitchFamily="18" charset="0"/>
              </a:rPr>
              <a:t>и самостоятельности через применение практик, учитывающих их ментальные особенности;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latin typeface="Arial Black" pitchFamily="34" charset="0"/>
                <a:cs typeface="Times New Roman" pitchFamily="18" charset="0"/>
              </a:rPr>
              <a:t>2) развитие навыков самостоятельности детей-инвалидов в бытовой, коммуникативной </a:t>
            </a:r>
            <a:r>
              <a:rPr lang="ru-RU" sz="1100" b="1" dirty="0" smtClean="0">
                <a:latin typeface="Arial Black" pitchFamily="34" charset="0"/>
                <a:cs typeface="Times New Roman" pitchFamily="18" charset="0"/>
              </a:rPr>
              <a:t>и </a:t>
            </a:r>
            <a:r>
              <a:rPr lang="ru-RU" sz="1100" b="1" dirty="0" err="1" smtClean="0">
                <a:latin typeface="Arial Black" pitchFamily="34" charset="0"/>
                <a:cs typeface="Times New Roman" pitchFamily="18" charset="0"/>
              </a:rPr>
              <a:t>досуговой</a:t>
            </a:r>
            <a:r>
              <a:rPr lang="ru-RU" sz="11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100" b="1" dirty="0">
                <a:latin typeface="Arial Black" pitchFamily="34" charset="0"/>
                <a:cs typeface="Times New Roman" pitchFamily="18" charset="0"/>
              </a:rPr>
              <a:t>деятельности, в том числе навыки оплаты </a:t>
            </a:r>
            <a:r>
              <a:rPr lang="ru-RU" sz="1100" b="1" dirty="0" smtClean="0">
                <a:latin typeface="Arial Black" pitchFamily="34" charset="0"/>
                <a:cs typeface="Times New Roman" pitchFamily="18" charset="0"/>
              </a:rPr>
              <a:t>покупок в магазине и кафе;</a:t>
            </a:r>
            <a:endParaRPr lang="ru-RU" sz="1100" b="1" dirty="0">
              <a:latin typeface="Arial Black" pitchFamily="34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latin typeface="Arial Black" pitchFamily="34" charset="0"/>
                <a:cs typeface="Times New Roman" pitchFamily="18" charset="0"/>
              </a:rPr>
              <a:t>3) знакомство с доступной инфраструктурой и учреждениями города;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latin typeface="Arial Black" pitchFamily="34" charset="0"/>
                <a:cs typeface="Times New Roman" pitchFamily="18" charset="0"/>
              </a:rPr>
              <a:t>4) расширение границ познания ребенка и его возможностей;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latin typeface="Arial Black" pitchFamily="34" charset="0"/>
                <a:cs typeface="Times New Roman" pitchFamily="18" charset="0"/>
              </a:rPr>
              <a:t>5) гармонизация детско-родительских отношений в соответствии с возрастом ребенка</a:t>
            </a:r>
            <a:r>
              <a:rPr lang="ru-RU" sz="1100" dirty="0">
                <a:latin typeface="Arial Black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4232" y="764403"/>
            <a:ext cx="3621000" cy="3621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71351" y="383150"/>
            <a:ext cx="5050326" cy="682727"/>
          </a:xfrm>
        </p:spPr>
        <p:txBody>
          <a:bodyPr/>
          <a:lstStyle/>
          <a:p>
            <a:r>
              <a:rPr lang="ru-RU" spc="-1" dirty="0" smtClean="0">
                <a:solidFill>
                  <a:srgbClr val="C00000"/>
                </a:solidFill>
                <a:latin typeface="Arial Black" pitchFamily="34" charset="0"/>
                <a:ea typeface="Verdana"/>
              </a:rPr>
              <a:t>ЭТАПЫ РЕАЛИЗАЦИИ ПРАКТИКИ</a:t>
            </a:r>
            <a:r>
              <a:rPr lang="ru-RU" b="0" spc="-1" dirty="0" smtClean="0">
                <a:latin typeface="Arial"/>
              </a:rPr>
              <a:t/>
            </a:r>
            <a:br>
              <a:rPr lang="ru-RU" b="0" spc="-1" dirty="0" smtClean="0">
                <a:latin typeface="Arial"/>
              </a:rPr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510747" y="922637"/>
            <a:ext cx="8361404" cy="3970639"/>
          </a:xfrm>
        </p:spPr>
        <p:txBody>
          <a:bodyPr/>
          <a:lstStyle/>
          <a:p>
            <a:pPr>
              <a:buNone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ПОДГОТОВИТЕЛЬНЫЙ ЭТАП:</a:t>
            </a:r>
          </a:p>
          <a:p>
            <a:pPr marL="0" indent="0" algn="just">
              <a:buNone/>
            </a:pPr>
            <a:r>
              <a:rPr lang="ru-RU" sz="1200" b="1" dirty="0" smtClean="0">
                <a:solidFill>
                  <a:srgbClr val="0070C0"/>
                </a:solidFill>
                <a:latin typeface="Arial Black" pitchFamily="34" charset="0"/>
              </a:rPr>
              <a:t>П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одбор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участников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целевой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группы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(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дети-инвалиды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и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дети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с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ограниченными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возможностями</a:t>
            </a:r>
            <a:r>
              <a:rPr lang="ru-RU" sz="1200" b="1" dirty="0" smtClean="0">
                <a:solidFill>
                  <a:srgbClr val="0070C0"/>
                </a:solidFill>
                <a:latin typeface="Arial Black" pitchFamily="34" charset="0"/>
              </a:rPr>
              <a:t>)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,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диагностика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навыков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самостоятельности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,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анкетирование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родителей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(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законных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представителей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)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по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выявлению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запрос</a:t>
            </a:r>
            <a:r>
              <a:rPr lang="ru-RU" sz="1200" b="1" dirty="0" smtClean="0">
                <a:solidFill>
                  <a:srgbClr val="0070C0"/>
                </a:solidFill>
                <a:latin typeface="Arial Black" pitchFamily="34" charset="0"/>
              </a:rPr>
              <a:t>а.</a:t>
            </a:r>
          </a:p>
          <a:p>
            <a:pPr marL="0" indent="0">
              <a:buNone/>
            </a:pPr>
            <a:r>
              <a:rPr lang="ru-RU" sz="1200" b="1" spc="-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ОБУЧАЮЩИЙ ЭТАП:</a:t>
            </a:r>
          </a:p>
          <a:p>
            <a:pPr marL="0" indent="0" algn="just">
              <a:buNone/>
            </a:pPr>
            <a:r>
              <a:rPr lang="ru-RU" sz="1200" b="1" dirty="0" smtClean="0">
                <a:solidFill>
                  <a:srgbClr val="0070C0"/>
                </a:solidFill>
                <a:latin typeface="Arial Black" pitchFamily="34" charset="0"/>
              </a:rPr>
              <a:t>П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роведение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в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условиях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учебно-тренировочного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пространства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информационно-просветительских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занятий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,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направленных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на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обучение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детей</a:t>
            </a:r>
            <a:r>
              <a:rPr lang="ru-RU" sz="1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навыкам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самостоятельной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жизн</a:t>
            </a:r>
            <a:r>
              <a:rPr lang="ru-RU" sz="1200" b="1" dirty="0" smtClean="0">
                <a:solidFill>
                  <a:srgbClr val="0070C0"/>
                </a:solidFill>
                <a:latin typeface="Arial Black" pitchFamily="34" charset="0"/>
              </a:rPr>
              <a:t>и,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посредством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освоения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необходимых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социальных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компетенций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,</a:t>
            </a:r>
            <a:r>
              <a:rPr lang="ru-RU" sz="1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развитие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возможностей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к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самостоятельному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удовлетворению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основных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жизненных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потребностей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,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адаптации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к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самостоятельной</a:t>
            </a:r>
            <a:r>
              <a:rPr lang="en-US" sz="12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 Black" pitchFamily="34" charset="0"/>
              </a:rPr>
              <a:t>жизни</a:t>
            </a:r>
            <a:endParaRPr lang="en-US" sz="1200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200" b="1" spc="-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ИТОГОВЫЙ ЭТАП:</a:t>
            </a:r>
          </a:p>
          <a:p>
            <a:pPr marL="0" indent="0" algn="just">
              <a:buNone/>
            </a:pPr>
            <a:r>
              <a:rPr lang="ru-RU" sz="1200" b="1" dirty="0" smtClean="0">
                <a:solidFill>
                  <a:srgbClr val="0070C0"/>
                </a:solidFill>
                <a:latin typeface="Arial Black" pitchFamily="34" charset="0"/>
              </a:rPr>
              <a:t>Включает непосредственные выходы за пределы Центра без родителей, в сопровождении педагогов и волонтеров, с минимальной поддержкой, знакомство с инфраструктурой города. Дети посещают магазины, кафе, боулинг, парки, КВЦ, библиотеку. В конце курса реабилитации, на выпускном, дети приглашают родителей и гостей в собственное кафе «Вкусное место» на базе столовой Центра. Ребята участвуют в подготовке к открытию кафе, закупают продукты, принимают заказы, готовят, общаются с посетителями. </a:t>
            </a:r>
            <a:endParaRPr lang="en-US" sz="1200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0" indent="0" algn="just">
              <a:buNone/>
            </a:pPr>
            <a:endParaRPr lang="ru-RU" sz="1400" b="1" spc="-1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5148649" y="1721708"/>
            <a:ext cx="288324" cy="304800"/>
          </a:xfrm>
          <a:prstGeom prst="downArrow">
            <a:avLst/>
          </a:prstGeom>
          <a:solidFill>
            <a:schemeClr val="accent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5156887" y="2990335"/>
            <a:ext cx="288324" cy="304800"/>
          </a:xfrm>
          <a:prstGeom prst="downArrow">
            <a:avLst/>
          </a:prstGeom>
          <a:solidFill>
            <a:schemeClr val="accent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33415" y="2295728"/>
            <a:ext cx="3823249" cy="2371522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Text Box 1"/>
          <p:cNvSpPr txBox="1"/>
          <p:nvPr/>
        </p:nvSpPr>
        <p:spPr>
          <a:xfrm>
            <a:off x="477520" y="264160"/>
            <a:ext cx="6498590" cy="3934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noAutofit/>
          </a:bodyPr>
          <a:lstStyle/>
          <a:p>
            <a:pPr marL="0" indent="0">
              <a:buNone/>
            </a:pP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 Black" panose="020B0A04020102020204" charset="0"/>
              <a:ea typeface="Helvetica Neue"/>
              <a:cs typeface="Arial Black" panose="020B0A04020102020204" charset="0"/>
              <a:sym typeface="+mn-e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5766" y="1140136"/>
            <a:ext cx="1880116" cy="2311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26913" y="686264"/>
            <a:ext cx="2014595" cy="44114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1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 Black" pitchFamily="34" charset="0"/>
                <a:cs typeface="Times New Roman" pitchFamily="18" charset="0"/>
                <a:sym typeface="Helvetica Neue"/>
              </a:rPr>
              <a:t>Самостоятельное обслуживание в кафе</a:t>
            </a:r>
            <a:endParaRPr kumimoji="0" lang="ru-RU" sz="11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 Black" pitchFamily="34" charset="0"/>
              <a:cs typeface="Times New Roman" pitchFamily="18" charset="0"/>
              <a:sym typeface="Helvetica Neue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8279" y="1445270"/>
            <a:ext cx="2108633" cy="23111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18279" y="834924"/>
            <a:ext cx="2108634" cy="6104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Самостоятельная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оплата покупок в магазине</a:t>
            </a:r>
            <a:endParaRPr kumimoji="0" lang="ru-RU" sz="11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 Black" pitchFamily="34" charset="0"/>
              <a:cs typeface="Times New Roman" pitchFamily="18" charset="0"/>
              <a:sym typeface="Helvetica Neue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89418" y="1559387"/>
            <a:ext cx="2567245" cy="17108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8232" y="3334013"/>
            <a:ext cx="3838431" cy="17292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89418" y="1102852"/>
            <a:ext cx="2567245" cy="44114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1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 Black" pitchFamily="34" charset="0"/>
                <a:cs typeface="Times New Roman" pitchFamily="18" charset="0"/>
                <a:sym typeface="Helvetica Neue"/>
              </a:rPr>
              <a:t>Самостоятельное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1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 Black" pitchFamily="34" charset="0"/>
                <a:cs typeface="Times New Roman" pitchFamily="18" charset="0"/>
                <a:sym typeface="Helvetica Neue"/>
              </a:rPr>
              <a:t>приготовление</a:t>
            </a:r>
            <a:r>
              <a:rPr kumimoji="0" lang="ru-RU" sz="1100" b="1" i="0" u="none" strike="noStrike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 Black" pitchFamily="34" charset="0"/>
                <a:cs typeface="Times New Roman" pitchFamily="18" charset="0"/>
                <a:sym typeface="Helvetica Neue"/>
              </a:rPr>
              <a:t> пищи</a:t>
            </a:r>
            <a:endParaRPr kumimoji="0" lang="ru-RU" sz="11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 Black" pitchFamily="34" charset="0"/>
              <a:cs typeface="Times New Roman" pitchFamily="18" charset="0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659" y="341104"/>
            <a:ext cx="6496253" cy="41036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Маршрут развития самостоятельности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FillTx/>
              <a:latin typeface="Arial Black" pitchFamily="34" charset="0"/>
              <a:sym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636953"/>
            <a:ext cx="1889417" cy="139525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ru-RU" sz="105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СОЦИАЛИЗАЦИЯ</a:t>
            </a:r>
          </a:p>
          <a:p>
            <a:pPr defTabSz="825500"/>
            <a:endParaRPr lang="ru-RU" sz="1050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defTabSz="825500"/>
            <a:r>
              <a:rPr lang="ru-RU" sz="105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КОММУНИКАЦИЯ</a:t>
            </a:r>
          </a:p>
          <a:p>
            <a:pPr defTabSz="825500"/>
            <a:endParaRPr lang="ru-RU" sz="1050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defTabSz="825500"/>
            <a:r>
              <a:rPr lang="ru-RU" sz="105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САМООБСЛУЖИВАНИЕ</a:t>
            </a:r>
          </a:p>
          <a:p>
            <a:pPr defTabSz="825500"/>
            <a:endParaRPr lang="ru-RU" sz="1050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defTabSz="825500"/>
            <a:r>
              <a:rPr lang="ru-RU" sz="105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ФИНАНСОВАЯ ГРАМОТНОСТЬ</a:t>
            </a:r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FillTx/>
              <a:latin typeface="Arial Black" pitchFamily="34" charset="0"/>
              <a:cs typeface="Times New Roman" pitchFamily="18" charset="0"/>
              <a:sym typeface="Helvetica Neue"/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816170" y="904174"/>
            <a:ext cx="469557" cy="754380"/>
          </a:xfrm>
          <a:prstGeom prst="downArrowCallout">
            <a:avLst/>
          </a:prstGeom>
          <a:solidFill>
            <a:schemeClr val="accent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33413" y="205947"/>
            <a:ext cx="3306686" cy="518984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КОРОТКО О ВАЖНОМ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471" y="609601"/>
            <a:ext cx="4357816" cy="42180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Arial Black" panose="020B0A04020102020204" charset="0"/>
                <a:cs typeface="Arial Black" panose="020B0A04020102020204" charset="0"/>
              </a:rPr>
              <a:t>Занятия по развитию финансовой грамотности проводятся  ежедневно с использованием практик с доказанной эффективностью: визуальная поддержка, социальная история, </a:t>
            </a:r>
            <a:r>
              <a:rPr lang="ru-RU" b="1" dirty="0" smtClean="0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ru-RU" b="1" dirty="0" err="1" smtClean="0">
                <a:latin typeface="Arial Black" panose="020B0A04020102020204" charset="0"/>
                <a:cs typeface="Arial Black" panose="020B0A04020102020204" charset="0"/>
              </a:rPr>
              <a:t>чек-листы</a:t>
            </a:r>
            <a:r>
              <a:rPr lang="ru-RU" b="1" dirty="0" smtClean="0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ru-RU" b="1" dirty="0">
                <a:latin typeface="Arial Black" panose="020B0A04020102020204" charset="0"/>
                <a:cs typeface="Arial Black" panose="020B0A04020102020204" charset="0"/>
              </a:rPr>
              <a:t>и другое.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 Black" panose="020B0A04020102020204" charset="0"/>
                <a:cs typeface="Arial Black" panose="020B0A04020102020204" charset="0"/>
              </a:rPr>
              <a:t>Занятия включают </a:t>
            </a:r>
            <a:r>
              <a:rPr lang="ru-RU" b="1" dirty="0">
                <a:solidFill>
                  <a:srgbClr val="002060"/>
                </a:solidFill>
                <a:latin typeface="Arial Black" panose="020B0A04020102020204" charset="0"/>
                <a:cs typeface="Arial Black" panose="020B0A04020102020204" charset="0"/>
              </a:rPr>
              <a:t>в себя знакомство с купюрами, навыки счета, ведение тетради учета расходов, умение сравнить цены на продукты в магазине, в кафе и рассчитать сумму необходимую для покупок. </a:t>
            </a:r>
          </a:p>
          <a:p>
            <a:pPr marL="0" indent="0">
              <a:buNone/>
            </a:pPr>
            <a:r>
              <a:rPr lang="ru-RU" b="1" dirty="0">
                <a:latin typeface="Arial Black" panose="020B0A04020102020204" charset="0"/>
                <a:cs typeface="Arial Black" panose="020B0A04020102020204" charset="0"/>
              </a:rPr>
              <a:t>Детям  ежедневно выдаются деньги для похода в магазин или оплаты </a:t>
            </a:r>
            <a:r>
              <a:rPr lang="ru-RU" b="1" dirty="0" err="1">
                <a:latin typeface="Arial Black" panose="020B0A04020102020204" charset="0"/>
                <a:cs typeface="Arial Black" panose="020B0A04020102020204" charset="0"/>
              </a:rPr>
              <a:t>досуговых</a:t>
            </a:r>
            <a:r>
              <a:rPr lang="ru-RU" b="1" dirty="0">
                <a:latin typeface="Arial Black" panose="020B0A04020102020204" charset="0"/>
                <a:cs typeface="Arial Black" panose="020B0A04020102020204" charset="0"/>
              </a:rPr>
              <a:t> мероприятий: кафе, боулинг, карусели в парке.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Arial Black" panose="020B0A04020102020204" charset="0"/>
                <a:cs typeface="Arial Black" panose="020B0A04020102020204" charset="0"/>
              </a:rPr>
              <a:t>На 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charset="0"/>
                <a:cs typeface="Arial Black" panose="020B0A04020102020204" charset="0"/>
              </a:rPr>
              <a:t>занятиях используется </a:t>
            </a:r>
            <a:r>
              <a:rPr lang="ru-RU" b="1" dirty="0">
                <a:solidFill>
                  <a:srgbClr val="002060"/>
                </a:solidFill>
                <a:latin typeface="Arial Black" panose="020B0A04020102020204" charset="0"/>
                <a:cs typeface="Arial Black" panose="020B0A04020102020204" charset="0"/>
              </a:rPr>
              <a:t>методический материал,  который состоит из денежных знаков различного номинала, образцов банковских карт. Данный материал выполнен с учетом потребностей </a:t>
            </a:r>
            <a:r>
              <a:rPr lang="ru-RU" b="1" dirty="0" err="1">
                <a:solidFill>
                  <a:srgbClr val="002060"/>
                </a:solidFill>
                <a:latin typeface="Arial Black" panose="020B0A04020102020204" charset="0"/>
                <a:cs typeface="Arial Black" panose="020B0A04020102020204" charset="0"/>
              </a:rPr>
              <a:t>неговорящих</a:t>
            </a:r>
            <a:r>
              <a:rPr lang="ru-RU" b="1" dirty="0">
                <a:solidFill>
                  <a:srgbClr val="002060"/>
                </a:solidFill>
                <a:latin typeface="Arial Black" panose="020B0A04020102020204" charset="0"/>
                <a:cs typeface="Arial Black" panose="020B0A04020102020204" charset="0"/>
              </a:rPr>
              <a:t> детей на основе системы альтернативной коммуникации для обмена карточками при взаимодействии с педагогом.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6184" y="1812325"/>
            <a:ext cx="31550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Arial Black" pitchFamily="34" charset="0"/>
              </a:rPr>
              <a:t> В эмоциональном состоянии родителей и в их подходе к воспитанию самостоятельности, так же произошли позитивные изменения: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185" y="78600"/>
            <a:ext cx="25207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«…оказывается мой ребенок самостоятельнее, чем я думала…»</a:t>
            </a:r>
            <a:endParaRPr lang="ru-RU" sz="1100" i="1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95286" y="428369"/>
            <a:ext cx="154871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«…надо больше доверять ребенку и меньше делать за него…»</a:t>
            </a:r>
            <a:endParaRPr lang="ru-RU" sz="1100" i="1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81102" y="2669059"/>
            <a:ext cx="17628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FFC000"/>
                </a:solidFill>
                <a:latin typeface="Arial Black" pitchFamily="34" charset="0"/>
              </a:rPr>
              <a:t>«…дети могут научиться самостоятельности…»</a:t>
            </a:r>
            <a:endParaRPr lang="ru-RU" sz="11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38087" y="4176584"/>
            <a:ext cx="16063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«…новый взгляд на дочь как на самостоятельную личность…»</a:t>
            </a:r>
            <a:endParaRPr lang="ru-RU" sz="1100" i="1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14551" y="4374059"/>
            <a:ext cx="16475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«…буду давать больше самостоятельности ребенку…»</a:t>
            </a:r>
            <a:endParaRPr lang="ru-RU" sz="1100" i="1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sym typeface="+mn-ea"/>
              </a:rPr>
              <a:t>Социально-значимые результаты: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Arial Black" pitchFamily="34" charset="0"/>
              </a:rPr>
            </a:b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3414" y="753979"/>
            <a:ext cx="7877175" cy="3913271"/>
          </a:xfrm>
        </p:spPr>
        <p:txBody>
          <a:bodyPr/>
          <a:lstStyle/>
          <a:p>
            <a:pPr lvl="0"/>
            <a:r>
              <a:rPr lang="ru-RU" dirty="0"/>
              <a:t>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100% детей улучшили  социальные навыки в области коммуникации, финансовой грамотности и самообслуживания;</a:t>
            </a:r>
          </a:p>
          <a:p>
            <a:pPr lvl="0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100% родителей отмечают эффективность программы для детей и семьи в целом;</a:t>
            </a:r>
          </a:p>
          <a:p>
            <a:pPr lvl="0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100% семей улучшили детско-родительские отношения в формировании самостоятельности у детей;</a:t>
            </a:r>
          </a:p>
          <a:p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100% семей, воспитывающих детей с инвалидностью повысили качество жизни в организации досуга.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8656" t="31930" r="-2609" b="1441"/>
          <a:stretch/>
        </p:blipFill>
        <p:spPr>
          <a:xfrm>
            <a:off x="2356202" y="2897370"/>
            <a:ext cx="4331286" cy="203886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559</Words>
  <Application>Microsoft Office PowerPoint</Application>
  <PresentationFormat>Экран (16:9)</PresentationFormat>
  <Paragraphs>50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White</vt:lpstr>
      <vt:lpstr>Маршрут самостоятельности: комплексный подход к развитию самостоятельности детей-инвалидов в условиях реабилитационного центра, включая обучение финансовой грамотности</vt:lpstr>
      <vt:lpstr>Цель: социализация и интеграция в общество детей с инвалидностью посредством развития самостоятельности, которая включает социальные и коммуникативные навыки, навыки самообслуживания и финансовую грамотность. </vt:lpstr>
      <vt:lpstr>ЭТАПЫ РЕАЛИЗАЦИИ ПРАКТИКИ </vt:lpstr>
      <vt:lpstr>Слайд 4</vt:lpstr>
      <vt:lpstr>КОРОТКО О ВАЖНОМ</vt:lpstr>
      <vt:lpstr>Социально-значимые результаты: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73</cp:revision>
  <dcterms:created xsi:type="dcterms:W3CDTF">2024-04-03T06:33:17Z</dcterms:created>
  <dcterms:modified xsi:type="dcterms:W3CDTF">2024-05-20T04:30:33Z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87BFBC24127E4E06A6E5E5DD6615ABB9_13</vt:lpwstr>
  </property>
  <property fmtid="{D5CDD505-2E9C-101B-9397-08002B2CF9AE}" pid="3" name="KSOProductBuildVer">
    <vt:lpwstr>1033-12.2.0.13489</vt:lpwstr>
  </property>
</Properties>
</file>