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нтина Еремеева" initials="ВЕ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24" d="100"/>
          <a:sy n="124" d="100"/>
        </p:scale>
        <p:origin x="-384" y="-9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5568527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todkabinet33@yandex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emf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mkdou33@yandex.ru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41630" y="3848903"/>
            <a:ext cx="8231590" cy="1047016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</a:t>
            </a:r>
            <a:r>
              <a:rPr lang="ru-RU" sz="1200" dirty="0" smtClean="0"/>
              <a:t>: </a:t>
            </a:r>
            <a:r>
              <a:rPr lang="ru-RU" sz="1200" dirty="0" smtClean="0">
                <a:solidFill>
                  <a:srgbClr val="0070C0"/>
                </a:solidFill>
              </a:rPr>
              <a:t>финансовое </a:t>
            </a:r>
            <a:r>
              <a:rPr lang="ru-RU" sz="1200" dirty="0">
                <a:solidFill>
                  <a:srgbClr val="0070C0"/>
                </a:solidFill>
              </a:rPr>
              <a:t>просвещение </a:t>
            </a:r>
            <a:r>
              <a:rPr lang="ru-RU" sz="1200" dirty="0" smtClean="0">
                <a:solidFill>
                  <a:srgbClr val="0070C0"/>
                </a:solidFill>
              </a:rPr>
              <a:t>для детей и молодежи </a:t>
            </a:r>
            <a:endParaRPr lang="ru-RU" sz="1200" dirty="0">
              <a:solidFill>
                <a:srgbClr val="0070C0"/>
              </a:solidFill>
            </a:endParaRPr>
          </a:p>
          <a:p>
            <a:r>
              <a:rPr lang="ru-RU" sz="1200" dirty="0"/>
              <a:t>Наименование субъекта: </a:t>
            </a:r>
            <a:r>
              <a:rPr lang="ru-RU" sz="1200" dirty="0">
                <a:solidFill>
                  <a:srgbClr val="0070C0"/>
                </a:solidFill>
              </a:rPr>
              <a:t>Курганская область  </a:t>
            </a:r>
          </a:p>
          <a:p>
            <a:r>
              <a:rPr lang="ru-RU" sz="1200" dirty="0"/>
              <a:t>Автор </a:t>
            </a:r>
            <a:r>
              <a:rPr lang="ru-RU" sz="1200" dirty="0" smtClean="0"/>
              <a:t>практики</a:t>
            </a:r>
            <a:r>
              <a:rPr lang="ru-RU" sz="1200" dirty="0" smtClean="0">
                <a:solidFill>
                  <a:srgbClr val="0070C0"/>
                </a:solidFill>
              </a:rPr>
              <a:t>: </a:t>
            </a:r>
            <a:r>
              <a:rPr lang="ru-RU" sz="1200" dirty="0">
                <a:solidFill>
                  <a:srgbClr val="0070C0"/>
                </a:solidFill>
              </a:rPr>
              <a:t> </a:t>
            </a:r>
            <a:r>
              <a:rPr lang="ru-RU" sz="1200" dirty="0" smtClean="0">
                <a:solidFill>
                  <a:srgbClr val="0070C0"/>
                </a:solidFill>
              </a:rPr>
              <a:t>ГБПОУ «Шумихинский аграрно-строительный колледж,  город Шумиха, </a:t>
            </a:r>
            <a:endParaRPr lang="ru-RU" sz="1200" dirty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70C0"/>
                </a:solidFill>
              </a:rPr>
              <a:t>Казак Юлия Николаевна, </a:t>
            </a:r>
            <a:r>
              <a:rPr lang="ru-RU" sz="1200" dirty="0">
                <a:solidFill>
                  <a:srgbClr val="0070C0"/>
                </a:solidFill>
              </a:rPr>
              <a:t>контактные данные: 8 </a:t>
            </a:r>
            <a:r>
              <a:rPr lang="ru-RU" sz="1200" dirty="0" smtClean="0">
                <a:solidFill>
                  <a:srgbClr val="0070C0"/>
                </a:solidFill>
              </a:rPr>
              <a:t>9226721703 </a:t>
            </a:r>
            <a:r>
              <a:rPr lang="ru-RU" sz="1200" dirty="0">
                <a:solidFill>
                  <a:srgbClr val="0070C0"/>
                </a:solidFill>
              </a:rPr>
              <a:t> </a:t>
            </a:r>
            <a:r>
              <a:rPr lang="en-US" sz="1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kazakula</a:t>
            </a:r>
            <a:r>
              <a:rPr lang="en-US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3"/>
              </a:rPr>
              <a:t>@mail.ru</a:t>
            </a:r>
            <a:r>
              <a:rPr lang="ru-RU" sz="1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endParaRPr lang="ru-RU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867" y="816077"/>
            <a:ext cx="3984704" cy="13340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ПРОГРАММА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по формированию основ финансовой грамотности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«Дидактическая копилка»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413" y="342291"/>
            <a:ext cx="1522948" cy="15787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38" y="159888"/>
            <a:ext cx="5326602" cy="380439"/>
          </a:xfrm>
        </p:spPr>
        <p:txBody>
          <a:bodyPr/>
          <a:lstStyle/>
          <a:p>
            <a:r>
              <a:rPr lang="ru-RU" dirty="0"/>
              <a:t>Целевая аудитория: </a:t>
            </a:r>
            <a:r>
              <a:rPr lang="ru-RU" dirty="0" smtClean="0"/>
              <a:t>студенты, родители, педагоги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238" y="722299"/>
            <a:ext cx="4265244" cy="4323924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/>
              <a:t>Цель</a:t>
            </a:r>
            <a:r>
              <a:rPr lang="ru-RU" sz="1600" b="1" dirty="0"/>
              <a:t>: </a:t>
            </a:r>
            <a:r>
              <a:rPr lang="ru-RU" sz="1600" dirty="0" smtClean="0"/>
              <a:t>помочь  студентам сформировать практические умения в области финансовой грамотности.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Задачи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создать </a:t>
            </a:r>
            <a:r>
              <a:rPr lang="ru-RU" sz="1600" dirty="0">
                <a:solidFill>
                  <a:schemeClr val="tx1"/>
                </a:solidFill>
              </a:rPr>
              <a:t>позитивную мотивацию у студентов по восприятию и нахождению необходимой </a:t>
            </a:r>
            <a:r>
              <a:rPr lang="ru-RU" sz="1600" dirty="0" smtClean="0">
                <a:solidFill>
                  <a:schemeClr val="tx1"/>
                </a:solidFill>
              </a:rPr>
              <a:t>информации на уроке;</a:t>
            </a:r>
            <a:endParaRPr lang="ru-RU" sz="16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предоставить </a:t>
            </a:r>
            <a:r>
              <a:rPr lang="ru-RU" sz="1600" dirty="0">
                <a:solidFill>
                  <a:schemeClr val="tx1"/>
                </a:solidFill>
              </a:rPr>
              <a:t>возможность каждому </a:t>
            </a:r>
            <a:r>
              <a:rPr lang="ru-RU" sz="1600" dirty="0" smtClean="0">
                <a:solidFill>
                  <a:schemeClr val="tx1"/>
                </a:solidFill>
              </a:rPr>
              <a:t>студенту проявить </a:t>
            </a:r>
            <a:r>
              <a:rPr lang="ru-RU" sz="1600" dirty="0">
                <a:solidFill>
                  <a:schemeClr val="tx1"/>
                </a:solidFill>
              </a:rPr>
              <a:t>индивидуальные творческие способности;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н</a:t>
            </a:r>
            <a:r>
              <a:rPr lang="ru-RU" sz="1600" dirty="0" smtClean="0">
                <a:solidFill>
                  <a:schemeClr val="tx1"/>
                </a:solidFill>
              </a:rPr>
              <a:t>аучить студентов работать </a:t>
            </a:r>
            <a:r>
              <a:rPr lang="ru-RU" sz="1600" dirty="0">
                <a:solidFill>
                  <a:schemeClr val="tx1"/>
                </a:solidFill>
              </a:rPr>
              <a:t>в </a:t>
            </a:r>
            <a:r>
              <a:rPr lang="ru-RU" sz="1600" dirty="0" smtClean="0">
                <a:solidFill>
                  <a:schemeClr val="tx1"/>
                </a:solidFill>
              </a:rPr>
              <a:t>команде;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сформировать коммуникативные </a:t>
            </a:r>
            <a:r>
              <a:rPr lang="ru-RU" sz="1600" dirty="0">
                <a:solidFill>
                  <a:schemeClr val="tx1"/>
                </a:solidFill>
              </a:rPr>
              <a:t>навыки;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осуществлять </a:t>
            </a:r>
            <a:r>
              <a:rPr lang="ru-RU" sz="1600" dirty="0">
                <a:solidFill>
                  <a:schemeClr val="tx1"/>
                </a:solidFill>
              </a:rPr>
              <a:t>самоанализ и </a:t>
            </a:r>
            <a:r>
              <a:rPr lang="ru-RU" sz="1600" dirty="0" smtClean="0">
                <a:solidFill>
                  <a:schemeClr val="tx1"/>
                </a:solidFill>
              </a:rPr>
              <a:t>рефлексию на уроке.</a:t>
            </a:r>
            <a:endParaRPr lang="ru-R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9110" y="540327"/>
            <a:ext cx="2956354" cy="22707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3153" y="2998518"/>
            <a:ext cx="2608268" cy="19906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12" y="13169"/>
            <a:ext cx="5881915" cy="448093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Этапы практики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386647"/>
            <a:ext cx="8291883" cy="1590595"/>
          </a:xfrm>
        </p:spPr>
        <p:txBody>
          <a:bodyPr/>
          <a:lstStyle/>
          <a:p>
            <a:r>
              <a:rPr lang="ru-RU" sz="1600" u="sng" dirty="0" smtClean="0">
                <a:solidFill>
                  <a:schemeClr val="tx1"/>
                </a:solidFill>
              </a:rPr>
              <a:t>Подготовительный</a:t>
            </a:r>
            <a:r>
              <a:rPr lang="ru-RU" sz="1600" dirty="0" smtClean="0">
                <a:solidFill>
                  <a:schemeClr val="tx1"/>
                </a:solidFill>
              </a:rPr>
              <a:t>  (изучение справочной и методической литературы, корректировка рабочей программы, тематического плана, создание условий для реализации программы)</a:t>
            </a:r>
          </a:p>
          <a:p>
            <a:r>
              <a:rPr lang="ru-RU" sz="1600" u="sng" dirty="0" smtClean="0">
                <a:solidFill>
                  <a:schemeClr val="tx1"/>
                </a:solidFill>
              </a:rPr>
              <a:t>Основной </a:t>
            </a:r>
            <a:r>
              <a:rPr lang="ru-RU" sz="1600" dirty="0" smtClean="0">
                <a:solidFill>
                  <a:schemeClr val="tx1"/>
                </a:solidFill>
              </a:rPr>
              <a:t>(разработка дидактического материала в соответствии с тематический планом, проведение мотивационных мероприятий для вовлечения и активизации студентов)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u="sng" dirty="0" smtClean="0">
                <a:solidFill>
                  <a:schemeClr val="tx1"/>
                </a:solidFill>
              </a:rPr>
              <a:t>Заключительный </a:t>
            </a:r>
            <a:r>
              <a:rPr lang="ru-RU" sz="1600" dirty="0" smtClean="0">
                <a:solidFill>
                  <a:schemeClr val="tx1"/>
                </a:solidFill>
              </a:rPr>
              <a:t>( презентация накопленного опыта  на методических мероприятиях разного уровня)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3953" y="2031692"/>
            <a:ext cx="1991392" cy="142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95" y="2161524"/>
            <a:ext cx="3327998" cy="144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3652" y="1977242"/>
            <a:ext cx="2665536" cy="15334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95" y="3676778"/>
            <a:ext cx="3327998" cy="14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3652" y="3605855"/>
            <a:ext cx="1912858" cy="14015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9690" y="3635364"/>
            <a:ext cx="2655656" cy="144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251070"/>
            <a:ext cx="6888265" cy="682727"/>
          </a:xfrm>
        </p:spPr>
        <p:txBody>
          <a:bodyPr/>
          <a:lstStyle/>
          <a:p>
            <a:r>
              <a:rPr lang="ru-RU" dirty="0"/>
              <a:t>Описание </a:t>
            </a:r>
            <a:r>
              <a:rPr lang="ru-RU" dirty="0" smtClean="0"/>
              <a:t>практики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592433"/>
            <a:ext cx="8163347" cy="4551067"/>
          </a:xfrm>
        </p:spPr>
        <p:txBody>
          <a:bodyPr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Для </a:t>
            </a:r>
            <a:r>
              <a:rPr lang="ru-RU" sz="1600" dirty="0">
                <a:solidFill>
                  <a:schemeClr val="tx1"/>
                </a:solidFill>
              </a:rPr>
              <a:t>разнообразия учебной деятельности студентов был разработан наглядный  материал «Дидактическая копилка».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Это контент </a:t>
            </a:r>
            <a:r>
              <a:rPr lang="ru-RU" sz="1600" dirty="0">
                <a:solidFill>
                  <a:schemeClr val="tx1"/>
                </a:solidFill>
              </a:rPr>
              <a:t>в виде тематических ребусов, </a:t>
            </a:r>
            <a:r>
              <a:rPr lang="ru-RU" sz="1600" dirty="0" smtClean="0">
                <a:solidFill>
                  <a:schemeClr val="tx1"/>
                </a:solidFill>
              </a:rPr>
              <a:t>кроссвордов, </a:t>
            </a:r>
            <a:r>
              <a:rPr lang="ru-RU" sz="1600" dirty="0" err="1" smtClean="0">
                <a:solidFill>
                  <a:schemeClr val="tx1"/>
                </a:solidFill>
              </a:rPr>
              <a:t>филвордов</a:t>
            </a:r>
            <a:r>
              <a:rPr lang="ru-RU" sz="1600" dirty="0">
                <a:solidFill>
                  <a:schemeClr val="tx1"/>
                </a:solidFill>
              </a:rPr>
              <a:t>,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практических кейсов, </a:t>
            </a:r>
            <a:r>
              <a:rPr lang="ru-RU" sz="1600" dirty="0" smtClean="0">
                <a:solidFill>
                  <a:schemeClr val="tx1"/>
                </a:solidFill>
              </a:rPr>
              <a:t>методических рекомендаций, упражнений </a:t>
            </a:r>
            <a:r>
              <a:rPr lang="ru-RU" sz="1600" dirty="0">
                <a:solidFill>
                  <a:schemeClr val="tx1"/>
                </a:solidFill>
              </a:rPr>
              <a:t>по выполнению вычислений средствами прикладного программного обеспечения.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Данные задания -   это способы вовлечения студентов в активную учебную </a:t>
            </a:r>
            <a:r>
              <a:rPr lang="ru-RU" sz="1600" dirty="0" smtClean="0">
                <a:solidFill>
                  <a:schemeClr val="tx1"/>
                </a:solidFill>
              </a:rPr>
              <a:t>деятельность </a:t>
            </a:r>
            <a:r>
              <a:rPr lang="ru-RU" sz="1600" dirty="0">
                <a:solidFill>
                  <a:schemeClr val="tx1"/>
                </a:solidFill>
              </a:rPr>
              <a:t>с  использованием  элементов занимательности, которые  должны включаться не для того, чтобы развлечь студентов, а чтобы вызвать у них стремление к преодолению трудностей. Использование </a:t>
            </a:r>
            <a:r>
              <a:rPr lang="ru-RU" sz="1600" dirty="0" smtClean="0">
                <a:solidFill>
                  <a:schemeClr val="tx1"/>
                </a:solidFill>
              </a:rPr>
              <a:t>проблемно - поисковых методов </a:t>
            </a:r>
            <a:r>
              <a:rPr lang="ru-RU" sz="1600" dirty="0">
                <a:solidFill>
                  <a:schemeClr val="tx1"/>
                </a:solidFill>
              </a:rPr>
              <a:t>обучения обогащает урок, наполняет его новым содержанием, делает его более интересным для студентов.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Ребус – это загадка, в которой искомое слово или фраза изображены в виде комбинации фигур, знаков, букв, т.е. «предметов». </a:t>
            </a:r>
            <a:r>
              <a:rPr lang="ru-RU" sz="1600" dirty="0" err="1" smtClean="0">
                <a:solidFill>
                  <a:schemeClr val="tx1"/>
                </a:solidFill>
              </a:rPr>
              <a:t>Филворд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- это разновидность головоломки, которая имеет вид сетки, заполненной буквами. </a:t>
            </a:r>
            <a:r>
              <a:rPr lang="ru-RU" sz="1600" dirty="0" smtClean="0">
                <a:solidFill>
                  <a:schemeClr val="tx1"/>
                </a:solidFill>
              </a:rPr>
              <a:t>Задания </a:t>
            </a:r>
            <a:r>
              <a:rPr lang="ru-RU" sz="1600" dirty="0">
                <a:solidFill>
                  <a:schemeClr val="tx1"/>
                </a:solidFill>
              </a:rPr>
              <a:t>— это один из практических методов обучающего взаимодействия педагога со студентом. Данные занятия являются очень ценными в учебно-воспитательном отношении при обучении финансовой грамотности.</a:t>
            </a: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251071"/>
            <a:ext cx="6888265" cy="496526"/>
          </a:xfrm>
        </p:spPr>
        <p:txBody>
          <a:bodyPr/>
          <a:lstStyle/>
          <a:p>
            <a:r>
              <a:rPr lang="ru-RU" dirty="0"/>
              <a:t>Достигнутые </a:t>
            </a:r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37" y="740263"/>
            <a:ext cx="3360789" cy="3902442"/>
          </a:xfrm>
        </p:spPr>
        <p:txBody>
          <a:bodyPr/>
          <a:lstStyle/>
          <a:p>
            <a:pPr lvl="0" algn="just">
              <a:buFont typeface="Wingdings" pitchFamily="2" charset="2"/>
              <a:buChar char="ü"/>
            </a:pPr>
            <a:r>
              <a:rPr lang="ru-RU" sz="1600" dirty="0" smtClean="0"/>
              <a:t>Накоплен </a:t>
            </a:r>
            <a:r>
              <a:rPr lang="ru-RU" sz="1600" dirty="0"/>
              <a:t>практический, информационный, диагностический  материал  по проблеме экономического воспитания студентов.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600" dirty="0" smtClean="0"/>
              <a:t>Ежегодное </a:t>
            </a:r>
            <a:r>
              <a:rPr lang="ru-RU" sz="1600" dirty="0"/>
              <a:t>участие студентов в Региональном этапе Чемпионата по профессиональному мастерству «Профессионалы» Курганской области в компетенции «Предпринимательство</a:t>
            </a:r>
            <a:r>
              <a:rPr lang="ru-RU" sz="1600" dirty="0" smtClean="0"/>
              <a:t>».</a:t>
            </a:r>
            <a:endParaRPr lang="ru-RU" sz="1600" dirty="0"/>
          </a:p>
          <a:p>
            <a:pPr lvl="0" algn="just">
              <a:buFont typeface="Wingdings" pitchFamily="2" charset="2"/>
              <a:buChar char="ü"/>
            </a:pPr>
            <a:r>
              <a:rPr lang="ru-RU" sz="1600" dirty="0" smtClean="0"/>
              <a:t>Ежегодное </a:t>
            </a:r>
            <a:r>
              <a:rPr lang="ru-RU" sz="1600" dirty="0"/>
              <a:t>участие студентов и родителей во Всероссийском онлайн - зачете  по финансовой </a:t>
            </a:r>
            <a:r>
              <a:rPr lang="ru-RU" sz="1600" dirty="0" smtClean="0"/>
              <a:t>грамотности. </a:t>
            </a:r>
            <a:endParaRPr lang="ru-RU" sz="1600" dirty="0"/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53" t="5123" r="19152" b="24964"/>
          <a:stretch/>
        </p:blipFill>
        <p:spPr>
          <a:xfrm>
            <a:off x="4251366" y="645086"/>
            <a:ext cx="1520357" cy="2252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11" t="2771" r="6699" b="2684"/>
          <a:stretch/>
        </p:blipFill>
        <p:spPr>
          <a:xfrm>
            <a:off x="6077440" y="633909"/>
            <a:ext cx="1444237" cy="22746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36" t="41674" r="29682"/>
          <a:stretch/>
        </p:blipFill>
        <p:spPr>
          <a:xfrm>
            <a:off x="6077440" y="3106680"/>
            <a:ext cx="1343183" cy="17953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81" t="18241" r="23167"/>
          <a:stretch/>
        </p:blipFill>
        <p:spPr>
          <a:xfrm>
            <a:off x="4394343" y="3058579"/>
            <a:ext cx="1460665" cy="189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81991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63" y="383150"/>
            <a:ext cx="6888265" cy="682727"/>
          </a:xfrm>
        </p:spPr>
        <p:txBody>
          <a:bodyPr/>
          <a:lstStyle/>
          <a:p>
            <a:r>
              <a:rPr lang="ru-RU" dirty="0"/>
              <a:t>Ожидаемые результаты </a:t>
            </a:r>
            <a:r>
              <a:rPr lang="ru-RU" dirty="0" smtClean="0"/>
              <a:t>практики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413" y="883586"/>
            <a:ext cx="4355213" cy="3755126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Программу финансовой </a:t>
            </a:r>
            <a:r>
              <a:rPr lang="ru-RU" sz="1600" dirty="0">
                <a:solidFill>
                  <a:schemeClr val="tx1"/>
                </a:solidFill>
              </a:rPr>
              <a:t>грамотности до конца </a:t>
            </a:r>
            <a:r>
              <a:rPr lang="ru-RU" sz="1600" dirty="0" smtClean="0">
                <a:solidFill>
                  <a:schemeClr val="tx1"/>
                </a:solidFill>
              </a:rPr>
              <a:t>2024 </a:t>
            </a:r>
            <a:r>
              <a:rPr lang="ru-RU" sz="1600" dirty="0">
                <a:solidFill>
                  <a:schemeClr val="tx1"/>
                </a:solidFill>
              </a:rPr>
              <a:t>года </a:t>
            </a:r>
            <a:r>
              <a:rPr lang="ru-RU" sz="1600" dirty="0" smtClean="0">
                <a:solidFill>
                  <a:schemeClr val="tx1"/>
                </a:solidFill>
              </a:rPr>
              <a:t>изучат около 100 студентов.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Обновлена  рабочая программа по дисциплине, скорректирован тематический план, разработаны авторские дидактические  наглядные материалы. Созданы  материально - технические условия в колледже для реализации программы по финансовой грамотности. 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Не менее </a:t>
            </a:r>
            <a:r>
              <a:rPr lang="ru-RU" sz="1600" dirty="0" smtClean="0">
                <a:solidFill>
                  <a:schemeClr val="tx1"/>
                </a:solidFill>
              </a:rPr>
              <a:t>50%  родителей </a:t>
            </a:r>
            <a:r>
              <a:rPr lang="ru-RU" sz="1600" dirty="0" smtClean="0">
                <a:solidFill>
                  <a:schemeClr val="tx1"/>
                </a:solidFill>
              </a:rPr>
              <a:t>примут </a:t>
            </a:r>
            <a:r>
              <a:rPr lang="ru-RU" sz="1600" dirty="0" smtClean="0">
                <a:solidFill>
                  <a:schemeClr val="tx1"/>
                </a:solidFill>
              </a:rPr>
              <a:t>участие в  просветительных  акциях по  финансовой грамотности.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Не </a:t>
            </a:r>
            <a:r>
              <a:rPr lang="ru-RU" sz="1600" dirty="0">
                <a:solidFill>
                  <a:schemeClr val="tx1"/>
                </a:solidFill>
              </a:rPr>
              <a:t>менее </a:t>
            </a:r>
            <a:r>
              <a:rPr lang="ru-RU" sz="1600" dirty="0" smtClean="0">
                <a:solidFill>
                  <a:schemeClr val="tx1"/>
                </a:solidFill>
              </a:rPr>
              <a:t>30% педагогов приняли участие в масштабировании практики, разработки дидактических материалов  по учебным дисциплинам своей направленности.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2986" y="1065877"/>
            <a:ext cx="2381990" cy="17864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9508" y="655321"/>
            <a:ext cx="1472540" cy="2273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5160" y="3075709"/>
            <a:ext cx="2638087" cy="179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937616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33412" y="840350"/>
            <a:ext cx="6888265" cy="682727"/>
          </a:xfrm>
        </p:spPr>
        <p:txBody>
          <a:bodyPr/>
          <a:lstStyle/>
          <a:p>
            <a:pPr algn="ctr"/>
            <a:r>
              <a:rPr lang="ru-RU" sz="2400" dirty="0" smtClean="0"/>
              <a:t>Будем рады сотрудничеству!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Государственное бюджетное профессиональное образовательное учреждение </a:t>
            </a:r>
            <a:br>
              <a:rPr lang="ru-RU" sz="2400" dirty="0" smtClean="0"/>
            </a:br>
            <a:r>
              <a:rPr lang="ru-RU" sz="2400" dirty="0" smtClean="0"/>
              <a:t>«Шумихинский аграрно-строительный колледж»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Адрес электронной почты: </a:t>
            </a:r>
            <a:r>
              <a:rPr lang="en-US" sz="2400" u="sng" dirty="0" err="1" smtClean="0">
                <a:solidFill>
                  <a:schemeClr val="accent5"/>
                </a:solidFill>
              </a:rPr>
              <a:t>shask</a:t>
            </a:r>
            <a:r>
              <a:rPr lang="ru-RU" sz="2400" dirty="0" smtClean="0">
                <a:hlinkClick r:id="rId2"/>
              </a:rPr>
              <a:t>@</a:t>
            </a:r>
            <a:r>
              <a:rPr lang="en-US" sz="2400" dirty="0" smtClean="0">
                <a:hlinkClick r:id="rId2"/>
              </a:rPr>
              <a:t>mail</a:t>
            </a:r>
            <a:r>
              <a:rPr lang="ru-RU" sz="2400" dirty="0" smtClean="0">
                <a:hlinkClick r:id="rId2"/>
              </a:rPr>
              <a:t>.</a:t>
            </a:r>
            <a:r>
              <a:rPr lang="ru-RU" sz="2400" dirty="0" err="1" smtClean="0">
                <a:hlinkClick r:id="rId2"/>
              </a:rPr>
              <a:t>ru</a:t>
            </a:r>
            <a:r>
              <a:rPr lang="ru-RU" sz="2400" dirty="0" smtClean="0"/>
              <a:t> 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Сайт</a:t>
            </a:r>
            <a:r>
              <a:rPr lang="ru-RU" sz="2400" dirty="0" smtClean="0"/>
              <a:t>:</a:t>
            </a:r>
            <a:r>
              <a:rPr lang="en-US" sz="2400" dirty="0" smtClean="0"/>
              <a:t> </a:t>
            </a:r>
            <a:r>
              <a:rPr lang="ru-RU" sz="2400" dirty="0" err="1" smtClean="0"/>
              <a:t>шаск.рф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 smtClean="0"/>
              <a:t>8 </a:t>
            </a:r>
            <a:r>
              <a:rPr lang="en-US" sz="2400" dirty="0"/>
              <a:t>(</a:t>
            </a:r>
            <a:r>
              <a:rPr lang="en-US" sz="2400" dirty="0" smtClean="0"/>
              <a:t>352</a:t>
            </a:r>
            <a:r>
              <a:rPr lang="ru-RU" sz="2400" dirty="0" smtClean="0"/>
              <a:t>45</a:t>
            </a:r>
            <a:r>
              <a:rPr lang="en-US" sz="2400" dirty="0" smtClean="0"/>
              <a:t>)</a:t>
            </a:r>
            <a:r>
              <a:rPr lang="ru-RU" sz="2400" dirty="0" smtClean="0"/>
              <a:t>-2</a:t>
            </a:r>
            <a:r>
              <a:rPr lang="en-US" sz="2400" dirty="0" smtClean="0"/>
              <a:t>-</a:t>
            </a:r>
            <a:r>
              <a:rPr lang="ru-RU" sz="2400" dirty="0" smtClean="0"/>
              <a:t>11-57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3992986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452</Words>
  <Application>Microsoft Office PowerPoint</Application>
  <PresentationFormat>Экран (16:9)</PresentationFormat>
  <Paragraphs>35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White</vt:lpstr>
      <vt:lpstr>ПРОГРАММА по формированию основ финансовой грамотности «Дидактическая копилка»</vt:lpstr>
      <vt:lpstr>Целевая аудитория: студенты, родители, педагоги</vt:lpstr>
      <vt:lpstr>Этапы практики</vt:lpstr>
      <vt:lpstr>Описание практики</vt:lpstr>
      <vt:lpstr>Достигнутые результаты</vt:lpstr>
      <vt:lpstr>Ожидаемые результаты практики</vt:lpstr>
      <vt:lpstr>Будем рады сотрудничеству!  Государственное бюджетное профессиональное образовательное учреждение  «Шумихинский аграрно-строительный колледж» Адрес электронной почты: shask@mail.ru   Сайт: шаск.рф 8 (35245)-2-11-57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Середкина Лариса Анатольевна</dc:creator>
  <cp:lastModifiedBy>user</cp:lastModifiedBy>
  <cp:revision>138</cp:revision>
  <dcterms:modified xsi:type="dcterms:W3CDTF">2024-05-20T06:20:59Z</dcterms:modified>
</cp:coreProperties>
</file>