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67" r:id="rId4"/>
    <p:sldId id="268" r:id="rId5"/>
    <p:sldId id="269" r:id="rId6"/>
    <p:sldId id="270" r:id="rId7"/>
    <p:sldId id="261" r:id="rId8"/>
    <p:sldId id="262" r:id="rId9"/>
    <p:sldId id="263" r:id="rId10"/>
    <p:sldId id="264" r:id="rId11"/>
    <p:sldId id="265" r:id="rId12"/>
    <p:sldId id="266" r:id="rId13"/>
    <p:sldId id="271" r:id="rId14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152" d="100"/>
          <a:sy n="152" d="100"/>
        </p:scale>
        <p:origin x="408" y="132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mo.rcbs@yandex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9" y="4093347"/>
            <a:ext cx="6350680" cy="802572"/>
          </a:xfrm>
        </p:spPr>
        <p:txBody>
          <a:bodyPr>
            <a:noAutofit/>
          </a:bodyPr>
          <a:lstStyle/>
          <a:p>
            <a:r>
              <a:rPr lang="ru-RU" sz="1200" dirty="0"/>
              <a:t>Направление </a:t>
            </a:r>
            <a:r>
              <a:rPr lang="ru-RU" sz="1200" dirty="0" smtClean="0"/>
              <a:t>практики: специальные проекты для людей старшего возраста</a:t>
            </a:r>
            <a:endParaRPr lang="ru-RU" sz="1200" dirty="0"/>
          </a:p>
          <a:p>
            <a:r>
              <a:rPr lang="ru-RU" sz="1200" dirty="0"/>
              <a:t>Наименование </a:t>
            </a:r>
            <a:r>
              <a:rPr lang="ru-RU" sz="1200" dirty="0" smtClean="0"/>
              <a:t>субъекта: Кировская область  </a:t>
            </a:r>
            <a:endParaRPr lang="ru-RU" sz="1200" dirty="0"/>
          </a:p>
          <a:p>
            <a:r>
              <a:rPr lang="ru-RU" sz="1200" dirty="0"/>
              <a:t>Автор практики: </a:t>
            </a:r>
            <a:r>
              <a:rPr lang="ru-RU" sz="1200" dirty="0" smtClean="0"/>
              <a:t>Кирово-Чепецкая Центральная районная библиотека МБУК «Кирово-Чепецкая РЦБС», Рылова Екатерина Леонидовна,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+7-922-911-63-01,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imo.rcbs@yandex.ru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«Финансовая грамотность – основа благополучия»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65D9DCF-5834-0EF0-614C-E2E5E0A42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6" y="121418"/>
            <a:ext cx="1119164" cy="138627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Февраль-Март-Апрель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0673A8-B00F-A3B0-F3B1-ED0F0C0EA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689" y="866775"/>
            <a:ext cx="6329361" cy="3571875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/>
              <a:t>Во всех библиотеках-участницах проекта «Точка опоры – финансы» библиотекарями были оформлены информационные стенды с печатной продукцией партнеров: «Правовая неотложка» (</a:t>
            </a:r>
            <a:r>
              <a:rPr lang="ru-RU" sz="1600" dirty="0" err="1" smtClean="0"/>
              <a:t>Фатеевская</a:t>
            </a:r>
            <a:r>
              <a:rPr lang="ru-RU" sz="1600" dirty="0" smtClean="0"/>
              <a:t> </a:t>
            </a:r>
            <a:r>
              <a:rPr lang="ru-RU" sz="1600" dirty="0" err="1" smtClean="0"/>
              <a:t>библиотека-музейно-культурный</a:t>
            </a:r>
            <a:r>
              <a:rPr lang="ru-RU" sz="1600" dirty="0" smtClean="0"/>
              <a:t> центр), «Право знать!» (</a:t>
            </a:r>
            <a:r>
              <a:rPr lang="ru-RU" sz="1600" dirty="0" err="1" smtClean="0"/>
              <a:t>Кстининская</a:t>
            </a:r>
            <a:r>
              <a:rPr lang="ru-RU" sz="1600" dirty="0" smtClean="0"/>
              <a:t> библиотека), «Финансовая грамотность» (</a:t>
            </a:r>
            <a:r>
              <a:rPr lang="ru-RU" sz="1600" dirty="0" err="1" smtClean="0"/>
              <a:t>Просницкая</a:t>
            </a:r>
            <a:r>
              <a:rPr lang="ru-RU" sz="1600" dirty="0" smtClean="0"/>
              <a:t> и Ключевская библиотеки). </a:t>
            </a:r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4098" name="Picture 2" descr="D:\Documents\Проекты и программы\2024\Стенды\К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9" y="2876551"/>
            <a:ext cx="2544218" cy="1914524"/>
          </a:xfrm>
          <a:prstGeom prst="rect">
            <a:avLst/>
          </a:prstGeom>
          <a:noFill/>
        </p:spPr>
      </p:pic>
      <p:pic>
        <p:nvPicPr>
          <p:cNvPr id="4100" name="Picture 4" descr="D:\Documents\Проекты и программы\2024\Стенды\Пр.jpg"/>
          <p:cNvPicPr>
            <a:picLocks noChangeAspect="1" noChangeArrowheads="1"/>
          </p:cNvPicPr>
          <p:nvPr/>
        </p:nvPicPr>
        <p:blipFill>
          <a:blip r:embed="rId3" cstate="print"/>
          <a:srcRect t="5506"/>
          <a:stretch>
            <a:fillRect/>
          </a:stretch>
        </p:blipFill>
        <p:spPr bwMode="auto">
          <a:xfrm>
            <a:off x="2943225" y="2409825"/>
            <a:ext cx="3400425" cy="2409901"/>
          </a:xfrm>
          <a:prstGeom prst="rect">
            <a:avLst/>
          </a:prstGeom>
          <a:noFill/>
        </p:spPr>
      </p:pic>
      <p:pic>
        <p:nvPicPr>
          <p:cNvPr id="4101" name="Picture 5" descr="D:\Documents\Проекты и программы\2024\Стенды\Фт.jpg"/>
          <p:cNvPicPr>
            <a:picLocks noChangeAspect="1" noChangeArrowheads="1"/>
          </p:cNvPicPr>
          <p:nvPr/>
        </p:nvPicPr>
        <p:blipFill>
          <a:blip r:embed="rId4" cstate="print"/>
          <a:srcRect l="13758" r="12589"/>
          <a:stretch>
            <a:fillRect/>
          </a:stretch>
        </p:blipFill>
        <p:spPr bwMode="auto">
          <a:xfrm>
            <a:off x="6677026" y="776903"/>
            <a:ext cx="2305050" cy="41728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937616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9" y="184048"/>
            <a:ext cx="6888265" cy="682727"/>
          </a:xfrm>
        </p:spPr>
        <p:txBody>
          <a:bodyPr/>
          <a:lstStyle/>
          <a:p>
            <a:r>
              <a:rPr lang="ru-RU" dirty="0" smtClean="0"/>
              <a:t>Финансово-правовой кластер для подростков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0673A8-B00F-A3B0-F3B1-ED0F0C0EA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689" y="866775"/>
            <a:ext cx="4710111" cy="3571875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/>
              <a:t>По просьбе педагогов в рамках проекта «Точка опоры – финансы» на площадках сельских библиотек прошли финансово-правовые мероприятия для подростков. Специалист отделения Волго-Вятского Центрального банка России главный экономист </a:t>
            </a:r>
            <a:r>
              <a:rPr lang="ru-RU" sz="1600" dirty="0" err="1" smtClean="0"/>
              <a:t>Тебенькова</a:t>
            </a:r>
            <a:r>
              <a:rPr lang="ru-RU" sz="1600" dirty="0" smtClean="0"/>
              <a:t> Татьяна Петровна провела с подростками игру-тренинг "Финансовый план семьи" и познакомила ребят с понятиями "личный и семейный бюджет". Команды увлеченно рассчитывали доходы и расходы семьи Петровых. Выбирали, на чем может сэкономить знаменитый сыщик Шерлок Холмс, у которого внезапно, не заплатив за работу, сбежал клиент. В данных деловых играх приняли участие 49 старшеклассников. </a:t>
            </a:r>
            <a:endParaRPr lang="ru-RU" sz="1600" dirty="0"/>
          </a:p>
        </p:txBody>
      </p:sp>
      <p:pic>
        <p:nvPicPr>
          <p:cNvPr id="22530" name="Picture 2" descr="D:\Documents\Проекты и программы\2024\Фт\jtrorVN3KFk.jpg"/>
          <p:cNvPicPr>
            <a:picLocks noChangeAspect="1" noChangeArrowheads="1"/>
          </p:cNvPicPr>
          <p:nvPr/>
        </p:nvPicPr>
        <p:blipFill>
          <a:blip r:embed="rId2" cstate="print"/>
          <a:srcRect l="8117" t="16036" r="6672"/>
          <a:stretch>
            <a:fillRect/>
          </a:stretch>
        </p:blipFill>
        <p:spPr bwMode="auto">
          <a:xfrm>
            <a:off x="5086349" y="913477"/>
            <a:ext cx="3171825" cy="2344073"/>
          </a:xfrm>
          <a:prstGeom prst="rect">
            <a:avLst/>
          </a:prstGeom>
          <a:noFill/>
        </p:spPr>
      </p:pic>
      <p:pic>
        <p:nvPicPr>
          <p:cNvPr id="22532" name="Picture 4" descr="D:\Documents\Проекты и программы\2024\Кс\HQEZGvlo0v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1224" y="2838450"/>
            <a:ext cx="2733031" cy="20566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937616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проекта «Точка опоры – финансы»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50" y="809625"/>
            <a:ext cx="8224839" cy="1190625"/>
          </a:xfrm>
        </p:spPr>
        <p:txBody>
          <a:bodyPr/>
          <a:lstStyle/>
          <a:p>
            <a:pPr marL="0" indent="0">
              <a:buFont typeface="Wingdings" pitchFamily="2" charset="2"/>
              <a:buChar char="ü"/>
            </a:pPr>
            <a:r>
              <a:rPr lang="ru-RU" dirty="0" smtClean="0"/>
              <a:t>В просветительских мероприятиях проекта приняло участие 144 пожилых граждан  </a:t>
            </a:r>
            <a:r>
              <a:rPr lang="ru-RU" dirty="0" err="1" smtClean="0"/>
              <a:t>Кирово-Чепецкого</a:t>
            </a:r>
            <a:r>
              <a:rPr lang="ru-RU" dirty="0" smtClean="0"/>
              <a:t> района. 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dirty="0" smtClean="0"/>
              <a:t>На площадках 4 сельских библиотек было растиражировано и распространено более 150 экземпляров печатной продукции правовой тематики.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dirty="0" smtClean="0"/>
              <a:t>Информация о мероприятиях проекта публиковалась на сайте МБУК «Кирово-Чепецкая РЦБС», в </a:t>
            </a:r>
            <a:r>
              <a:rPr lang="ru-RU" dirty="0" err="1" smtClean="0"/>
              <a:t>соцсетях</a:t>
            </a:r>
            <a:r>
              <a:rPr lang="ru-RU" dirty="0" smtClean="0"/>
              <a:t> на страницах библиотек </a:t>
            </a:r>
            <a:r>
              <a:rPr lang="ru-RU" dirty="0" err="1" smtClean="0"/>
              <a:t>ВКонтакте</a:t>
            </a:r>
            <a:r>
              <a:rPr lang="ru-RU" dirty="0" smtClean="0"/>
              <a:t> и Одноклассники. За период реализации было размещено 32 публикации с количеством просмотров более 7000.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dirty="0" smtClean="0"/>
              <a:t>Пожилые граждане 4 сельских поселений района получили актуальную информацию, которою смогут  применить в процессе решений о сохранении и накоплении своих денежных средств, при оценке финансовых рисков, при сравнении преимуществ и недостатков различных финансовых услуг.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dirty="0" smtClean="0"/>
              <a:t>Граждане </a:t>
            </a:r>
            <a:r>
              <a:rPr lang="ru-RU" dirty="0" err="1" smtClean="0"/>
              <a:t>предпенсионного</a:t>
            </a:r>
            <a:r>
              <a:rPr lang="ru-RU" dirty="0" smtClean="0"/>
              <a:t> и пенсионного возраста получили навыки анализа информации о рисках с банковскими кредитами и угрозах  финансовых мошенников</a:t>
            </a:r>
          </a:p>
          <a:p>
            <a:pPr marL="0" indent="0">
              <a:buFont typeface="Wingdings" pitchFamily="2" charset="2"/>
              <a:buChar char="ü"/>
            </a:pPr>
            <a:endParaRPr lang="ru-RU" dirty="0" smtClean="0"/>
          </a:p>
          <a:p>
            <a:pPr marL="0" indent="0">
              <a:buFont typeface="Wingdings" pitchFamily="2" charset="2"/>
              <a:buChar char="ü"/>
            </a:pPr>
            <a:endParaRPr lang="ru-RU" dirty="0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программы «Финансовая грамотность – основа благополучия»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7662" y="1065877"/>
            <a:ext cx="8567738" cy="3486150"/>
          </a:xfrm>
        </p:spPr>
        <p:txBody>
          <a:bodyPr/>
          <a:lstStyle/>
          <a:p>
            <a:pPr lvl="0"/>
            <a:r>
              <a:rPr lang="ru-RU" sz="1200" dirty="0" smtClean="0"/>
              <a:t>Создана система информационных и правовых мероприятий по финансовому просвещению пожилых граждан в </a:t>
            </a:r>
            <a:r>
              <a:rPr lang="ru-RU" sz="1200" dirty="0" err="1" smtClean="0"/>
              <a:t>Кирово-Чепецком</a:t>
            </a:r>
            <a:r>
              <a:rPr lang="ru-RU" sz="1200" dirty="0" smtClean="0"/>
              <a:t> районе </a:t>
            </a:r>
          </a:p>
          <a:p>
            <a:pPr lvl="0"/>
            <a:r>
              <a:rPr lang="ru-RU" sz="1200" dirty="0" smtClean="0"/>
              <a:t>Проведено 6 обучающих активностей различного уровня для специалистов МБУК «Кирово-Чепецкая РЦБС»</a:t>
            </a:r>
          </a:p>
          <a:p>
            <a:pPr lvl="0"/>
            <a:r>
              <a:rPr lang="ru-RU" sz="1200" dirty="0" smtClean="0"/>
              <a:t>Семь специалистов </a:t>
            </a:r>
            <a:r>
              <a:rPr lang="ru-RU" sz="1200" dirty="0" err="1" smtClean="0"/>
              <a:t>Кирово-Чепецкой</a:t>
            </a:r>
            <a:r>
              <a:rPr lang="ru-RU" sz="1200" dirty="0" smtClean="0"/>
              <a:t> районной ЦБС прошли обучение по программе повышения квалификации «Организационно-методические основы и технологии формирования финансовой грамотности»</a:t>
            </a:r>
          </a:p>
          <a:p>
            <a:pPr lvl="0"/>
            <a:r>
              <a:rPr lang="ru-RU" sz="1200" dirty="0" smtClean="0"/>
              <a:t> Специалистами Центрального банка России, </a:t>
            </a:r>
            <a:r>
              <a:rPr lang="ru-RU" sz="1200" dirty="0" err="1" smtClean="0"/>
              <a:t>Роспотребнадзора</a:t>
            </a:r>
            <a:r>
              <a:rPr lang="ru-RU" sz="1200" dirty="0" smtClean="0"/>
              <a:t> и УМВД России было проведено 12 консультаций для 144  граждан пенсионного и </a:t>
            </a:r>
            <a:r>
              <a:rPr lang="ru-RU" sz="1200" dirty="0" err="1" smtClean="0"/>
              <a:t>предпенсионного</a:t>
            </a:r>
            <a:r>
              <a:rPr lang="ru-RU" sz="1200" dirty="0" smtClean="0"/>
              <a:t> возраста </a:t>
            </a:r>
            <a:r>
              <a:rPr lang="ru-RU" sz="1200" dirty="0" err="1" smtClean="0"/>
              <a:t>Кирово-Чепецкого</a:t>
            </a:r>
            <a:r>
              <a:rPr lang="ru-RU" sz="1200" dirty="0" smtClean="0"/>
              <a:t> района.</a:t>
            </a:r>
          </a:p>
          <a:p>
            <a:pPr lvl="0"/>
            <a:r>
              <a:rPr lang="ru-RU" sz="1200" dirty="0" smtClean="0"/>
              <a:t>В рамках проекта среди данной категории сельского населения было растиражировано 157 экземпляров печатной продукции правовой тематики по финансовой грамотности</a:t>
            </a:r>
          </a:p>
          <a:p>
            <a:pPr lvl="0"/>
            <a:r>
              <a:rPr lang="ru-RU" sz="1200" dirty="0" smtClean="0"/>
              <a:t>Информация о мероприятиях проекта публиковалась на сайте МБУК «Кирово-Чепецкая РЦБС», в </a:t>
            </a:r>
            <a:r>
              <a:rPr lang="ru-RU" sz="1200" dirty="0" err="1" smtClean="0"/>
              <a:t>соцсетях</a:t>
            </a:r>
            <a:r>
              <a:rPr lang="ru-RU" sz="1200" dirty="0" smtClean="0"/>
              <a:t> на страницах библиотек </a:t>
            </a:r>
            <a:r>
              <a:rPr lang="ru-RU" sz="1200" dirty="0" err="1" smtClean="0"/>
              <a:t>ВКонтакте</a:t>
            </a:r>
            <a:r>
              <a:rPr lang="ru-RU" sz="1200" dirty="0" smtClean="0"/>
              <a:t> и Одноклассники. За период реализации программы «Финансовая грамотность – основа благополучия» было размещено 44 публикации о мероприятиях на площадках библиотек с количеством просмотров более 13 000.</a:t>
            </a:r>
          </a:p>
          <a:p>
            <a:pPr lvl="0"/>
            <a:r>
              <a:rPr lang="ru-RU" sz="1200" dirty="0" smtClean="0"/>
              <a:t>Пожилые граждане получили актуальную информацию, которою смогут  применить в процессе решений о сохранении и накоплении своих денежных средств, при оценке финансовых рисков, при сравнении преимуществ и недостатков различных финансовых услуг.</a:t>
            </a:r>
          </a:p>
          <a:p>
            <a:pPr lvl="0"/>
            <a:r>
              <a:rPr lang="ru-RU" sz="1200" dirty="0" smtClean="0"/>
              <a:t>Реализация программы «Финансовая грамотность – основа благополучия»   позволила библиотекам занять достойное место в информационном пространстве </a:t>
            </a:r>
            <a:r>
              <a:rPr lang="ru-RU" sz="1200" dirty="0" err="1" smtClean="0"/>
              <a:t>социокультурной</a:t>
            </a:r>
            <a:r>
              <a:rPr lang="ru-RU" sz="1200" dirty="0" smtClean="0"/>
              <a:t> среды </a:t>
            </a:r>
            <a:r>
              <a:rPr lang="ru-RU" sz="1200" dirty="0" err="1" smtClean="0"/>
              <a:t>Кирово-Чепецкого</a:t>
            </a:r>
            <a:r>
              <a:rPr lang="ru-RU" sz="1200" dirty="0" smtClean="0"/>
              <a:t> района</a:t>
            </a:r>
          </a:p>
          <a:p>
            <a:endParaRPr lang="ru-RU" sz="1200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Данный проект реализован при поддержке Министерства финансов Кировской области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3EA4B7-CA8D-6C4F-B55A-69922FEE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237" y="1276350"/>
            <a:ext cx="3823249" cy="237152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Межведомственная программа «Финансовая грамотность – основа благополучия», реализованная  </a:t>
            </a:r>
            <a:r>
              <a:rPr lang="ru-RU" dirty="0" err="1" smtClean="0"/>
              <a:t>Кирово-Чепецкой</a:t>
            </a:r>
            <a:r>
              <a:rPr lang="ru-RU" dirty="0" smtClean="0"/>
              <a:t> Центральной районной библиотекой на площадках библиотек сельских поселений района, направлена на просвещение пенсионного и </a:t>
            </a:r>
            <a:r>
              <a:rPr lang="ru-RU" dirty="0" err="1" smtClean="0"/>
              <a:t>предпенсионного</a:t>
            </a:r>
            <a:r>
              <a:rPr lang="ru-RU" dirty="0" smtClean="0"/>
              <a:t> населения района по вопросам финансовой грамотности. </a:t>
            </a:r>
          </a:p>
          <a:p>
            <a:pPr marL="0" indent="0">
              <a:buNone/>
            </a:pPr>
            <a:r>
              <a:rPr lang="ru-RU" dirty="0" smtClean="0"/>
              <a:t>Партнерами программы стали представители Регионального центра финансовой грамотности Кировской области, регионального информационно-правового центра «</a:t>
            </a:r>
            <a:r>
              <a:rPr lang="ru-RU" dirty="0" err="1" smtClean="0"/>
              <a:t>КонсультантКиров</a:t>
            </a:r>
            <a:r>
              <a:rPr lang="ru-RU" dirty="0" smtClean="0"/>
              <a:t>», Центрального банка России, </a:t>
            </a:r>
            <a:r>
              <a:rPr lang="ru-RU" dirty="0" err="1" smtClean="0"/>
              <a:t>Роспотребнадзора</a:t>
            </a:r>
            <a:r>
              <a:rPr lang="ru-RU" dirty="0" smtClean="0"/>
              <a:t> и УМВД России в Кировской области. </a:t>
            </a:r>
          </a:p>
          <a:p>
            <a:pPr marL="0" indent="0">
              <a:buNone/>
            </a:pPr>
            <a:r>
              <a:rPr lang="ru-RU" dirty="0" smtClean="0"/>
              <a:t>В просветительских мероприятиях проекта приняло участие 144 пожилых граждан  </a:t>
            </a:r>
            <a:r>
              <a:rPr lang="ru-RU" dirty="0" err="1" smtClean="0"/>
              <a:t>Кирово-Чепецкого</a:t>
            </a:r>
            <a:r>
              <a:rPr lang="ru-RU" dirty="0" smtClean="0"/>
              <a:t> района.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 descr="Vq2yp0ZSMPE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l="13431" r="13431"/>
          <a:stretch>
            <a:fillRect/>
          </a:stretch>
        </p:blipFill>
        <p:spPr>
          <a:xfrm>
            <a:off x="5038725" y="1065877"/>
            <a:ext cx="2718405" cy="2787650"/>
          </a:xfr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Механизм реализации программы «Финансовая грамотность – основа благополучия»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Три модуля программы «Финансовая грамотность – основа благополучия» - информационный, обучающий, просветительский – были реализованы в течение 2023-2024 г.г.</a:t>
            </a:r>
          </a:p>
          <a:p>
            <a:pPr>
              <a:buNone/>
            </a:pPr>
            <a:r>
              <a:rPr lang="ru-RU" dirty="0" smtClean="0"/>
              <a:t> В рамках 1 модуля (2023 г.) </a:t>
            </a:r>
            <a:r>
              <a:rPr lang="ru-RU" dirty="0" err="1" smtClean="0"/>
              <a:t>Кирово-Чепецкой</a:t>
            </a:r>
            <a:r>
              <a:rPr lang="ru-RU" dirty="0" smtClean="0"/>
              <a:t> Центральной районной библиотекой на странице </a:t>
            </a:r>
            <a:r>
              <a:rPr lang="ru-RU" dirty="0" err="1" smtClean="0"/>
              <a:t>ВКонтакте</a:t>
            </a:r>
            <a:r>
              <a:rPr lang="ru-RU" dirty="0" smtClean="0"/>
              <a:t>  прошла реализация сетевого проекта "Школа финансовой грамотности". Задача проекта - способствовать повышению уровня экономических знаний населения </a:t>
            </a:r>
            <a:r>
              <a:rPr lang="ru-RU" dirty="0" err="1" smtClean="0"/>
              <a:t>Кирово-Чепецкого</a:t>
            </a:r>
            <a:r>
              <a:rPr lang="ru-RU" dirty="0" smtClean="0"/>
              <a:t> района.</a:t>
            </a:r>
          </a:p>
          <a:p>
            <a:pPr>
              <a:buNone/>
            </a:pPr>
            <a:r>
              <a:rPr lang="ru-RU" dirty="0" smtClean="0"/>
              <a:t>В рамках 2 модуля (2023 г.) </a:t>
            </a:r>
            <a:r>
              <a:rPr lang="ru-RU" dirty="0" err="1" smtClean="0"/>
              <a:t>Кирово-Чепецкой</a:t>
            </a:r>
            <a:r>
              <a:rPr lang="ru-RU" dirty="0" smtClean="0"/>
              <a:t> Центральной районной библиотекой реализован обучающий проект «Финансовый </a:t>
            </a:r>
            <a:r>
              <a:rPr lang="ru-RU" dirty="0" err="1" smtClean="0"/>
              <a:t>тьютор</a:t>
            </a:r>
            <a:r>
              <a:rPr lang="ru-RU" dirty="0" smtClean="0"/>
              <a:t> спешит на помощь». Задача проекта – повысить финансово-правовые компетенции сельских библиотекарей </a:t>
            </a:r>
            <a:r>
              <a:rPr lang="ru-RU" dirty="0" err="1" smtClean="0"/>
              <a:t>Кирово-Чепецкого</a:t>
            </a:r>
            <a:r>
              <a:rPr lang="ru-RU" dirty="0" smtClean="0"/>
              <a:t> района.</a:t>
            </a:r>
          </a:p>
          <a:p>
            <a:pPr>
              <a:buNone/>
            </a:pPr>
            <a:r>
              <a:rPr lang="ru-RU" dirty="0" smtClean="0"/>
              <a:t>В рамках 3 модуля (2024 г.) </a:t>
            </a:r>
            <a:r>
              <a:rPr lang="ru-RU" dirty="0" err="1" smtClean="0"/>
              <a:t>Кирово-Чепецкой</a:t>
            </a:r>
            <a:r>
              <a:rPr lang="ru-RU" dirty="0" smtClean="0"/>
              <a:t> Центральной районной библиотекой реализован </a:t>
            </a:r>
            <a:r>
              <a:rPr lang="ru-RU" dirty="0" err="1" smtClean="0"/>
              <a:t>пилотный</a:t>
            </a:r>
            <a:r>
              <a:rPr lang="ru-RU" dirty="0" smtClean="0"/>
              <a:t> межведомственный проект «Точка опоры – финансы» на площадках 4 библиотек сельских поселений района - </a:t>
            </a:r>
            <a:r>
              <a:rPr lang="ru-RU" dirty="0" err="1" smtClean="0"/>
              <a:t>Фатеевского</a:t>
            </a:r>
            <a:r>
              <a:rPr lang="ru-RU" dirty="0" smtClean="0"/>
              <a:t>, Чепецкого, </a:t>
            </a:r>
            <a:r>
              <a:rPr lang="ru-RU" dirty="0" err="1" smtClean="0"/>
              <a:t>Кстининского</a:t>
            </a:r>
            <a:r>
              <a:rPr lang="ru-RU" dirty="0" smtClean="0"/>
              <a:t>, </a:t>
            </a:r>
            <a:r>
              <a:rPr lang="ru-RU" dirty="0" err="1" smtClean="0"/>
              <a:t>Просницкого</a:t>
            </a:r>
            <a:r>
              <a:rPr lang="ru-RU" dirty="0" smtClean="0"/>
              <a:t>. Задача проекта - просвещение пенсионеров района по вопросам финансовой грамотности.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Изображение28"/>
          <p:cNvPicPr/>
          <p:nvPr/>
        </p:nvPicPr>
        <p:blipFill>
          <a:blip r:embed="rId2" cstate="print"/>
          <a:srcRect t="9532"/>
          <a:stretch>
            <a:fillRect/>
          </a:stretch>
        </p:blipFill>
        <p:spPr bwMode="auto">
          <a:xfrm>
            <a:off x="4800599" y="3646087"/>
            <a:ext cx="1763009" cy="1194104"/>
          </a:xfrm>
          <a:prstGeom prst="rect">
            <a:avLst/>
          </a:prstGeom>
        </p:spPr>
      </p:pic>
      <p:pic>
        <p:nvPicPr>
          <p:cNvPr id="7" name="Picture 2" descr="C:\Users\комп\AppData\Local\Packages\Microsoft.Windows.Photos_8wekyb3d8bbwe\TempState\ShareServiceTempFolder\2024-04-11_09-19-5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5826" y="3646087"/>
            <a:ext cx="1174750" cy="1366285"/>
          </a:xfrm>
          <a:prstGeom prst="rect">
            <a:avLst/>
          </a:prstGeom>
          <a:noFill/>
        </p:spPr>
      </p:pic>
      <p:pic>
        <p:nvPicPr>
          <p:cNvPr id="2049" name="Picture 1" descr="D:\Documents\Проекты и программы\2024\Полиция\К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34225" y="3646087"/>
            <a:ext cx="1790701" cy="1107996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модуль «Школа финансовой грамотности»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3412" y="1065877"/>
            <a:ext cx="4548186" cy="3486150"/>
          </a:xfrm>
        </p:spPr>
        <p:txBody>
          <a:bodyPr/>
          <a:lstStyle/>
          <a:p>
            <a:r>
              <a:rPr lang="ru-RU" sz="1600" dirty="0" smtClean="0"/>
              <a:t>Статьи сетевого проекта «Школа финансовой грамотности» публиковались в форме </a:t>
            </a:r>
            <a:r>
              <a:rPr lang="ru-RU" sz="1600" dirty="0" err="1" smtClean="0"/>
              <a:t>лонгридов</a:t>
            </a:r>
            <a:r>
              <a:rPr lang="ru-RU" sz="1600" dirty="0" smtClean="0"/>
              <a:t>. Они рассказывали о том, что такое финансовая грамотность, как сформировать семейный бюджет, как накопить деньги даже при маленькой зарплате и т.д.  Каждый выпуск – это подробные ответы на насущные вопросы: как получить налоговый вычет за спорт, как определить сайты-мошенники, стоит ли брать </a:t>
            </a:r>
            <a:r>
              <a:rPr lang="ru-RU" sz="1600" dirty="0" err="1" smtClean="0"/>
              <a:t>микрозайм</a:t>
            </a:r>
            <a:r>
              <a:rPr lang="ru-RU" sz="1600" dirty="0" smtClean="0"/>
              <a:t> и т.д.</a:t>
            </a:r>
          </a:p>
          <a:p>
            <a:r>
              <a:rPr lang="ru-RU" sz="1600" dirty="0" smtClean="0"/>
              <a:t>Для проекта была разработана собственная эмблема и облако тегов. Выпуски проекта выходили каждую неделю. Всего был подготовлен и размещен 21 выпуск. Количество просмотров проекта составило — 4288.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8" name="Picture 4" descr="C:\Users\комп\AppData\Local\Packages\Microsoft.Windows.Photos_8wekyb3d8bbwe\TempState\ShareServiceTempFolder\2024-04-11_09-13-0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1425" y="746125"/>
            <a:ext cx="3074899" cy="3921125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510" y="255271"/>
            <a:ext cx="6888265" cy="682727"/>
          </a:xfrm>
        </p:spPr>
        <p:txBody>
          <a:bodyPr/>
          <a:lstStyle/>
          <a:p>
            <a:r>
              <a:rPr lang="ru-RU" dirty="0" smtClean="0"/>
              <a:t>2 модуль «Финансовый </a:t>
            </a:r>
            <a:r>
              <a:rPr lang="ru-RU" dirty="0" err="1" smtClean="0"/>
              <a:t>тьютор</a:t>
            </a:r>
            <a:r>
              <a:rPr lang="ru-RU" dirty="0" smtClean="0"/>
              <a:t> спешит на помощь» </a:t>
            </a:r>
            <a:endParaRPr lang="ru-RU" dirty="0"/>
          </a:p>
        </p:txBody>
      </p:sp>
      <p:pic>
        <p:nvPicPr>
          <p:cNvPr id="4" name="Изображение36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070840" y="1065877"/>
            <a:ext cx="1741387" cy="1367444"/>
          </a:xfrm>
          <a:prstGeom prst="rect">
            <a:avLst/>
          </a:prstGeom>
        </p:spPr>
      </p:pic>
      <p:pic>
        <p:nvPicPr>
          <p:cNvPr id="5" name="Изображение42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7070840" y="2618601"/>
            <a:ext cx="1949335" cy="1367444"/>
          </a:xfrm>
          <a:prstGeom prst="rect">
            <a:avLst/>
          </a:prstGeom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09550" y="596635"/>
            <a:ext cx="661035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течение 2023 г. сельские библиотекари  </a:t>
            </a:r>
            <a:r>
              <a:rPr lang="ru-RU" sz="1400" b="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Кирово-Чепецкого</a:t>
            </a: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района стали участниками обучающих семинаров:</a:t>
            </a:r>
            <a:endParaRPr lang="ru-RU" sz="1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«Финансовая грамотность для старшего поколения» от  ООО «</a:t>
            </a:r>
            <a:r>
              <a:rPr lang="ru-RU" sz="1400" b="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КонсультантЧепецк</a:t>
            </a: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»,</a:t>
            </a:r>
            <a:endParaRPr lang="ru-RU" sz="1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«Методики успешных практик по финансовой грамотности» от  «Ассоциацией развития финансовой грамотности»,    </a:t>
            </a:r>
            <a:endParaRPr lang="ru-RU" sz="1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b="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Онлайн-лекция</a:t>
            </a: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 руководителя Регионального центра финансовой грамотности Кировской области Елены Валерьевны </a:t>
            </a:r>
            <a:r>
              <a:rPr lang="ru-RU" sz="1400" b="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Караниной</a:t>
            </a: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endParaRPr lang="ru-RU" sz="1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Научно-практическая </a:t>
            </a:r>
            <a:r>
              <a:rPr lang="ru-RU" sz="1400" b="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онлайн-конференция</a:t>
            </a: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финансовому просвещению в России (секция "Роль учреждений образования и культуры в финансовом просвещении")</a:t>
            </a:r>
            <a:endParaRPr lang="ru-RU" sz="1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Всероссийской научно-практической </a:t>
            </a:r>
            <a:r>
              <a:rPr lang="ru-RU" sz="1400" b="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онлайн-конференция</a:t>
            </a: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финансовому просвещению (секция "Роль учреждений образования и культуры в финансовом просвещении")</a:t>
            </a:r>
            <a:endParaRPr lang="ru-RU" sz="1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Гражданский форум - 2023 (секция "Повышение финансовой грамотности населения Кировской области: значимые итоги и перспективы развития в рамках Стратегии -2030").</a:t>
            </a:r>
            <a:endParaRPr lang="ru-RU" sz="1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Семь специалистов </a:t>
            </a:r>
            <a:r>
              <a:rPr lang="ru-RU" sz="1400" b="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Кирово-Чепецкой</a:t>
            </a: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районной ЦБС прошли обучение по программе повышения квалификации «Организационно-методические основы и технологии формирования финансовой грамотности»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модуль «Точка опоры - финансы» </a:t>
            </a:r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D80C12EB-82B2-0FD7-8F9C-1318B263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139" y="923925"/>
            <a:ext cx="4757736" cy="3486150"/>
          </a:xfrm>
        </p:spPr>
        <p:txBody>
          <a:bodyPr/>
          <a:lstStyle/>
          <a:p>
            <a:pPr>
              <a:buNone/>
            </a:pPr>
            <a:r>
              <a:rPr lang="ru-RU" sz="1600" dirty="0" smtClean="0"/>
              <a:t>    В течение февраля – марта - апреля 2024 г. на площадках сельских библиотек </a:t>
            </a:r>
            <a:r>
              <a:rPr lang="ru-RU" sz="1600" dirty="0" err="1" smtClean="0"/>
              <a:t>Кирово-Чепецкого</a:t>
            </a:r>
            <a:r>
              <a:rPr lang="ru-RU" sz="1600" dirty="0" smtClean="0"/>
              <a:t> района проводились встречи людей пенсионного и </a:t>
            </a:r>
            <a:r>
              <a:rPr lang="ru-RU" sz="1600" dirty="0" err="1" smtClean="0"/>
              <a:t>предпенсионного</a:t>
            </a:r>
            <a:r>
              <a:rPr lang="ru-RU" sz="1600" dirty="0" smtClean="0"/>
              <a:t> возраста со специалистами-экспертами:</a:t>
            </a:r>
          </a:p>
          <a:p>
            <a:pPr marL="180975" indent="0">
              <a:buFont typeface="Wingdings" pitchFamily="2" charset="2"/>
              <a:buChar char="ü"/>
            </a:pPr>
            <a:r>
              <a:rPr lang="ru-RU" sz="1600" dirty="0" smtClean="0"/>
              <a:t>Отделения по Кировской области Волго-Вятского главного  управления Центрального банка России</a:t>
            </a:r>
          </a:p>
          <a:p>
            <a:pPr marL="180975" indent="0">
              <a:buFont typeface="Wingdings" pitchFamily="2" charset="2"/>
              <a:buChar char="ü"/>
            </a:pPr>
            <a:r>
              <a:rPr lang="ru-RU" sz="1600" dirty="0" smtClean="0"/>
              <a:t>Территориального отдела Управления </a:t>
            </a:r>
            <a:r>
              <a:rPr lang="ru-RU" sz="1600" dirty="0" err="1" smtClean="0"/>
              <a:t>Роспотребнадзора</a:t>
            </a:r>
            <a:r>
              <a:rPr lang="ru-RU" sz="1600" dirty="0" smtClean="0"/>
              <a:t> по Кировской области в </a:t>
            </a:r>
            <a:r>
              <a:rPr lang="ru-RU" sz="1600" dirty="0" err="1" smtClean="0"/>
              <a:t>Кирово-Чепецком</a:t>
            </a:r>
            <a:r>
              <a:rPr lang="ru-RU" sz="1600" dirty="0" smtClean="0"/>
              <a:t> районе</a:t>
            </a:r>
          </a:p>
          <a:p>
            <a:pPr marL="180975" indent="0">
              <a:buFont typeface="Wingdings" pitchFamily="2" charset="2"/>
              <a:buChar char="ü"/>
            </a:pPr>
            <a:r>
              <a:rPr lang="ru-RU" sz="1600" dirty="0" smtClean="0"/>
              <a:t>Межмуниципального отдела МВД России «</a:t>
            </a:r>
            <a:r>
              <a:rPr lang="ru-RU" sz="1600" dirty="0" err="1" smtClean="0"/>
              <a:t>Кирово-Чепецкий</a:t>
            </a:r>
            <a:r>
              <a:rPr lang="ru-RU" sz="1600" dirty="0" smtClean="0"/>
              <a:t>»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Picture 3" descr="D:\Downloads\2024-04-04_11-15-02.png"/>
          <p:cNvPicPr>
            <a:picLocks noChangeAspect="1" noChangeArrowheads="1"/>
          </p:cNvPicPr>
          <p:nvPr/>
        </p:nvPicPr>
        <p:blipFill>
          <a:blip r:embed="rId2" cstate="print"/>
          <a:srcRect l="1887"/>
          <a:stretch>
            <a:fillRect/>
          </a:stretch>
        </p:blipFill>
        <p:spPr bwMode="auto">
          <a:xfrm>
            <a:off x="5943600" y="739646"/>
            <a:ext cx="2859189" cy="4095835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Февраль – «Банк нам в помощь!»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C3828F-3B8C-C8DC-8AC9-F89B865E7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8" y="904875"/>
            <a:ext cx="4491037" cy="3486150"/>
          </a:xfrm>
        </p:spPr>
        <p:txBody>
          <a:bodyPr/>
          <a:lstStyle/>
          <a:p>
            <a:pPr marL="0" indent="0">
              <a:buNone/>
            </a:pPr>
            <a:r>
              <a:rPr lang="ru-RU" sz="1400" dirty="0" smtClean="0"/>
              <a:t>В феврале на площадках четырех сельских библиотек </a:t>
            </a:r>
            <a:r>
              <a:rPr lang="ru-RU" sz="1400" dirty="0" err="1" smtClean="0"/>
              <a:t>Кирово-Чепецкого</a:t>
            </a:r>
            <a:r>
              <a:rPr lang="ru-RU" sz="1400" dirty="0" smtClean="0"/>
              <a:t> района прошли встречи со специалистами-экспертами Отделения по Кировской области Волго-Вятского главного  управления Центрального банка России. Ведущий эксперт по исследованию денежных знаков Гончарова Екатерина Борисовна рассказала о многоуровневой защите российских денежных знаков и о том, на что обращать внимание, чтобы отличить фальшивую банкноту от настоящей. А ведущий экономист отдела платежных систем и расчетов Чернигина Наталья Ивановна познакомила их с системой быстрых платежей и объяснила, почему эта система безопасна, удобна и проста в использовании. И, конечно, большой пласт информации был посвящен вопросу </a:t>
            </a:r>
            <a:r>
              <a:rPr lang="ru-RU" sz="1400" dirty="0" err="1" smtClean="0"/>
              <a:t>кибермошенничества</a:t>
            </a:r>
            <a:r>
              <a:rPr lang="ru-RU" sz="1400" dirty="0" smtClean="0"/>
              <a:t>. Потому что именно пенсионеры чаще всего страдают от этого вида финансовых преступлений. Было полезно, интересно и познавательно!</a:t>
            </a:r>
          </a:p>
          <a:p>
            <a:endParaRPr lang="ru-RU" dirty="0"/>
          </a:p>
        </p:txBody>
      </p:sp>
      <p:pic>
        <p:nvPicPr>
          <p:cNvPr id="3073" name="Picture 1" descr="D:\Documents\Проекты и программы\2024\На сайт\Просницкая библиотека.jpg"/>
          <p:cNvPicPr>
            <a:picLocks noChangeAspect="1" noChangeArrowheads="1"/>
          </p:cNvPicPr>
          <p:nvPr/>
        </p:nvPicPr>
        <p:blipFill>
          <a:blip r:embed="rId2" cstate="print"/>
          <a:srcRect r="13839"/>
          <a:stretch>
            <a:fillRect/>
          </a:stretch>
        </p:blipFill>
        <p:spPr bwMode="auto">
          <a:xfrm>
            <a:off x="4914900" y="1832811"/>
            <a:ext cx="4019550" cy="20905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819915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Март – «Защити свои права!»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0673A8-B00F-A3B0-F3B1-ED0F0C0EA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689" y="866775"/>
            <a:ext cx="4710111" cy="3571875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/>
              <a:t>Темой  для встречи с ведущими специалистами-экспертами территориального отдела Управления </a:t>
            </a:r>
            <a:r>
              <a:rPr lang="ru-RU" sz="1600" dirty="0" err="1" smtClean="0"/>
              <a:t>Роспотребнадзора</a:t>
            </a:r>
            <a:r>
              <a:rPr lang="ru-RU" sz="1600" dirty="0" smtClean="0"/>
              <a:t> по Кировской области в </a:t>
            </a:r>
            <a:r>
              <a:rPr lang="ru-RU" sz="1600" dirty="0" err="1" smtClean="0"/>
              <a:t>Кирово-Чепецком</a:t>
            </a:r>
            <a:r>
              <a:rPr lang="ru-RU" sz="1600" dirty="0" smtClean="0"/>
              <a:t> районе Г.С. </a:t>
            </a:r>
            <a:r>
              <a:rPr lang="ru-RU" sz="1600" dirty="0" err="1" smtClean="0"/>
              <a:t>Бронниковой</a:t>
            </a:r>
            <a:r>
              <a:rPr lang="ru-RU" sz="1600" dirty="0" smtClean="0"/>
              <a:t> и И.А. Кощеевым стала «Цифровая финансовая грамотность для лиц «серебряного возраста». Специалисты пояснили, как себя вести с телефонными мошенниками и как не стать их жертвой, о безопасном использовании </a:t>
            </a:r>
            <a:r>
              <a:rPr lang="ru-RU" sz="1600" dirty="0" err="1" smtClean="0"/>
              <a:t>интернет-площадок</a:t>
            </a:r>
            <a:r>
              <a:rPr lang="ru-RU" sz="1600" dirty="0" smtClean="0"/>
              <a:t> по продаже вещей; о различных схемах мошенничества через рекламу в СМИ и сети Интернет, ведь мошенники используют различные психологические уловки, чтобы получить доступ к деньгам жертвы. Специалисты </a:t>
            </a:r>
            <a:r>
              <a:rPr lang="ru-RU" sz="1600" dirty="0" err="1" smtClean="0"/>
              <a:t>Роспотребнадзора</a:t>
            </a:r>
            <a:r>
              <a:rPr lang="ru-RU" sz="1600" dirty="0" smtClean="0"/>
              <a:t> приводили различные примеры, рассказывали о жизненных ситуациях, произошедших с людьми, отвечали на вопросы присутствующих.</a:t>
            </a:r>
            <a:endParaRPr lang="ru-RU" sz="1600" dirty="0"/>
          </a:p>
        </p:txBody>
      </p:sp>
      <p:pic>
        <p:nvPicPr>
          <p:cNvPr id="2049" name="Picture 1" descr="D:\Documents\Заметки\2024\Сайт\Март\Роспотребнадзор\Ф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799" y="1680501"/>
            <a:ext cx="3995737" cy="2060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937616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Апрель – «Осторожно! Телефонные мошенники!»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0673A8-B00F-A3B0-F3B1-ED0F0C0EA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689" y="997412"/>
            <a:ext cx="5576886" cy="3571875"/>
          </a:xfrm>
        </p:spPr>
        <p:txBody>
          <a:bodyPr/>
          <a:lstStyle/>
          <a:p>
            <a:pPr indent="-33338">
              <a:buNone/>
            </a:pPr>
            <a:r>
              <a:rPr lang="ru-RU" sz="1600" dirty="0" smtClean="0"/>
              <a:t> На площадках </a:t>
            </a:r>
            <a:r>
              <a:rPr lang="ru-RU" sz="1600" dirty="0" err="1" smtClean="0"/>
              <a:t>Просницкой</a:t>
            </a:r>
            <a:r>
              <a:rPr lang="ru-RU" sz="1600" dirty="0" smtClean="0"/>
              <a:t> и Ключевской библиотек были организованы встречи пенсионеров с начальником полиции Межмуниципального отдела МВД России «</a:t>
            </a:r>
            <a:r>
              <a:rPr lang="ru-RU" sz="1600" dirty="0" err="1" smtClean="0"/>
              <a:t>Кирово-Чепецкий</a:t>
            </a:r>
            <a:r>
              <a:rPr lang="ru-RU" sz="1600" dirty="0" smtClean="0"/>
              <a:t>» Павлом Владимировичем Королевым. В </a:t>
            </a:r>
            <a:r>
              <a:rPr lang="ru-RU" sz="1600" dirty="0" err="1" smtClean="0"/>
              <a:t>Кстининской</a:t>
            </a:r>
            <a:r>
              <a:rPr lang="ru-RU" sz="1600" dirty="0" smtClean="0"/>
              <a:t> библиотеке на встречу с пенсионерами приехал начальник участковых Межмуниципального отдела МВД России «</a:t>
            </a:r>
            <a:r>
              <a:rPr lang="ru-RU" sz="1600" dirty="0" err="1" smtClean="0"/>
              <a:t>Кирово-Чепецкий</a:t>
            </a:r>
            <a:r>
              <a:rPr lang="ru-RU" sz="1600" dirty="0" smtClean="0"/>
              <a:t>» Дмитрий Юрьевич </a:t>
            </a:r>
            <a:r>
              <a:rPr lang="ru-RU" sz="1600" dirty="0" err="1" smtClean="0"/>
              <a:t>Шумайлов</a:t>
            </a:r>
            <a:r>
              <a:rPr lang="ru-RU" sz="1600" dirty="0" smtClean="0"/>
              <a:t>. Они познакомили всех присутствующих со схемами телефонного мошенничества, дали советы, как избежать неприятных ситуаций, возникающих по излишней доверчивости людей. Рассказали о случаях из практики, а также о том, как находят телефонных мошенников и сколько преступлений раскрыто в </a:t>
            </a:r>
            <a:r>
              <a:rPr lang="ru-RU" sz="1600" dirty="0" err="1" smtClean="0"/>
              <a:t>Кирово-Чепецком</a:t>
            </a:r>
            <a:r>
              <a:rPr lang="ru-RU" sz="1600" dirty="0" smtClean="0"/>
              <a:t> районе за прошедший год. </a:t>
            </a:r>
            <a:endParaRPr lang="ru-RU" sz="1600" dirty="0"/>
          </a:p>
        </p:txBody>
      </p:sp>
      <p:pic>
        <p:nvPicPr>
          <p:cNvPr id="5122" name="Picture 2" descr="D:\Documents\Проекты и программы\2024\Полиция\iLeKVFein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0755" y="816437"/>
            <a:ext cx="2661843" cy="1888128"/>
          </a:xfrm>
          <a:prstGeom prst="rect">
            <a:avLst/>
          </a:prstGeom>
          <a:noFill/>
        </p:spPr>
      </p:pic>
      <p:pic>
        <p:nvPicPr>
          <p:cNvPr id="7169" name="Picture 1" descr="D:\Documents\Проекты и программы\2024\Полиция\Кс бла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4626" y="2836972"/>
            <a:ext cx="1801914" cy="21061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937616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1893</TotalTime>
  <Words>1409</Words>
  <Application>Microsoft Office PowerPoint</Application>
  <PresentationFormat>Экран (16:9)</PresentationFormat>
  <Paragraphs>56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Calibri</vt:lpstr>
      <vt:lpstr>Helvetica Neue</vt:lpstr>
      <vt:lpstr>Helvetica Neue Light</vt:lpstr>
      <vt:lpstr>Helvetica Neue Medium</vt:lpstr>
      <vt:lpstr>Proxima Nova Rg</vt:lpstr>
      <vt:lpstr>Times New Roman</vt:lpstr>
      <vt:lpstr>Wingdings</vt:lpstr>
      <vt:lpstr>White</vt:lpstr>
      <vt:lpstr>«Финансовая грамотность – основа благополучия»</vt:lpstr>
      <vt:lpstr>Данный проект реализован при поддержке Министерства финансов Кировской области</vt:lpstr>
      <vt:lpstr>Механизм реализации программы «Финансовая грамотность – основа благополучия» </vt:lpstr>
      <vt:lpstr>1 модуль «Школа финансовой грамотности» </vt:lpstr>
      <vt:lpstr>2 модуль «Финансовый тьютор спешит на помощь» </vt:lpstr>
      <vt:lpstr>3 модуль «Точка опоры - финансы» </vt:lpstr>
      <vt:lpstr>Февраль – «Банк нам в помощь!»</vt:lpstr>
      <vt:lpstr>Март – «Защити свои права!»</vt:lpstr>
      <vt:lpstr>Апрель – «Осторожно! Телефонные мошенники!»</vt:lpstr>
      <vt:lpstr>Февраль-Март-Апрель</vt:lpstr>
      <vt:lpstr>Финансово-правовой кластер для подростков</vt:lpstr>
      <vt:lpstr>Итоги проекта «Точка опоры – финансы»</vt:lpstr>
      <vt:lpstr>Итоги программы «Финансовая грамотность – основа благополучия»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Нелюбина Татьяна Владимировна</cp:lastModifiedBy>
  <cp:revision>132</cp:revision>
  <dcterms:modified xsi:type="dcterms:W3CDTF">2024-04-18T06:59:40Z</dcterms:modified>
</cp:coreProperties>
</file>