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492" r:id="rId4"/>
    <p:sldId id="494" r:id="rId5"/>
    <p:sldId id="495" r:id="rId6"/>
    <p:sldId id="262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96" d="100"/>
          <a:sy n="96" d="100"/>
        </p:scale>
        <p:origin x="786" y="8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cfg43.ru/materialy-po-finansovoy-gramotnosti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cfg43.ru/" TargetMode="External"/><Relationship Id="rId2" Type="http://schemas.openxmlformats.org/officeDocument/2006/relationships/hyperlink" Target="https://rcfg43.ru/tpost/ga3x3neks1-vyatgu-priglashaet-vseh-zhelayuschih-na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hyperlink" Target="https://vk.com/rcfgkirov" TargetMode="External"/><Relationship Id="rId4" Type="http://schemas.openxmlformats.org/officeDocument/2006/relationships/hyperlink" Target="mailto:rcfg@vyatsu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93347"/>
            <a:ext cx="8213568" cy="802572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Направление практики  - цифровые продукты по финансовой грамотности 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Наименование субъекта  Кировская область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Автор практики: ФГБОУ ВО «Вятский государственный университет, руководитель РЦФГ Кировской области Каранина Елена Валерьевна, контактные данные (8(8332)742640</a:t>
            </a:r>
            <a:r>
              <a:rPr lang="en-US" sz="1200" dirty="0">
                <a:solidFill>
                  <a:srgbClr val="002060"/>
                </a:solidFill>
              </a:rPr>
              <a:t> rcfg@vyatsu.ru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5" y="1562470"/>
            <a:ext cx="5932920" cy="12871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Цикл видеороликов по финансовой грамотности для широкой аудитории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9CEBF-8641-4D57-EC3E-60723ED43AFC}"/>
              </a:ext>
            </a:extLst>
          </p:cNvPr>
          <p:cNvSpPr txBox="1"/>
          <p:nvPr/>
        </p:nvSpPr>
        <p:spPr>
          <a:xfrm>
            <a:off x="105710" y="312484"/>
            <a:ext cx="2298138" cy="74892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Место для логотипа региона и (или) региональной программы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D25181-4E48-BA05-0F59-1FF941D00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04" y="93406"/>
            <a:ext cx="1485196" cy="1386274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5D13DF33-C700-E310-344C-ADDD066965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99BABFC-2387-82DF-1ABB-A06D552A50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5D9DCF-5834-0EF0-614C-E2E5E0A42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724"/>
            <a:ext cx="1119164" cy="13862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" y="323653"/>
            <a:ext cx="5416805" cy="68272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Видеоролики по финансовой грамотности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0920D6-4671-4870-834C-8C45E7FD09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444" t="3588" r="18541" b="22236"/>
          <a:stretch/>
        </p:blipFill>
        <p:spPr>
          <a:xfrm>
            <a:off x="4355224" y="711546"/>
            <a:ext cx="4315248" cy="2308222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:a16="http://schemas.microsoft.com/office/drawing/2014/main" id="{856C976F-684E-F5BB-D88E-3DE282EB7902}"/>
              </a:ext>
            </a:extLst>
          </p:cNvPr>
          <p:cNvSpPr txBox="1">
            <a:spLocks/>
          </p:cNvSpPr>
          <p:nvPr/>
        </p:nvSpPr>
        <p:spPr>
          <a:xfrm>
            <a:off x="60878" y="666348"/>
            <a:ext cx="3983135" cy="1172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1300" b="1" i="1" dirty="0">
                <a:solidFill>
                  <a:srgbClr val="002060"/>
                </a:solidFill>
              </a:rPr>
              <a:t>Подготовлены волонтерами Регионального центра финансовой грамотности Кировской области: преподавателями и студентами</a:t>
            </a:r>
            <a:endParaRPr lang="ru-RU" sz="1300" dirty="0">
              <a:solidFill>
                <a:srgbClr val="002060"/>
              </a:solidFill>
            </a:endParaRPr>
          </a:p>
          <a:p>
            <a:r>
              <a:rPr lang="ru-RU" sz="1300" dirty="0">
                <a:solidFill>
                  <a:srgbClr val="002060"/>
                </a:solidFill>
              </a:rPr>
              <a:t>Видеоролики в среднем не более 5 </a:t>
            </a:r>
            <a:r>
              <a:rPr lang="ru-RU" sz="1300" dirty="0" smtClean="0">
                <a:solidFill>
                  <a:srgbClr val="002060"/>
                </a:solidFill>
              </a:rPr>
              <a:t>минут </a:t>
            </a:r>
            <a:r>
              <a:rPr lang="ru-RU" sz="1300" dirty="0">
                <a:solidFill>
                  <a:srgbClr val="002060"/>
                </a:solidFill>
              </a:rPr>
              <a:t>в доступной для граждан форме доносят важную информацию в сфере финансовой грамотности и личной финансовой безопасности в разрезе таких аспектов, как финансовая и кибербезопасность, основы инвестирования и сбережений, основы кредитования и предотвращения долговых рисков, личное финансовое планирование, налогообложение и открытый бюджет, цифровая грамотность и цифровая гигиена, виды и предотвращение мошенничеств.</a:t>
            </a:r>
          </a:p>
          <a:p>
            <a:r>
              <a:rPr lang="ru-RU" sz="1300" dirty="0">
                <a:solidFill>
                  <a:srgbClr val="002060"/>
                </a:solidFill>
              </a:rPr>
              <a:t>Видеоролики размещены на сайте РЦФГ Кировской области в разделе Полезное</a:t>
            </a:r>
            <a:r>
              <a:rPr lang="ru-RU" sz="1300" i="1" dirty="0">
                <a:solidFill>
                  <a:srgbClr val="002060"/>
                </a:solidFill>
              </a:rPr>
              <a:t> -</a:t>
            </a:r>
            <a:r>
              <a:rPr lang="ru-RU" sz="1300" dirty="0">
                <a:solidFill>
                  <a:srgbClr val="002060"/>
                </a:solidFill>
              </a:rPr>
              <a:t> «Материалы по финансовой грамотности»</a:t>
            </a:r>
          </a:p>
          <a:p>
            <a:pPr marL="0" indent="0" hangingPunct="1">
              <a:buFontTx/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88F058-D7AE-4198-ADBB-648820D8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545" y="2696305"/>
            <a:ext cx="3177971" cy="23995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933C6C-A3E8-476C-AC96-1C809ACE603B}"/>
              </a:ext>
            </a:extLst>
          </p:cNvPr>
          <p:cNvSpPr/>
          <p:nvPr/>
        </p:nvSpPr>
        <p:spPr>
          <a:xfrm>
            <a:off x="170513" y="63371"/>
            <a:ext cx="53445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Темы видеороликов:</a:t>
            </a:r>
            <a:endParaRPr lang="ru-RU"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Девять рутинных привычек, которые научат контролировать бюджет (в 3х частях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банковский вклад?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Банковский вклад или накопительный счет?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Сложный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процент.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оплачивать покупки через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СБП.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Облигации (в 2х частях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подушка.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Имущественный налоговый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вычет.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Мошенничество 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интернете.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Телефонное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мошенничество.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Кредит и условия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кредитования.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правильно брать и погашать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кредиты.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правильно взять ипотеку на дом 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квартиру.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мошенничества в социальных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сетях.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гигиена и цифровая грамотность в современных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граждан.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07AC00-1076-42DA-8C28-FC68E06B1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6" t="14942" r="13980" b="14550"/>
          <a:stretch/>
        </p:blipFill>
        <p:spPr>
          <a:xfrm>
            <a:off x="6485138" y="82953"/>
            <a:ext cx="2436919" cy="13081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B6117-E5C8-4197-80FC-17A0E3107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3" t="18641" r="13105" b="16289"/>
          <a:stretch/>
        </p:blipFill>
        <p:spPr>
          <a:xfrm>
            <a:off x="5010634" y="1276716"/>
            <a:ext cx="2490998" cy="12267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23F3B1-63A9-46B8-846E-601BB703C3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51" t="13118" r="11698" b="15513"/>
          <a:stretch/>
        </p:blipFill>
        <p:spPr>
          <a:xfrm>
            <a:off x="6402215" y="2264686"/>
            <a:ext cx="2704534" cy="14164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9BE3BF-257B-4D17-B39E-34F8909B1E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81" t="13204" r="14001" b="13699"/>
          <a:stretch/>
        </p:blipFill>
        <p:spPr>
          <a:xfrm>
            <a:off x="5560418" y="3635181"/>
            <a:ext cx="2300595" cy="13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53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3D96223-6C83-4F5D-9045-6D5B18A74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635163"/>
              </p:ext>
            </p:extLst>
          </p:nvPr>
        </p:nvGraphicFramePr>
        <p:xfrm>
          <a:off x="130327" y="7750700"/>
          <a:ext cx="6806499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6806499">
                  <a:extLst>
                    <a:ext uri="{9D8B030D-6E8A-4147-A177-3AD203B41FA5}">
                      <a16:colId xmlns:a16="http://schemas.microsoft.com/office/drawing/2014/main" val="110754627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800" b="1" i="1" dirty="0">
                          <a:solidFill>
                            <a:schemeClr val="accent4"/>
                          </a:solidFill>
                          <a:effectLst/>
                          <a:latin typeface="Raleway Medium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Достигнутые результаты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ru-RU" sz="1800" dirty="0">
                        <a:solidFill>
                          <a:schemeClr val="accent4"/>
                        </a:solidFill>
                        <a:effectLst/>
                        <a:latin typeface="Raleway Medium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solidFill>
                            <a:schemeClr val="accent4"/>
                          </a:solidFill>
                          <a:effectLst/>
                          <a:latin typeface="Raleway Medium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 основе сайта и других онлайн-платформ создана возможность проведения широкой информационной кампании участников Региональной программы «Повышение финансовой грамотности населения Кировской области»;</a:t>
                      </a:r>
                      <a:endParaRPr lang="ru-RU" sz="18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solidFill>
                            <a:schemeClr val="accent4"/>
                          </a:solidFill>
                          <a:effectLst/>
                          <a:latin typeface="Raleway Medium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дизайн сайта с учетом потребностей всех участников и удобного пользования для широкой аудитории;</a:t>
                      </a:r>
                      <a:endParaRPr lang="ru-RU" sz="18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Raleway Medium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привлечение широкой аудитории (с  2022 года – более 2000 просмотров);</a:t>
                      </a:r>
                      <a:endParaRPr lang="ru-RU" sz="18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Raleway Medium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размещение подготовленных учебно-методических и интерактивных материалов и результатов исследований в рамках деятельности РЦФГ </a:t>
                      </a:r>
                      <a:endParaRPr lang="ru-RU" sz="18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/>
                          </a:solidFill>
                          <a:effectLst/>
                          <a:latin typeface="Raleway Medium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8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1023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AC68D6-3C7B-4866-91DF-4B88F8B97D62}"/>
              </a:ext>
            </a:extLst>
          </p:cNvPr>
          <p:cNvSpPr/>
          <p:nvPr/>
        </p:nvSpPr>
        <p:spPr>
          <a:xfrm>
            <a:off x="241737" y="101237"/>
            <a:ext cx="8517583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  <a:latin typeface="Proxima Nova Rg"/>
                <a:ea typeface="Times New Roman" panose="02020603050405020304" pitchFamily="18" charset="0"/>
                <a:cs typeface="Calibri" panose="020F0502020204030204" pitchFamily="34" charset="0"/>
              </a:rPr>
              <a:t>Достигнутые </a:t>
            </a:r>
            <a:r>
              <a:rPr lang="ru-RU" sz="2400" i="1" dirty="0" smtClean="0">
                <a:solidFill>
                  <a:srgbClr val="0070C0"/>
                </a:solidFill>
                <a:latin typeface="Proxima Nova Rg"/>
                <a:ea typeface="Times New Roman" panose="02020603050405020304" pitchFamily="18" charset="0"/>
                <a:cs typeface="Calibri" panose="020F0502020204030204" pitchFamily="34" charset="0"/>
              </a:rPr>
              <a:t>результаты</a:t>
            </a:r>
            <a:endParaRPr lang="en-US" sz="2400" i="1" dirty="0" smtClean="0">
              <a:solidFill>
                <a:srgbClr val="0070C0"/>
              </a:solidFill>
              <a:latin typeface="Proxima Nova Rg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sz="500" i="1" dirty="0">
              <a:solidFill>
                <a:srgbClr val="002060"/>
              </a:solidFill>
              <a:latin typeface="Proxima Nova Rg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•	</a:t>
            </a:r>
            <a:r>
              <a:rPr lang="ru-RU" sz="1700" dirty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на основе видеороликов создана возможность доведения важной информации по финансовой грамотности до широкой аудитории</a:t>
            </a:r>
            <a:r>
              <a:rPr lang="ru-RU" sz="1700" dirty="0" smtClean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en-US" sz="1700" dirty="0" smtClean="0">
              <a:solidFill>
                <a:srgbClr val="002060"/>
              </a:solidFill>
              <a:latin typeface="Proxima Nova Rg" panose="020005060300000200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ru-RU" sz="1700" dirty="0">
              <a:solidFill>
                <a:srgbClr val="002060"/>
              </a:solidFill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•	привлечение широкой аудитории (с  начала 2022 года растет количество просмотров видеороликов – более 8000 просмотров</a:t>
            </a:r>
            <a:r>
              <a:rPr lang="ru-RU" sz="1700" dirty="0" smtClean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);</a:t>
            </a:r>
            <a:endParaRPr lang="en-US" sz="1700" dirty="0" smtClean="0">
              <a:solidFill>
                <a:srgbClr val="002060"/>
              </a:solidFill>
              <a:latin typeface="Proxima Nova Rg" panose="020005060300000200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ru-RU" sz="1700" dirty="0">
              <a:solidFill>
                <a:srgbClr val="002060"/>
              </a:solidFill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•	размещение подготовленных видеороликов в рамках массовых мероприятий </a:t>
            </a:r>
            <a:r>
              <a:rPr lang="ru-RU" sz="1700" dirty="0" smtClean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700" dirty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в январе 2024 года ролики были представлены </a:t>
            </a:r>
            <a:r>
              <a:rPr lang="ru-RU" sz="1700" dirty="0" smtClean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на </a:t>
            </a:r>
            <a:r>
              <a:rPr lang="ru-RU" sz="1700" dirty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интерактивной площадке Кировской области в рамках Дня </a:t>
            </a:r>
            <a:r>
              <a:rPr lang="ru-RU" sz="1700" dirty="0" smtClean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финансов</a:t>
            </a:r>
            <a:endParaRPr lang="en-US" sz="1700" dirty="0" smtClean="0">
              <a:solidFill>
                <a:srgbClr val="002060"/>
              </a:solidFill>
              <a:latin typeface="Proxima Nova Rg" panose="020005060300000200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sz="1700" dirty="0" smtClean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на </a:t>
            </a:r>
            <a:r>
              <a:rPr lang="ru-RU" sz="1700" dirty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выставке Россия на ВДНХ</a:t>
            </a:r>
            <a:r>
              <a:rPr lang="ru-RU" sz="1700" dirty="0" smtClean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en-US" sz="1700" dirty="0" smtClean="0">
              <a:solidFill>
                <a:srgbClr val="002060"/>
              </a:solidFill>
              <a:latin typeface="Proxima Nova Rg" panose="020005060300000200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ru-RU" sz="1700" dirty="0">
              <a:solidFill>
                <a:srgbClr val="002060"/>
              </a:solidFill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sz="1700" dirty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• видеоролики также широко используются  волонтерами РЦФГ при проведении просветительских мероприятий: уроков финансовой грамотности в школах, занятий в трудовых коллективах и </a:t>
            </a:r>
            <a:r>
              <a:rPr lang="ru-RU" sz="1700" dirty="0" smtClean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других.</a:t>
            </a:r>
            <a:endParaRPr lang="en-US" sz="1700" dirty="0" smtClean="0">
              <a:solidFill>
                <a:srgbClr val="002060"/>
              </a:solidFill>
              <a:latin typeface="Proxima Nova Rg" panose="020005060300000200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endParaRPr lang="ru-RU" sz="1700" dirty="0">
              <a:solidFill>
                <a:srgbClr val="002060"/>
              </a:solidFill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2000" i="1" dirty="0">
                <a:solidFill>
                  <a:srgbClr val="002060"/>
                </a:solidFill>
                <a:latin typeface="Proxima Nova Rg" panose="02000506030000020004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https://rcfg43.ru/materialy-po-finansovoy-gramotnosti</a:t>
            </a:r>
            <a:r>
              <a:rPr lang="ru-RU" sz="2000" i="1" dirty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8152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E3FE1C-97CA-471A-B0A7-35796E3553B1}"/>
              </a:ext>
            </a:extLst>
          </p:cNvPr>
          <p:cNvSpPr/>
          <p:nvPr/>
        </p:nvSpPr>
        <p:spPr>
          <a:xfrm>
            <a:off x="241739" y="360526"/>
            <a:ext cx="55726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Возможности и </a:t>
            </a:r>
            <a:r>
              <a:rPr lang="ru-RU" sz="2400" i="1" dirty="0" smtClean="0">
                <a:solidFill>
                  <a:srgbClr val="0070C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инструменты</a:t>
            </a:r>
            <a:endParaRPr lang="en-US" sz="2400" i="1" dirty="0" smtClean="0">
              <a:solidFill>
                <a:srgbClr val="0070C0"/>
              </a:solidFill>
              <a:latin typeface="Proxima Nova Rg" panose="020005060300000200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2400" i="1" dirty="0" smtClean="0">
                <a:solidFill>
                  <a:srgbClr val="0070C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для </a:t>
            </a:r>
            <a:r>
              <a:rPr lang="ru-RU" sz="2400" i="1" dirty="0">
                <a:solidFill>
                  <a:srgbClr val="0070C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тиражирования</a:t>
            </a:r>
          </a:p>
          <a:p>
            <a:endParaRPr lang="ru-RU" sz="1500" dirty="0">
              <a:solidFill>
                <a:srgbClr val="002060"/>
              </a:solidFill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• Видеоролики позволят привлечь аудиторию в масштабах региона и всей страны.</a:t>
            </a:r>
          </a:p>
          <a:p>
            <a:endParaRPr lang="ru-RU" sz="2000" dirty="0">
              <a:solidFill>
                <a:srgbClr val="002060"/>
              </a:solidFill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• Предполагается ежегодное увеличение количества просмотров – не менее </a:t>
            </a:r>
            <a:r>
              <a:rPr lang="ru-RU" sz="2000" dirty="0" smtClean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чем на 50</a:t>
            </a:r>
            <a:r>
              <a:rPr lang="ru-RU" sz="2000" dirty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%.</a:t>
            </a:r>
          </a:p>
          <a:p>
            <a:endParaRPr lang="ru-RU" sz="2000" dirty="0">
              <a:solidFill>
                <a:srgbClr val="002060"/>
              </a:solidFill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• Возможно использование </a:t>
            </a:r>
            <a:r>
              <a:rPr lang="ru-RU" sz="2000" dirty="0" smtClean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видеороликов</a:t>
            </a:r>
            <a:br>
              <a:rPr lang="ru-RU" sz="2000" dirty="0" smtClean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экранах города, в МФЦ, в автобусах, кинотеатрах и иных общественных местах</a:t>
            </a:r>
          </a:p>
        </p:txBody>
      </p:sp>
    </p:spTree>
    <p:extLst>
      <p:ext uri="{BB962C8B-B14F-4D97-AF65-F5344CB8AC3E}">
        <p14:creationId xmlns:p14="http://schemas.microsoft.com/office/powerpoint/2010/main" val="3639988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Ссылки на ресурсы: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660" y="704102"/>
            <a:ext cx="8241112" cy="410255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  <a:hlinkClick r:id="rId2"/>
            </a:endParaRPr>
          </a:p>
          <a:p>
            <a:pPr marL="0" lvl="0" indent="0" defTabSz="914400" rtl="0">
              <a:spcBef>
                <a:spcPts val="600"/>
              </a:spcBef>
              <a:spcAft>
                <a:spcPts val="0"/>
              </a:spcAft>
              <a:buSzTx/>
              <a:buNone/>
              <a:defRPr/>
            </a:pPr>
            <a:r>
              <a:rPr lang="ru-RU" sz="1800" dirty="0">
                <a:hlinkClick r:id="rId3"/>
              </a:rPr>
              <a:t>Региональный центр </a:t>
            </a:r>
            <a:r>
              <a:rPr lang="ru-RU" sz="1800" dirty="0" smtClean="0">
                <a:hlinkClick r:id="rId3"/>
              </a:rPr>
              <a:t>финансовой </a:t>
            </a:r>
            <a:r>
              <a:rPr lang="ru-RU" sz="1800" dirty="0">
                <a:hlinkClick r:id="rId3"/>
              </a:rPr>
              <a:t>грамотности Кировской области (rcfg43.ru)</a:t>
            </a:r>
            <a:endParaRPr lang="ru-RU" sz="1800" dirty="0"/>
          </a:p>
          <a:p>
            <a:pPr marL="0" lvl="0" indent="0" defTabSz="914400" rtl="0">
              <a:spcBef>
                <a:spcPts val="600"/>
              </a:spcBef>
              <a:spcAft>
                <a:spcPts val="0"/>
              </a:spcAft>
              <a:buSzTx/>
              <a:buNone/>
              <a:defRPr/>
            </a:pPr>
            <a:endParaRPr lang="ru-RU" sz="1600" b="1" kern="1200" dirty="0">
              <a:solidFill>
                <a:srgbClr val="0070C0"/>
              </a:solidFill>
              <a:latin typeface="Verdan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Helvetica Neue"/>
              </a:rPr>
              <a:t>Региональный центр финансовой грамотности </a:t>
            </a:r>
          </a:p>
          <a:p>
            <a:pPr marL="0" lvl="0" indent="0" algn="r" defTabSz="914400" rtl="0">
              <a:spcBef>
                <a:spcPts val="600"/>
              </a:spcBef>
              <a:spcAft>
                <a:spcPts val="0"/>
              </a:spcAft>
              <a:buSzTx/>
              <a:buNone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Helvetica Neue"/>
              </a:rPr>
              <a:t>Кировской области</a:t>
            </a:r>
            <a:r>
              <a:rPr lang="ru-RU" sz="1600" b="1" kern="1200" dirty="0">
                <a:solidFill>
                  <a:srgbClr val="0070C0"/>
                </a:solidFill>
                <a:latin typeface="Verdana"/>
              </a:rPr>
              <a:t> (РЦФГ)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0070C0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70C0"/>
                </a:solidFill>
              </a:rPr>
              <a:t>Руководитель РЦФГ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Helvetica Neue"/>
              </a:rPr>
              <a:t>Каранина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Helvetica Neue"/>
              </a:rPr>
              <a:t> Елена Валерьевна, д.э.н., профессор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Helvetica Neue"/>
              </a:rPr>
              <a:t>8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Helvetica Neue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Helvetica Neue"/>
              </a:rPr>
              <a:t>(8332)742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Helvetica Neue"/>
              </a:rPr>
              <a:t>-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Helvetica Neue"/>
              </a:rPr>
              <a:t>640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xima Nova Rg" panose="02000506030000020004" pitchFamily="2" charset="0"/>
                <a:sym typeface="Helvetica Neue"/>
              </a:rPr>
              <a:t>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roxima Nova Rg" panose="02000506030000020004" pitchFamily="2" charset="0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xima Nova Rg" panose="02000506030000020004" pitchFamily="2" charset="0"/>
                <a:sym typeface="Helvetica Neue"/>
                <a:hlinkClick r:id="rId3"/>
              </a:rPr>
              <a:t>https://rcfg43.ru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roxima Nova Rg" panose="02000506030000020004" pitchFamily="2" charset="0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xima Nova Rg" panose="02000506030000020004" pitchFamily="2" charset="0"/>
                <a:sym typeface="Helvetica Neue"/>
                <a:hlinkClick r:id="rId4"/>
              </a:rPr>
              <a:t>rcfg@vyatsu.ru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roxima Nova Rg" panose="02000506030000020004" pitchFamily="2" charset="0"/>
              <a:sym typeface="Helvetica Neue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xima Nova Rg" panose="02000506030000020004" pitchFamily="2" charset="0"/>
                <a:sym typeface="Helvetica Neue"/>
                <a:hlinkClick r:id="rId5"/>
              </a:rPr>
              <a:t>https://vk.com/rcfgkirov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xima Nova Rg" panose="02000506030000020004" pitchFamily="2" charset="0"/>
                <a:sym typeface="Helvetica Neue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D88428-C7C8-59F0-9B4C-3E2F2AFF7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12" y="2039007"/>
            <a:ext cx="2414588" cy="21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536</Words>
  <Application>Microsoft Office PowerPoint</Application>
  <PresentationFormat>Экран (16:9)</PresentationFormat>
  <Paragraphs>70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Calibri</vt:lpstr>
      <vt:lpstr>Helvetica Neue</vt:lpstr>
      <vt:lpstr>Helvetica Neue Light</vt:lpstr>
      <vt:lpstr>Helvetica Neue Medium</vt:lpstr>
      <vt:lpstr>Proxima Nova Rg</vt:lpstr>
      <vt:lpstr>Raleway Medium</vt:lpstr>
      <vt:lpstr>Symbol</vt:lpstr>
      <vt:lpstr>Times New Roman</vt:lpstr>
      <vt:lpstr>Verdana</vt:lpstr>
      <vt:lpstr>White</vt:lpstr>
      <vt:lpstr>Цикл видеороликов по финансовой грамотности для широкой аудитории </vt:lpstr>
      <vt:lpstr>Видеоролики по финансовой грамотности</vt:lpstr>
      <vt:lpstr>Презентация PowerPoint</vt:lpstr>
      <vt:lpstr>Презентация PowerPoint</vt:lpstr>
      <vt:lpstr>Презентация PowerPoint</vt:lpstr>
      <vt:lpstr>Ссылки на ресурсы: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Нелюбина Татьяна Владимировна</cp:lastModifiedBy>
  <cp:revision>123</cp:revision>
  <dcterms:modified xsi:type="dcterms:W3CDTF">2024-04-17T14:37:23Z</dcterms:modified>
</cp:coreProperties>
</file>