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9144000" cy="5143500"/>
  <p:defaultTextStyle>
    <a:defPPr marL="0" marR="0" indent="0" algn="l" defTabSz="356616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7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1pPr>
    <a:lvl2pPr marL="0" marR="0" indent="178308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2pPr>
    <a:lvl3pPr marL="0" marR="0" indent="356616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3pPr>
    <a:lvl4pPr marL="0" marR="0" indent="534924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4pPr>
    <a:lvl5pPr marL="0" marR="0" indent="713232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5pPr>
    <a:lvl6pPr marL="0" marR="0" indent="891540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6pPr>
    <a:lvl7pPr marL="0" marR="0" indent="1069848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7pPr>
    <a:lvl8pPr marL="0" marR="0" indent="1248156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8pPr>
    <a:lvl9pPr marL="0" marR="0" indent="1426464" algn="ctr" defTabSz="321945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15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Заголовок и под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hidden="0"/>
          <p:cNvPicPr>
            <a:picLocks noChangeAspect="1"/>
          </p:cNvPicPr>
          <p:nvPr isPhoto="0" userDrawn="1"/>
        </p:nvPicPr>
        <p:blipFill>
          <a:blip r:embed="rId2"/>
          <a:srcRect l="0" t="20134" r="0" b="0"/>
          <a:stretch/>
        </p:blipFill>
        <p:spPr bwMode="auto"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 hidden="0"/>
          <p:cNvSpPr txBox="1">
            <a:spLocks noGrp="1"/>
          </p:cNvSpPr>
          <p:nvPr isPhoto="0" userDrawn="0">
            <p:ph type="body" sz="quarter" idx="1" hasCustomPrompt="1"/>
          </p:nvPr>
        </p:nvSpPr>
        <p:spPr bwMode="auto"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/>
              </a:defRPr>
            </a:lvl1pPr>
            <a:lvl2pPr marL="0" indent="0" algn="l">
              <a:spcBef>
                <a:spcPts val="0"/>
              </a:spcBef>
              <a:buSzTx/>
              <a:buNone/>
              <a:defRPr sz="1800"/>
            </a:lvl2pPr>
            <a:lvl3pPr marL="0" indent="0" algn="l">
              <a:spcBef>
                <a:spcPts val="0"/>
              </a:spcBef>
              <a:buSzTx/>
              <a:buNone/>
              <a:defRPr sz="1800"/>
            </a:lvl3pPr>
            <a:lvl4pPr marL="0" indent="0" algn="l">
              <a:spcBef>
                <a:spcPts val="0"/>
              </a:spcBef>
              <a:buSzTx/>
              <a:buNone/>
              <a:defRPr sz="1800"/>
            </a:lvl4pPr>
            <a:lvl5pPr marL="0" indent="0" algn="l">
              <a:spcBef>
                <a:spcPts val="0"/>
              </a:spcBef>
              <a:buSzTx/>
              <a:buNone/>
              <a:defRPr sz="1800"/>
            </a:lvl5pPr>
          </a:lstStyle>
          <a:p>
            <a:pPr>
              <a:defRPr/>
            </a:pPr>
            <a:r>
              <a:rPr lang="ru-RU"/>
              <a:t>Текст лида</a:t>
            </a:r>
            <a:endParaRPr/>
          </a:p>
        </p:txBody>
      </p:sp>
      <p:sp>
        <p:nvSpPr>
          <p:cNvPr id="11" name="Текст заголовка" hidden="0"/>
          <p:cNvSpPr txBox="1">
            <a:spLocks noGrp="1"/>
          </p:cNvSpPr>
          <p:nvPr isPhoto="0" userDrawn="0">
            <p:ph type="title" hasCustomPrompt="1"/>
          </p:nvPr>
        </p:nvSpPr>
        <p:spPr bwMode="auto">
          <a:xfrm>
            <a:off x="1590907" y="1427357"/>
            <a:ext cx="3984704" cy="1185165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/>
              </a:defRPr>
            </a:lvl1pPr>
          </a:lstStyle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pic>
        <p:nvPicPr>
          <p:cNvPr id="7" name="Рисунок 6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6942482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Заголовок и пункты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 hidden="0"/>
          <p:cNvSpPr txBox="1">
            <a:spLocks noGrp="1"/>
          </p:cNvSpPr>
          <p:nvPr isPhoto="0" userDrawn="0">
            <p:ph type="title" hasCustomPrompt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7" name="Уровень текста 1…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58" name="Номер слайда" hidden="0"/>
          <p:cNvSpPr txBox="1">
            <a:spLocks noGrp="1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1_Заголовок — по центру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 hidden="0"/>
          <p:cNvSpPr txBox="1">
            <a:spLocks noGrp="1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4" name="Текст заголовка" hidden="0"/>
          <p:cNvSpPr txBox="1">
            <a:spLocks noGrp="1"/>
          </p:cNvSpPr>
          <p:nvPr isPhoto="0" userDrawn="0"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 hidden="0"/>
          <p:cNvSpPr txBox="1">
            <a:spLocks noGrp="1"/>
          </p:cNvSpPr>
          <p:nvPr isPhoto="0" userDrawn="0">
            <p:ph idx="1" hasCustomPrompt="1"/>
          </p:nvPr>
        </p:nvSpPr>
        <p:spPr bwMode="auto">
          <a:xfrm>
            <a:off x="633415" y="1181099"/>
            <a:ext cx="3823249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0" name="Рисунок 9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4651375" y="1181099"/>
            <a:ext cx="3863975" cy="3962400"/>
          </a:xfrm>
        </p:spPr>
        <p:txBody>
          <a:bodyPr>
            <a:no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2_Заголовок — по центру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 hidden="0"/>
          <p:cNvSpPr txBox="1">
            <a:spLocks noGrp="1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4" name="Текст заголовка" hidden="0"/>
          <p:cNvSpPr txBox="1">
            <a:spLocks noGrp="1"/>
          </p:cNvSpPr>
          <p:nvPr isPhoto="0" userDrawn="0">
            <p:ph type="title" hasCustomPrompt="1"/>
          </p:nvPr>
        </p:nvSpPr>
        <p:spPr bwMode="auto"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 hidden="0"/>
          <p:cNvSpPr txBox="1">
            <a:spLocks noGrp="1"/>
          </p:cNvSpPr>
          <p:nvPr isPhoto="0" userDrawn="0">
            <p:ph idx="1" hasCustomPrompt="1"/>
          </p:nvPr>
        </p:nvSpPr>
        <p:spPr bwMode="auto"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1_Фото — горизонтально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 hidden="0"/>
          <p:cNvSpPr txBox="1">
            <a:spLocks noGrp="1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6" name="Текст заголовка" hidden="0"/>
          <p:cNvSpPr txBox="1">
            <a:spLocks noGrp="1"/>
          </p:cNvSpPr>
          <p:nvPr isPhoto="0" userDrawn="0"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 hidden="0"/>
          <p:cNvSpPr txBox="1">
            <a:spLocks noGrp="1"/>
          </p:cNvSpPr>
          <p:nvPr isPhoto="0" userDrawn="0"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2_Фото — горизонтально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 hidden="0"/>
          <p:cNvSpPr txBox="1">
            <a:spLocks noGrp="1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6" name="Текст заголовка" hidden="0"/>
          <p:cNvSpPr txBox="1">
            <a:spLocks noGrp="1"/>
          </p:cNvSpPr>
          <p:nvPr isPhoto="0" userDrawn="0"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 hidden="0"/>
          <p:cNvSpPr txBox="1">
            <a:spLocks noGrp="1"/>
          </p:cNvSpPr>
          <p:nvPr isPhoto="0" userDrawn="0"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3_Фото — горизонтально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 hidden="0"/>
          <p:cNvSpPr txBox="1">
            <a:spLocks noGrp="1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6" name="Текст заголовка" hidden="0"/>
          <p:cNvSpPr txBox="1">
            <a:spLocks noGrp="1"/>
          </p:cNvSpPr>
          <p:nvPr isPhoto="0" userDrawn="0"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 hidden="0"/>
          <p:cNvSpPr txBox="1">
            <a:spLocks noGrp="1"/>
          </p:cNvSpPr>
          <p:nvPr isPhoto="0" userDrawn="0"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4_Фото — горизонтально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 hidden="0"/>
          <p:cNvSpPr txBox="1">
            <a:spLocks noGrp="1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6" name="Текст заголовка" hidden="0"/>
          <p:cNvSpPr txBox="1">
            <a:spLocks noGrp="1"/>
          </p:cNvSpPr>
          <p:nvPr isPhoto="0" userDrawn="0">
            <p:ph type="title" hasCustomPrompt="1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" name="Уровень текста 1…" hidden="0"/>
          <p:cNvSpPr txBox="1">
            <a:spLocks noGrp="1"/>
          </p:cNvSpPr>
          <p:nvPr isPhoto="0" userDrawn="0">
            <p:ph idx="1" hasCustomPrompt="1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3_Заголовок — по центру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392" y="-7733"/>
            <a:ext cx="9142608" cy="5155415"/>
          </a:xfrm>
          <a:prstGeom prst="rect">
            <a:avLst/>
          </a:prstGeom>
        </p:spPr>
      </p:pic>
      <p:sp>
        <p:nvSpPr>
          <p:cNvPr id="31" name="Номер слайда" hidden="0"/>
          <p:cNvSpPr txBox="1">
            <a:spLocks noGrp="1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4" name="Текст заголовка" hidden="0"/>
          <p:cNvSpPr txBox="1">
            <a:spLocks noGrp="1"/>
          </p:cNvSpPr>
          <p:nvPr isPhoto="0" userDrawn="0">
            <p:ph type="title" hasCustomPrompt="1"/>
          </p:nvPr>
        </p:nvSpPr>
        <p:spPr bwMode="auto">
          <a:xfrm>
            <a:off x="633413" y="1941566"/>
            <a:ext cx="3306685" cy="5636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 hidden="0"/>
          <p:cNvSpPr txBox="1">
            <a:spLocks noGrp="1"/>
          </p:cNvSpPr>
          <p:nvPr isPhoto="0" userDrawn="0">
            <p:ph idx="1" hasCustomPrompt="1"/>
          </p:nvPr>
        </p:nvSpPr>
        <p:spPr bwMode="auto"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4_Заголовок — по центру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392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 hidden="0"/>
          <p:cNvSpPr txBox="1">
            <a:spLocks noGrp="1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4" name="Текст заголовка" hidden="0"/>
          <p:cNvSpPr txBox="1">
            <a:spLocks noGrp="1"/>
          </p:cNvSpPr>
          <p:nvPr isPhoto="0" userDrawn="0">
            <p:ph type="title" hasCustomPrompt="1"/>
          </p:nvPr>
        </p:nvSpPr>
        <p:spPr bwMode="auto">
          <a:xfrm>
            <a:off x="633413" y="2059259"/>
            <a:ext cx="3306685" cy="3850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" name="Уровень текста 1…" hidden="0"/>
          <p:cNvSpPr txBox="1">
            <a:spLocks noGrp="1"/>
          </p:cNvSpPr>
          <p:nvPr isPhoto="0" userDrawn="0">
            <p:ph idx="1" hasCustomPrompt="1"/>
          </p:nvPr>
        </p:nvSpPr>
        <p:spPr bwMode="auto"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hidden="0"/>
          <p:cNvPicPr>
            <a:picLocks noChangeAspect="1"/>
          </p:cNvPicPr>
          <p:nvPr isPhoto="0" userDrawn="1"/>
        </p:nvPicPr>
        <p:blipFill>
          <a:blip r:embed="rId12"/>
          <a:stretch/>
        </p:blipFill>
        <p:spPr bwMode="auto"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3" name="Уровень текста 1…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33414" y="1181099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" name="Номер слайда" hidden="0"/>
          <p:cNvSpPr txBox="1">
            <a:spLocks noGrp="1"/>
          </p:cNvSpPr>
          <p:nvPr isPhoto="0" userDrawn="0">
            <p:ph type="sldNum" sz="quarter" idx="2" hasCustomPrompt="0"/>
          </p:nvPr>
        </p:nvSpPr>
        <p:spPr bwMode="auto">
          <a:xfrm>
            <a:off x="8710061" y="4667250"/>
            <a:ext cx="214801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00" b="0"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marL="0" marR="0" indent="0" algn="l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>
          <a:solidFill>
            <a:srgbClr val="000000"/>
          </a:solidFill>
          <a:latin typeface="Proxima Nova Rg"/>
          <a:ea typeface="+mn-ea"/>
          <a:cs typeface="+mn-cs"/>
        </a:defRPr>
      </a:lvl1pPr>
      <a:lvl2pPr marL="0" marR="0" indent="15430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30861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46291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61722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77152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92583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108013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123444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214313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1pPr>
      <a:lvl2pPr marL="428625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2pPr>
      <a:lvl3pPr marL="642938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3pPr>
      <a:lvl4pPr marL="857250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4pPr>
      <a:lvl5pPr marL="1071563" marR="0" indent="-214313" algn="l" defTabSz="278607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>
          <a:solidFill>
            <a:srgbClr val="000000"/>
          </a:solidFill>
          <a:latin typeface="Proxima Nova Rg"/>
          <a:ea typeface="Helvetica Neue"/>
          <a:cs typeface="Helvetica Neue"/>
        </a:defRPr>
      </a:lvl5pPr>
      <a:lvl6pPr marL="1285875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6pPr>
      <a:lvl7pPr marL="1500188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7pPr>
      <a:lvl8pPr marL="1714500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8pPr>
      <a:lvl9pPr marL="1928813" marR="0" indent="-214313" algn="l" defTabSz="278607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defRPr sz="175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9pPr>
    </p:bodyStyle>
    <p:otherStyle>
      <a:lvl1pPr marL="0" marR="0" indent="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15430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30861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46291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61722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77152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92583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1080135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1234440" algn="ctr" defTabSz="278607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 hidden="0"/>
          <p:cNvSpPr/>
          <p:nvPr isPhoto="0" userDrawn="0"/>
        </p:nvSpPr>
        <p:spPr bwMode="auto">
          <a:xfrm>
            <a:off x="1254779" y="3721959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sz="1100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sz="quarter" idx="1" hasCustomPrompt="0"/>
          </p:nvPr>
        </p:nvSpPr>
        <p:spPr bwMode="auto">
          <a:xfrm flipH="0" flipV="0">
            <a:off x="216307" y="3721959"/>
            <a:ext cx="8748179" cy="1173960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1200"/>
          </a:p>
          <a:p>
            <a:pPr>
              <a:defRPr/>
            </a:pPr>
            <a:r>
              <a:rPr lang="ru-RU" sz="1200"/>
              <a:t>Направление: </a:t>
            </a:r>
            <a:r>
              <a:rPr lang="ru-RU" sz="1200" b="0"/>
              <a:t>финансовое просвещение детей и молодежи</a:t>
            </a:r>
            <a:endParaRPr sz="1200" b="0"/>
          </a:p>
          <a:p>
            <a:pPr>
              <a:defRPr/>
            </a:pPr>
            <a:r>
              <a:rPr lang="ru-RU" sz="1200"/>
              <a:t>Наименование субъекта: </a:t>
            </a:r>
            <a:r>
              <a:rPr lang="ru-RU" sz="1200" b="0"/>
              <a:t>Воронежская область  </a:t>
            </a:r>
            <a:endParaRPr/>
          </a:p>
          <a:p>
            <a:pPr>
              <a:defRPr/>
            </a:pPr>
            <a:r>
              <a:rPr lang="ru-RU" sz="1200"/>
              <a:t>Автор практики: </a:t>
            </a:r>
            <a:r>
              <a:rPr lang="ru-RU" sz="1200" b="0"/>
              <a:t>МБОУ БГО «Борисоглебская гимназия №1»</a:t>
            </a:r>
            <a:endParaRPr lang="en-US" sz="1200"/>
          </a:p>
        </p:txBody>
      </p:sp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755595" y="1336145"/>
            <a:ext cx="4994010" cy="1256770"/>
          </a:xfrm>
        </p:spPr>
        <p:txBody>
          <a:bodyPr vertOverflow="overflow" horzOverflow="clip" vert="horz" wrap="square" lIns="360000" tIns="0" rIns="180000" bIns="36000" numCol="1" spcCol="0" rtlCol="0" fromWordArt="0" anchor="b" anchorCtr="0" forceAA="0" upright="0" compatLnSpc="0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>
                <a:latin typeface="Times New Roman"/>
                <a:ea typeface="Times New Roman"/>
                <a:cs typeface="Times New Roman"/>
              </a:rPr>
              <a:t>Формирование финансовой грамотности через игру</a:t>
            </a:r>
            <a:br>
              <a:rPr lang="ru-RU" sz="2000">
                <a:latin typeface="Times New Roman"/>
                <a:ea typeface="Times New Roman"/>
                <a:cs typeface="Times New Roman"/>
              </a:rPr>
            </a:br>
            <a:r>
              <a:rPr lang="ru-RU" sz="2000">
                <a:latin typeface="Times New Roman"/>
                <a:ea typeface="Times New Roman"/>
                <a:cs typeface="Times New Roman"/>
              </a:rPr>
              <a:t>Игра по станциям для 1- 4 классов «</a:t>
            </a:r>
            <a:r>
              <a:rPr lang="ru-RU" sz="2000">
                <a:latin typeface="Times New Roman"/>
                <a:ea typeface="Times New Roman"/>
                <a:cs typeface="Times New Roman"/>
              </a:rPr>
              <a:t>Фин</a:t>
            </a:r>
            <a:r>
              <a:rPr lang="ru-RU" sz="2000">
                <a:latin typeface="Times New Roman"/>
                <a:ea typeface="Times New Roman"/>
                <a:cs typeface="Times New Roman"/>
              </a:rPr>
              <a:t> и Ко»</a:t>
            </a:r>
            <a:endParaRPr sz="2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08158478" name=" 308158477" hidden="0"/>
          <p:cNvSpPr/>
          <p:nvPr isPhoto="0" userDrawn="0"/>
        </p:nvSpPr>
        <p:spPr bwMode="auto">
          <a:xfrm>
            <a:off x="-1460192" y="-5715203"/>
            <a:ext cx="45791" cy="2667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320654281" name="Рисунок 1320654280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35979" y="143367"/>
            <a:ext cx="1337488" cy="1283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50525" y="352932"/>
            <a:ext cx="6888265" cy="363463"/>
          </a:xfrm>
        </p:spPr>
        <p:txBody>
          <a:bodyPr/>
          <a:lstStyle/>
          <a:p>
            <a:pPr algn="ctr">
              <a:defRPr/>
            </a:pPr>
            <a:r>
              <a:rPr lang="ru-RU"/>
              <a:t>АКТУАЛЬНОСТЬ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603480" y="889192"/>
            <a:ext cx="3960440" cy="387500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  <a:defRPr/>
            </a:pPr>
            <a:r>
              <a:rPr lang="ru-RU"/>
              <a:t> 	</a:t>
            </a:r>
            <a:endParaRPr/>
          </a:p>
        </p:txBody>
      </p:sp>
      <p:pic>
        <p:nvPicPr>
          <p:cNvPr id="4" name="Рисунок 3" hidden="0"/>
          <p:cNvPicPr>
            <a:picLocks noChangeAspect="1" noGrp="1"/>
          </p:cNvPicPr>
          <p:nvPr isPhoto="0" userDrawn="0">
            <p:ph type="pic" sz="quarter" idx="10" hasCustomPrompt="0"/>
          </p:nvPr>
        </p:nvPicPr>
        <p:blipFill>
          <a:blip r:embed="rId2"/>
          <a:srcRect l="0" t="11545" r="0" b="11545"/>
          <a:stretch/>
        </p:blipFill>
        <p:spPr bwMode="auto">
          <a:xfrm>
            <a:off x="323528" y="843558"/>
            <a:ext cx="3823249" cy="392063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rotWithShape="0" algn="tl">
              <a:srgbClr val="000000">
                <a:alpha val="45000"/>
              </a:srgbClr>
            </a:outerShdw>
          </a:effectLst>
        </p:spPr>
      </p:pic>
      <p:sp>
        <p:nvSpPr>
          <p:cNvPr id="6" name="TextBox 5" hidden="0"/>
          <p:cNvSpPr txBox="1"/>
          <p:nvPr isPhoto="0" userDrawn="0"/>
        </p:nvSpPr>
        <p:spPr bwMode="auto">
          <a:xfrm>
            <a:off x="4788019" y="1019394"/>
            <a:ext cx="3600900" cy="33756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0" indent="0" algn="just">
              <a:buNone/>
              <a:defRPr/>
            </a:pPr>
            <a:r>
              <a:rPr lang="ru-RU" sz="1200" b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Игра по станциям «</a:t>
            </a:r>
            <a:r>
              <a:rPr lang="ru-RU"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Фин</a:t>
            </a:r>
            <a:r>
              <a:rPr lang="ru-RU"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Ко» </a:t>
            </a:r>
            <a:r>
              <a:rPr lang="ru-RU" sz="12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создает уникальное  образовательное пространство сотрудничества педагога и обучающихся. </a:t>
            </a:r>
            <a:endParaRPr sz="1200" b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r>
              <a:rPr lang="ru-RU" sz="12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 Педагог, выступая в роли модератора, подготавливает в сотворчестве с группой старшеклассников задания по станциям, осуществляя контроль за процессом самообразования и </a:t>
            </a:r>
            <a:r>
              <a:rPr lang="ru-RU" sz="12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взаимообучения</a:t>
            </a:r>
            <a:r>
              <a:rPr lang="ru-RU" sz="12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старшеклассников в вопросе финансовой грамотности.</a:t>
            </a:r>
            <a:endParaRPr sz="1200" b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r>
              <a:rPr lang="ru-RU" sz="12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Подготовленные таким образом старшеклассники - волонтеры, выступая в роли </a:t>
            </a:r>
            <a:r>
              <a:rPr lang="ru-RU" sz="12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игропрактиков</a:t>
            </a:r>
            <a:r>
              <a:rPr lang="ru-RU" sz="12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 в ходе игры не только проверяют, но и дают новые знания младшим школьникам.</a:t>
            </a:r>
            <a:endParaRPr sz="1200" b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r>
              <a:rPr lang="ru-RU" sz="12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И</a:t>
            </a:r>
            <a:r>
              <a:rPr lang="ru-RU" sz="1200" b="0" i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гра по станциям дает возможность каждому </a:t>
            </a:r>
            <a:r>
              <a:rPr lang="ru-RU" sz="12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обучающемуся</a:t>
            </a:r>
            <a:r>
              <a:rPr lang="ru-RU" sz="1200" b="0" i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проявить себя как творческая личность.</a:t>
            </a:r>
            <a:endParaRPr sz="1200" b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206662" y="339502"/>
            <a:ext cx="4730676" cy="532416"/>
          </a:xfrm>
        </p:spPr>
        <p:txBody>
          <a:bodyPr/>
          <a:lstStyle/>
          <a:p>
            <a:pPr algn="ctr">
              <a:defRPr/>
            </a:pPr>
            <a:r>
              <a:rPr lang="ru-RU"/>
              <a:t>ИДЕЯ ИГРЫ</a:t>
            </a:r>
            <a:endParaRPr/>
          </a:p>
        </p:txBody>
      </p:sp>
      <p:pic>
        <p:nvPicPr>
          <p:cNvPr id="11" name="Объект 10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251520" y="1181099"/>
            <a:ext cx="3486150" cy="3486150"/>
          </a:xfrm>
          <a:prstGeom prst="rect">
            <a:avLst/>
          </a:prstGeom>
        </p:spPr>
      </p:pic>
      <p:sp>
        <p:nvSpPr>
          <p:cNvPr id="12" name="Облачко с текстом: прямоугольное со скругленными углами 11" hidden="0"/>
          <p:cNvSpPr/>
          <p:nvPr isPhoto="0" userDrawn="0"/>
        </p:nvSpPr>
        <p:spPr bwMode="auto">
          <a:xfrm rot="5400000">
            <a:off x="4823725" y="663841"/>
            <a:ext cx="3889038" cy="4248472"/>
          </a:xfrm>
          <a:prstGeom prst="wedgeRoundRectCallout">
            <a:avLst>
              <a:gd name="adj1" fmla="val -4212"/>
              <a:gd name="adj2" fmla="val 75020"/>
              <a:gd name="adj3" fmla="val 16667"/>
            </a:avLst>
          </a:prstGeom>
          <a:solidFill>
            <a:schemeClr val="accent1"/>
          </a:solidFill>
          <a:ln w="12700" cap="flat">
            <a:solidFill>
              <a:schemeClr val="accent5">
                <a:lumMod val="50000"/>
              </a:schemeClr>
            </a:solidFill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 hidden="0"/>
          <p:cNvSpPr txBox="1"/>
          <p:nvPr isPhoto="0" userDrawn="0"/>
        </p:nvSpPr>
        <p:spPr bwMode="auto">
          <a:xfrm>
            <a:off x="5076056" y="1851670"/>
            <a:ext cx="3672408" cy="16312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Через организацию горизонтального </a:t>
            </a:r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взаимного обучения </a:t>
            </a:r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разновозрастных групп повысить интерес к финансовой грамотности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55776" y="285006"/>
            <a:ext cx="4345557" cy="432048"/>
          </a:xfrm>
        </p:spPr>
        <p:txBody>
          <a:bodyPr/>
          <a:lstStyle/>
          <a:p>
            <a:pPr>
              <a:defRPr/>
            </a:pPr>
            <a:r>
              <a:rPr lang="ru-RU"/>
              <a:t>КРАТКОЕ ОПИСАНИЕ ПРАКТИКИ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254295" y="843558"/>
            <a:ext cx="3823249" cy="2371522"/>
          </a:xfrm>
        </p:spPr>
        <p:txBody>
          <a:bodyPr/>
          <a:lstStyle/>
          <a:p>
            <a:pPr marL="0" indent="0">
              <a:buNone/>
              <a:defRPr/>
            </a:pPr>
            <a:endParaRPr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</p:txBody>
      </p:sp>
      <p:sp>
        <p:nvSpPr>
          <p:cNvPr id="6" name="TextBox 5" hidden="0"/>
          <p:cNvSpPr txBox="1"/>
          <p:nvPr isPhoto="0" userDrawn="0"/>
        </p:nvSpPr>
        <p:spPr bwMode="auto">
          <a:xfrm>
            <a:off x="45182" y="627534"/>
            <a:ext cx="4398561" cy="35661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ru-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Игра по станциям</a:t>
            </a:r>
            <a:r>
              <a:rPr lang="ru-RU" sz="12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удобна для проведения как на переменах, так и отдельной игровой практикой во внеурочное время или во время лагерных смен. Рассчитана на детей 1 – 4 классов.</a:t>
            </a:r>
            <a:endParaRPr sz="1200" b="0">
              <a:latin typeface="Calibri"/>
              <a:ea typeface="Calibri"/>
              <a:cs typeface="Times New Roman"/>
            </a:endParaRPr>
          </a:p>
          <a:p>
            <a:pPr algn="l">
              <a:defRPr/>
            </a:pPr>
            <a:r>
              <a:rPr lang="ru-RU" sz="12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Цель:</a:t>
            </a:r>
            <a:r>
              <a:rPr lang="ru-RU" sz="12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повышение интереса к вопросам финансовой грамотности. </a:t>
            </a:r>
            <a:endParaRPr sz="1200" b="0">
              <a:latin typeface="Calibri"/>
              <a:ea typeface="Calibri"/>
              <a:cs typeface="Times New Roman"/>
            </a:endParaRPr>
          </a:p>
          <a:p>
            <a:pPr algn="l">
              <a:defRPr/>
            </a:pPr>
            <a:r>
              <a:rPr lang="ru-RU" sz="12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В ходе игры командам необходимо пройти 6 станций и выполнить </a:t>
            </a:r>
            <a:r>
              <a:rPr lang="ru-RU" sz="12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задания:</a:t>
            </a:r>
            <a:endParaRPr sz="1200" b="0">
              <a:latin typeface="Calibri"/>
              <a:ea typeface="Calibri"/>
              <a:cs typeface="Times New Roman"/>
            </a:endParaRPr>
          </a:p>
          <a:p>
            <a:pPr algn="l">
              <a:defRPr/>
            </a:pPr>
            <a:r>
              <a:rPr lang="ru-RU" sz="12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1.Станция «Вспоминай – ка!» (знание терминов);</a:t>
            </a:r>
            <a:endParaRPr sz="1200" b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12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2.С</a:t>
            </a:r>
            <a:r>
              <a:rPr lang="ru-RU" sz="12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танция </a:t>
            </a:r>
            <a:r>
              <a:rPr lang="ru-RU" sz="1200" b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«Однажды в магазине»;</a:t>
            </a:r>
            <a:endParaRPr sz="1200" b="0">
              <a:latin typeface="Calibri"/>
              <a:ea typeface="Calibri"/>
              <a:cs typeface="Times New Roman"/>
            </a:endParaRPr>
          </a:p>
          <a:p>
            <a:pPr algn="l">
              <a:defRPr/>
            </a:pPr>
            <a:r>
              <a:rPr lang="ru-RU" sz="1200" b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3.Станция «Собери  правильную корзину»;</a:t>
            </a:r>
            <a:endParaRPr sz="1200" b="0">
              <a:latin typeface="Calibri"/>
              <a:ea typeface="Calibri"/>
              <a:cs typeface="Times New Roman"/>
            </a:endParaRPr>
          </a:p>
          <a:p>
            <a:pPr algn="l">
              <a:defRPr/>
            </a:pPr>
            <a:r>
              <a:rPr lang="ru-RU" sz="1200" b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4.Станция «Угадай меня»;</a:t>
            </a:r>
            <a:endParaRPr sz="1200" b="0">
              <a:latin typeface="Calibri"/>
              <a:ea typeface="Calibri"/>
              <a:cs typeface="Times New Roman"/>
            </a:endParaRPr>
          </a:p>
          <a:p>
            <a:pPr algn="l">
              <a:defRPr/>
            </a:pPr>
            <a:r>
              <a:rPr lang="ru-RU" sz="12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5.Станция </a:t>
            </a:r>
            <a:r>
              <a:rPr lang="ru-RU" sz="1200" b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«Доходы и расходы»;</a:t>
            </a:r>
            <a:endParaRPr sz="1200" b="0">
              <a:latin typeface="Calibri"/>
              <a:ea typeface="Calibri"/>
              <a:cs typeface="Times New Roman"/>
            </a:endParaRPr>
          </a:p>
          <a:p>
            <a:pPr algn="l">
              <a:defRPr/>
            </a:pPr>
            <a:r>
              <a:rPr lang="ru-RU" sz="12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6.Станция </a:t>
            </a:r>
            <a:r>
              <a:rPr lang="ru-RU" sz="1200" b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«Денежный </a:t>
            </a:r>
            <a:r>
              <a:rPr lang="ru-RU" sz="1200" b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пазл</a:t>
            </a:r>
            <a:r>
              <a:rPr lang="ru-RU" sz="1200" b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».</a:t>
            </a:r>
            <a:endParaRPr sz="1200" b="0">
              <a:latin typeface="Calibri"/>
              <a:ea typeface="Calibri"/>
              <a:cs typeface="Times New Roman"/>
            </a:endParaRPr>
          </a:p>
          <a:p>
            <a:pPr algn="l">
              <a:defRPr/>
            </a:pPr>
            <a:r>
              <a:rPr lang="ru-RU" sz="1200" b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Каждая команда зарабатывает баллы, и по итогам определяется команда – победитель и призеры.</a:t>
            </a:r>
            <a:endParaRPr sz="1200" b="0">
              <a:latin typeface="Calibri"/>
              <a:ea typeface="Calibri"/>
              <a:cs typeface="Times New Roman"/>
            </a:endParaRPr>
          </a:p>
          <a:p>
            <a:pPr algn="l">
              <a:defRPr/>
            </a:pPr>
            <a:r>
              <a:rPr lang="ru-RU" sz="1200" b="0">
                <a:solidFill>
                  <a:srgbClr val="000000"/>
                </a:solidFill>
                <a:latin typeface="Times New Roman"/>
                <a:ea typeface="Calibri"/>
              </a:rPr>
              <a:t>      Игра универсальна, т.к. дает возможность на базе предложенных заданий придумывать свои, углубляя знания и умения в вопросах финансовой грамотности.</a:t>
            </a:r>
            <a:endParaRPr b="0"/>
          </a:p>
        </p:txBody>
      </p:sp>
      <p:pic>
        <p:nvPicPr>
          <p:cNvPr id="7" name="Рисунок 6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572000" y="717054"/>
            <a:ext cx="1951594" cy="146369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rotWithShape="0" algn="tl">
              <a:srgbClr val="000000">
                <a:alpha val="45000"/>
              </a:srgbClr>
            </a:outerShdw>
          </a:effectLst>
        </p:spPr>
      </p:pic>
      <p:pic>
        <p:nvPicPr>
          <p:cNvPr id="9" name="Рисунок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012159" y="3496672"/>
            <a:ext cx="1951595" cy="146369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rotWithShape="0" algn="tl">
              <a:srgbClr val="000000">
                <a:alpha val="45000"/>
              </a:srgbClr>
            </a:outerShdw>
          </a:effectLst>
        </p:spPr>
      </p:pic>
      <p:pic>
        <p:nvPicPr>
          <p:cNvPr id="12" name="Рисунок 1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954386" y="1621929"/>
            <a:ext cx="1951594" cy="146369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rotWithShape="0" algn="tl">
              <a:srgbClr val="000000">
                <a:alpha val="45000"/>
              </a:srgbClr>
            </a:outerShdw>
          </a:effectLst>
        </p:spPr>
      </p:pic>
      <p:sp>
        <p:nvSpPr>
          <p:cNvPr id="8" name="Заголовок 2" hidden="0"/>
          <p:cNvSpPr txBox="1"/>
          <p:nvPr isPhoto="0" userDrawn="0"/>
        </p:nvSpPr>
        <p:spPr bwMode="auto">
          <a:xfrm>
            <a:off x="2555776" y="267494"/>
            <a:ext cx="4345557" cy="43204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 marL="0" marR="0" lvl="0" indent="0" algn="l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000000"/>
                </a:solidFill>
                <a:latin typeface="Proxima Nova Rg"/>
                <a:ea typeface="+mn-ea"/>
                <a:cs typeface="+mn-cs"/>
              </a:rPr>
              <a:t>КРАТКОЕ ОПИСАНИЕ ПРАКТИКИ</a:t>
            </a:r>
            <a:endParaRPr lang="ru-RU" sz="1800" b="1" i="0" u="none" strike="noStrike" cap="none" spc="0">
              <a:ln>
                <a:noFill/>
              </a:ln>
              <a:solidFill>
                <a:srgbClr val="000000"/>
              </a:solidFill>
              <a:latin typeface="Proxima Nova Rg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483768" y="267494"/>
            <a:ext cx="4345557" cy="432048"/>
          </a:xfrm>
        </p:spPr>
        <p:txBody>
          <a:bodyPr/>
          <a:lstStyle/>
          <a:p>
            <a:pPr>
              <a:defRPr/>
            </a:pPr>
            <a:r>
              <a:rPr lang="ru-RU"/>
              <a:t>КРАТКОЕ ОПИСАНИЕ ПРАКТИКИ</a:t>
            </a:r>
            <a:endParaRPr/>
          </a:p>
        </p:txBody>
      </p:sp>
      <p:sp>
        <p:nvSpPr>
          <p:cNvPr id="10" name="TextBox 9" hidden="0"/>
          <p:cNvSpPr txBox="1"/>
          <p:nvPr isPhoto="0" userDrawn="0"/>
        </p:nvSpPr>
        <p:spPr bwMode="auto">
          <a:xfrm flipH="0" flipV="0">
            <a:off x="611556" y="2401093"/>
            <a:ext cx="7201157" cy="4572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defRPr/>
            </a:pPr>
            <a:r>
              <a:rPr lang="ru-RU" sz="1200">
                <a:latin typeface="Times New Roman"/>
                <a:ea typeface="Times New Roman"/>
                <a:cs typeface="Times New Roman"/>
              </a:rPr>
              <a:t>Станция «Собери </a:t>
            </a:r>
            <a:r>
              <a:rPr lang="ru-RU" sz="1200">
                <a:latin typeface="Times New Roman"/>
                <a:ea typeface="Times New Roman"/>
                <a:cs typeface="Times New Roman"/>
              </a:rPr>
              <a:t>корзину».</a:t>
            </a:r>
            <a:endParaRPr sz="1200"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200" b="0">
                <a:latin typeface="Times New Roman"/>
                <a:ea typeface="Times New Roman"/>
                <a:cs typeface="Times New Roman"/>
              </a:rPr>
              <a:t>Перед командами стоит задача распределить по «корзинам» товары первой и второй </a:t>
            </a:r>
            <a:r>
              <a:rPr lang="ru-RU" sz="1200" b="0">
                <a:latin typeface="Times New Roman"/>
                <a:ea typeface="Times New Roman"/>
                <a:cs typeface="Times New Roman"/>
              </a:rPr>
              <a:t>необходимости.</a:t>
            </a:r>
            <a:endParaRPr lang="ru-RU"/>
          </a:p>
        </p:txBody>
      </p:sp>
      <p:sp>
        <p:nvSpPr>
          <p:cNvPr id="12" name="TextBox 11" hidden="0"/>
          <p:cNvSpPr txBox="1"/>
          <p:nvPr isPhoto="0" userDrawn="0"/>
        </p:nvSpPr>
        <p:spPr bwMode="auto">
          <a:xfrm>
            <a:off x="107501" y="699539"/>
            <a:ext cx="6984954" cy="8229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defRPr/>
            </a:pPr>
            <a:r>
              <a:rPr lang="ru-RU" sz="1200">
                <a:latin typeface="Times New Roman"/>
                <a:ea typeface="Times New Roman"/>
                <a:cs typeface="Times New Roman"/>
              </a:rPr>
              <a:t>Станция </a:t>
            </a:r>
            <a:r>
              <a:rPr lang="ru-RU" sz="1200" b="1">
                <a:latin typeface="Times New Roman"/>
                <a:ea typeface="Times New Roman"/>
                <a:cs typeface="Times New Roman"/>
              </a:rPr>
              <a:t>«Вспоминай-ка!»</a:t>
            </a:r>
            <a:endParaRPr sz="1200"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200" b="0">
                <a:latin typeface="Times New Roman"/>
                <a:ea typeface="Times New Roman"/>
                <a:cs typeface="Times New Roman"/>
              </a:rPr>
              <a:t>Волонтеры рассказывают участникам об игре и задают несколько вопросов на знание терминологии по финансовой грамотности. Задача детей: назвать как можно больше терминов, связанных с финансовой грамотностью на скорость</a:t>
            </a:r>
            <a:r>
              <a:rPr lang="ru-RU" sz="1200" b="0">
                <a:latin typeface="Times New Roman"/>
                <a:ea typeface="Times New Roman"/>
                <a:cs typeface="Times New Roman"/>
              </a:rPr>
              <a:t>.</a:t>
            </a:r>
            <a:endParaRPr sz="1200" b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TextBox 13" hidden="0"/>
          <p:cNvSpPr txBox="1"/>
          <p:nvPr isPhoto="0" userDrawn="0"/>
        </p:nvSpPr>
        <p:spPr bwMode="auto">
          <a:xfrm flipH="0" flipV="0">
            <a:off x="323526" y="1633802"/>
            <a:ext cx="7057035" cy="6401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defRPr/>
            </a:pPr>
            <a:r>
              <a:rPr lang="ru-RU" sz="1200">
                <a:latin typeface="Times New Roman"/>
                <a:ea typeface="Times New Roman"/>
                <a:cs typeface="Times New Roman"/>
              </a:rPr>
              <a:t>Станция «Однажды в магазине»</a:t>
            </a:r>
            <a:endParaRPr sz="1200"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200" b="0">
                <a:latin typeface="Times New Roman"/>
                <a:ea typeface="Times New Roman"/>
                <a:cs typeface="Times New Roman"/>
              </a:rPr>
              <a:t>Перед участниками игры поставлена задача: «Расположите по порядку действия, которые надо предпринять, совершая покупку в супермаркете</a:t>
            </a:r>
            <a:r>
              <a:rPr lang="ru-RU" sz="1200" b="0">
                <a:latin typeface="Times New Roman"/>
                <a:ea typeface="Times New Roman"/>
                <a:cs typeface="Times New Roman"/>
              </a:rPr>
              <a:t>».</a:t>
            </a:r>
            <a:endParaRPr lang="ru-RU"/>
          </a:p>
        </p:txBody>
      </p:sp>
      <p:sp>
        <p:nvSpPr>
          <p:cNvPr id="15" name="TextBox 14" hidden="0"/>
          <p:cNvSpPr txBox="1"/>
          <p:nvPr isPhoto="0" userDrawn="0"/>
        </p:nvSpPr>
        <p:spPr bwMode="auto">
          <a:xfrm flipH="0" flipV="0">
            <a:off x="971596" y="2969947"/>
            <a:ext cx="7201229" cy="64011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defRPr/>
            </a:pPr>
            <a:r>
              <a:rPr lang="ru-RU" sz="1200">
                <a:latin typeface="Times New Roman"/>
                <a:ea typeface="Times New Roman"/>
                <a:cs typeface="Times New Roman"/>
              </a:rPr>
              <a:t>Станция «Угадай </a:t>
            </a:r>
            <a:r>
              <a:rPr lang="ru-RU" sz="1200">
                <a:latin typeface="Times New Roman"/>
                <a:ea typeface="Times New Roman"/>
                <a:cs typeface="Times New Roman"/>
              </a:rPr>
              <a:t>меня</a:t>
            </a:r>
            <a:r>
              <a:rPr lang="ru-RU" sz="1200">
                <a:latin typeface="Times New Roman"/>
                <a:ea typeface="Times New Roman"/>
                <a:cs typeface="Times New Roman"/>
              </a:rPr>
              <a:t>»</a:t>
            </a:r>
            <a:endParaRPr sz="1200"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200" b="0">
                <a:latin typeface="Times New Roman"/>
                <a:ea typeface="Times New Roman"/>
                <a:cs typeface="Times New Roman"/>
              </a:rPr>
              <a:t>В данном конкурсе участникам игры </a:t>
            </a:r>
            <a:r>
              <a:rPr lang="ru-RU" sz="1200" b="0">
                <a:latin typeface="Times New Roman"/>
                <a:ea typeface="Times New Roman"/>
                <a:cs typeface="Times New Roman"/>
              </a:rPr>
              <a:t>предложены </a:t>
            </a:r>
            <a:r>
              <a:rPr lang="ru-RU" sz="1200" b="0">
                <a:latin typeface="Times New Roman"/>
                <a:ea typeface="Times New Roman"/>
                <a:cs typeface="Times New Roman"/>
              </a:rPr>
              <a:t>термины, связанные с финансовой грамотностью и их определения, которые необходимо соотнести.</a:t>
            </a:r>
            <a:endParaRPr sz="1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TextBox 15" hidden="0"/>
          <p:cNvSpPr txBox="1"/>
          <p:nvPr isPhoto="0" userDrawn="0"/>
        </p:nvSpPr>
        <p:spPr bwMode="auto">
          <a:xfrm>
            <a:off x="1259631" y="3723876"/>
            <a:ext cx="7272914" cy="8229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defRPr/>
            </a:pPr>
            <a:r>
              <a:rPr lang="ru-RU" sz="1200">
                <a:latin typeface="Times New Roman"/>
                <a:ea typeface="Times New Roman"/>
                <a:cs typeface="Times New Roman"/>
              </a:rPr>
              <a:t>Станция «Доходы </a:t>
            </a:r>
            <a:r>
              <a:rPr lang="ru-RU" sz="1200">
                <a:latin typeface="Times New Roman"/>
                <a:ea typeface="Times New Roman"/>
                <a:cs typeface="Times New Roman"/>
              </a:rPr>
              <a:t>и расходы» </a:t>
            </a:r>
            <a:endParaRPr sz="1200"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200" b="0">
                <a:latin typeface="Times New Roman"/>
                <a:ea typeface="Times New Roman"/>
                <a:cs typeface="Times New Roman"/>
              </a:rPr>
              <a:t>Перед </a:t>
            </a:r>
            <a:r>
              <a:rPr lang="ru-RU" sz="1200" b="0">
                <a:latin typeface="Times New Roman"/>
                <a:ea typeface="Times New Roman"/>
                <a:cs typeface="Times New Roman"/>
              </a:rPr>
              <a:t>началом конкурса ведущие </a:t>
            </a:r>
            <a:r>
              <a:rPr lang="ru-RU" sz="1200" b="0">
                <a:latin typeface="Times New Roman"/>
                <a:ea typeface="Times New Roman"/>
                <a:cs typeface="Times New Roman"/>
              </a:rPr>
              <a:t>дают новую информацию о доходах и расходах. Затем </a:t>
            </a:r>
            <a:r>
              <a:rPr lang="ru-RU" sz="1200" b="0">
                <a:latin typeface="Times New Roman"/>
                <a:ea typeface="Times New Roman"/>
                <a:cs typeface="Times New Roman"/>
              </a:rPr>
              <a:t>участникам нужно будет распределить карточки, на которых будут написаны статьи бюджета. Эти карточки необходимо распределить по колонкам «доходы» и «расходы</a:t>
            </a:r>
            <a:r>
              <a:rPr lang="ru-RU" sz="1200" b="0">
                <a:latin typeface="Times New Roman"/>
                <a:ea typeface="Times New Roman"/>
                <a:cs typeface="Times New Roman"/>
              </a:rPr>
              <a:t>».</a:t>
            </a:r>
            <a:endParaRPr sz="1200" b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483768" y="267494"/>
            <a:ext cx="4345557" cy="432048"/>
          </a:xfrm>
        </p:spPr>
        <p:txBody>
          <a:bodyPr/>
          <a:lstStyle/>
          <a:p>
            <a:pPr>
              <a:defRPr/>
            </a:pPr>
            <a:r>
              <a:rPr lang="ru-RU"/>
              <a:t>ДОСТИГНУТЫЕ РЕЗУЛЬТАТЫ</a:t>
            </a:r>
            <a:endParaRPr lang="ru-RU"/>
          </a:p>
        </p:txBody>
      </p:sp>
      <p:sp>
        <p:nvSpPr>
          <p:cNvPr id="9" name="Прямоугольник с двумя вырезанными противолежащими углами 8" hidden="0"/>
          <p:cNvSpPr/>
          <p:nvPr isPhoto="0" userDrawn="0"/>
        </p:nvSpPr>
        <p:spPr bwMode="auto">
          <a:xfrm>
            <a:off x="251520" y="627534"/>
            <a:ext cx="3024336" cy="194421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 hidden="0"/>
          <p:cNvSpPr txBox="1"/>
          <p:nvPr isPhoto="0" userDrawn="0"/>
        </p:nvSpPr>
        <p:spPr bwMode="auto">
          <a:xfrm>
            <a:off x="323526" y="771548"/>
            <a:ext cx="2736482" cy="19126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Количественные</a:t>
            </a:r>
            <a:r>
              <a:rPr lang="ru-RU" sz="12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sz="12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1200" b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вовлечение </a:t>
            </a:r>
            <a:r>
              <a:rPr lang="ru-RU" sz="1200" b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 игру всех ребят начальных классов. Привлечение к разработке игры, организации и проведению команды волонтеров – старшеклассников (что так же положительно отражается на финансовой компетенции старшеклассников)</a:t>
            </a:r>
            <a:endParaRPr sz="1200" b="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pic>
        <p:nvPicPr>
          <p:cNvPr id="1026" name="Picture 2" descr="E:\Лучшая практика Ворон.обл. по фин.грамотности\Лучший репортаж 10 класс\MYfFyv3JFmDdjRtZDQN6915luRVfvTpI6NYFuCqt7g5E1-yN2D_xWnuDO8U_cADtV6tReTskpwXrsB6TMbp8ECca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995936" y="843558"/>
            <a:ext cx="4704523" cy="352839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rotWithShape="0" algn="tl">
              <a:srgbClr val="000000">
                <a:alpha val="45000"/>
              </a:srgbClr>
            </a:outerShdw>
          </a:effectLst>
        </p:spPr>
      </p:pic>
      <p:sp>
        <p:nvSpPr>
          <p:cNvPr id="18" name="Прямоугольник с двумя вырезанными противолежащими углами 17" hidden="0"/>
          <p:cNvSpPr/>
          <p:nvPr isPhoto="0" userDrawn="0"/>
        </p:nvSpPr>
        <p:spPr bwMode="auto">
          <a:xfrm>
            <a:off x="323528" y="2859782"/>
            <a:ext cx="2952328" cy="1944216"/>
          </a:xfrm>
          <a:prstGeom prst="snip2Diag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 hidden="0"/>
          <p:cNvSpPr txBox="1"/>
          <p:nvPr isPhoto="0" userDrawn="0"/>
        </p:nvSpPr>
        <p:spPr bwMode="auto">
          <a:xfrm flipH="0" flipV="0">
            <a:off x="323524" y="2787770"/>
            <a:ext cx="2736624" cy="19126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Качественные: </a:t>
            </a:r>
            <a:endParaRPr sz="12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1200" b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расширение </a:t>
            </a:r>
            <a:r>
              <a:rPr lang="ru-RU" sz="1200" b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кругозора обучающихся (разных классов), формирование интереса к более глубокому изучению вопросов финансовой грамотности  (</a:t>
            </a:r>
            <a:r>
              <a:rPr lang="ru-RU" sz="1200" b="0" i="0" u="none" strike="noStrike" cap="none" spc="0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повысилась активность и интерес  детей к участию в мероприятиях и олимпиадах по финансовой грамотности</a:t>
            </a:r>
            <a:r>
              <a:rPr lang="ru-RU" sz="1200" b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)</a:t>
            </a:r>
            <a:endParaRPr sz="1200" b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1520" y="195486"/>
            <a:ext cx="3096344" cy="360040"/>
          </a:xfrm>
        </p:spPr>
        <p:txBody>
          <a:bodyPr/>
          <a:lstStyle/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ФИНАНСОВЫЕ РАСХОДЫ</a:t>
            </a:r>
            <a:endParaRPr sz="1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Заголовок 2" hidden="0"/>
          <p:cNvSpPr txBox="1"/>
          <p:nvPr isPhoto="0" userDrawn="0"/>
        </p:nvSpPr>
        <p:spPr bwMode="auto">
          <a:xfrm>
            <a:off x="251520" y="627534"/>
            <a:ext cx="5472608" cy="136815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 marL="0" marR="0" lvl="0" indent="0" algn="l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100</a:t>
            </a:r>
            <a:r>
              <a:rPr lang="ru-RU" sz="1400" b="0" i="0" u="none" strike="noStrike" cap="none" spc="0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листов бумаги А4 = 100 руб.</a:t>
            </a:r>
            <a:endParaRPr sz="1400" b="0">
              <a:latin typeface="Times New Roman"/>
              <a:ea typeface="Times New Roman"/>
              <a:cs typeface="Times New Roman"/>
            </a:endParaRPr>
          </a:p>
          <a:p>
            <a:pPr marL="0" marR="0" lvl="0" indent="0" algn="l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Цветная печать раздаточного материала для станций = 30 руб.лист </a:t>
            </a:r>
            <a:r>
              <a:rPr lang="ru-RU" sz="1400" b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1400" b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30 листов = 900 руб.</a:t>
            </a:r>
            <a:endParaRPr sz="1400" b="0">
              <a:latin typeface="Times New Roman"/>
              <a:ea typeface="Times New Roman"/>
              <a:cs typeface="Times New Roman"/>
            </a:endParaRPr>
          </a:p>
          <a:p>
            <a:pPr marL="0" marR="0" lvl="0" indent="0" algn="l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Наградной</a:t>
            </a:r>
            <a:r>
              <a:rPr lang="ru-RU" sz="1400" b="0" i="0" u="none" strike="noStrike" cap="none" spc="0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материал для команд (по согласованию).</a:t>
            </a:r>
            <a:endParaRPr sz="1400" b="0" i="0" u="none" strike="noStrike" cap="none" spc="0">
              <a:ln>
                <a:noFill/>
              </a:ln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Заголовок 2" hidden="0"/>
          <p:cNvSpPr txBox="1"/>
          <p:nvPr isPhoto="0" userDrawn="0"/>
        </p:nvSpPr>
        <p:spPr bwMode="auto">
          <a:xfrm>
            <a:off x="323528" y="2715766"/>
            <a:ext cx="5976664" cy="57606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 marL="0" marR="0" lvl="0" indent="0" algn="l" defTabSz="27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ВОЗМОЖНОСТИ И ИНСТРУМЕНТЫ</a:t>
            </a:r>
            <a:r>
              <a:rPr lang="ru-RU" sz="1600" b="1" i="0" u="none" strike="noStrike" cap="none" spc="0">
                <a:ln>
                  <a:noFill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ДЛЯ ТИРАЖИРОВАНИЯ</a:t>
            </a:r>
            <a:endParaRPr lang="ru-RU" sz="1800" b="1" i="0" u="none" strike="noStrike" cap="none" spc="0">
              <a:ln>
                <a:noFill/>
              </a:ln>
              <a:solidFill>
                <a:schemeClr val="bg1"/>
              </a:solidFill>
              <a:latin typeface="Proxima Nova Rg"/>
              <a:ea typeface="+mn-ea"/>
              <a:cs typeface="+mn-cs"/>
            </a:endParaRPr>
          </a:p>
        </p:txBody>
      </p:sp>
      <p:sp>
        <p:nvSpPr>
          <p:cNvPr id="6" name="TextBox 5" hidden="0"/>
          <p:cNvSpPr txBox="1"/>
          <p:nvPr isPhoto="0" userDrawn="0"/>
        </p:nvSpPr>
        <p:spPr bwMode="auto">
          <a:xfrm flipH="0" flipV="0">
            <a:off x="323524" y="3435842"/>
            <a:ext cx="5610505" cy="7925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400" b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Игра по станциям удобна для проведения как на переменах, так и</a:t>
            </a:r>
            <a:r>
              <a:rPr lang="ru-RU" sz="1400" b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400" b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400" b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отдельной игровой практикой во внеурочное время или во время лагерных смен. Рассчитана на детей </a:t>
            </a:r>
            <a:r>
              <a:rPr lang="ru-RU" sz="1400" b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 – 4 классов</a:t>
            </a:r>
            <a:r>
              <a:rPr lang="ru-RU" sz="1800" b="0">
                <a:solidFill>
                  <a:schemeClr val="bg1"/>
                </a:solidFill>
              </a:rPr>
              <a:t>.</a:t>
            </a:r>
            <a:endParaRPr sz="1400" b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Прямоугольный треугольник 6" hidden="0"/>
          <p:cNvSpPr/>
          <p:nvPr isPhoto="0" userDrawn="0"/>
        </p:nvSpPr>
        <p:spPr bwMode="auto">
          <a:xfrm rot="20622805">
            <a:off x="6874133" y="2547394"/>
            <a:ext cx="1897218" cy="2310466"/>
          </a:xfrm>
          <a:prstGeom prst="rt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 hidden="0"/>
          <p:cNvSpPr txBox="1"/>
          <p:nvPr isPhoto="0" userDrawn="0"/>
        </p:nvSpPr>
        <p:spPr bwMode="auto">
          <a:xfrm>
            <a:off x="7020271" y="4011909"/>
            <a:ext cx="1656219" cy="6782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Наши контакты: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900">
                <a:solidFill>
                  <a:schemeClr val="bg1"/>
                </a:solidFill>
              </a:rPr>
              <a:t>Голомазова Ж.М., </a:t>
            </a:r>
            <a:r>
              <a:rPr lang="en-US" sz="900">
                <a:solidFill>
                  <a:schemeClr val="bg1"/>
                </a:solidFill>
              </a:rPr>
              <a:t>golomazowaG</a:t>
            </a:r>
            <a:r>
              <a:rPr lang="en-US" sz="900">
                <a:solidFill>
                  <a:schemeClr val="bg1"/>
                </a:solidFill>
              </a:rPr>
              <a:t>@</a:t>
            </a:r>
            <a:r>
              <a:rPr lang="en-US" sz="900">
                <a:solidFill>
                  <a:schemeClr val="bg1"/>
                </a:solidFill>
              </a:rPr>
              <a:t>yandex.ru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900">
                <a:solidFill>
                  <a:schemeClr val="bg1"/>
                </a:solidFill>
              </a:rPr>
              <a:t>89103418132</a:t>
            </a:r>
            <a:endParaRPr lang="ru-RU" sz="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/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Р7-Офис/7.1.1.35</Application>
  <DocSecurity>0</DocSecurity>
  <PresentationFormat>Экран (16:9)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dc:identifier/>
  <dc:language/>
  <cp:lastModifiedBy/>
  <cp:revision>77</cp:revision>
  <dcterms:modified xsi:type="dcterms:W3CDTF">2024-04-16T12:40:47Z</dcterms:modified>
  <cp:category/>
  <cp:contentStatus/>
  <cp:version/>
</cp:coreProperties>
</file>