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9144000" cy="5143500"/>
  <p:defaultTextStyle>
    <a:defPPr marL="0" marR="0" indent="0" algn="l" defTabSz="35661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7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1pPr>
    <a:lvl2pPr marL="0" marR="0" indent="178308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2pPr>
    <a:lvl3pPr marL="0" marR="0" indent="356616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3pPr>
    <a:lvl4pPr marL="0" marR="0" indent="534924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4pPr>
    <a:lvl5pPr marL="0" marR="0" indent="713232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5pPr>
    <a:lvl6pPr marL="0" marR="0" indent="891540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6pPr>
    <a:lvl7pPr marL="0" marR="0" indent="1069848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7pPr>
    <a:lvl8pPr marL="0" marR="0" indent="1248156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8pPr>
    <a:lvl9pPr marL="0" marR="0" indent="1426464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-634" y="-82"/>
      </p:cViewPr>
      <p:guideLst>
        <p:guide orient="horz" pos="166"/>
        <p:guide pos="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Заголовок и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 t="20134"/>
          <a:stretch/>
        </p:blipFill>
        <p:spPr bwMode="auto"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/>
              </a:defRPr>
            </a:lvl1pPr>
            <a:lvl2pPr marL="0" indent="0" algn="l">
              <a:spcBef>
                <a:spcPts val="0"/>
              </a:spcBef>
              <a:buSzTx/>
              <a:buNone/>
              <a:defRPr sz="1800"/>
            </a:lvl2pPr>
            <a:lvl3pPr marL="0" indent="0" algn="l">
              <a:spcBef>
                <a:spcPts val="0"/>
              </a:spcBef>
              <a:buSzTx/>
              <a:buNone/>
              <a:defRPr sz="1800"/>
            </a:lvl3pPr>
            <a:lvl4pPr marL="0" indent="0" algn="l">
              <a:spcBef>
                <a:spcPts val="0"/>
              </a:spcBef>
              <a:buSzTx/>
              <a:buNone/>
              <a:defRPr sz="1800"/>
            </a:lvl4pPr>
            <a:lvl5pPr marL="0" indent="0" algn="l">
              <a:spcBef>
                <a:spcPts val="0"/>
              </a:spcBef>
              <a:buSzTx/>
              <a:buNone/>
              <a:defRPr sz="1800"/>
            </a:lvl5pPr>
          </a:lstStyle>
          <a:p>
            <a:pPr>
              <a:defRPr/>
            </a:pPr>
            <a:r>
              <a:rPr lang="ru-RU"/>
              <a:t>Текст лида</a:t>
            </a:r>
            <a:endParaRPr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590907" y="1427357"/>
            <a:ext cx="3984704" cy="1185165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/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942482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5" y="1181099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 bwMode="auto">
          <a:xfrm>
            <a:off x="4651375" y="1181099"/>
            <a:ext cx="3863975" cy="3962400"/>
          </a:xfrm>
        </p:spPr>
        <p:txBody>
          <a:bodyPr>
            <a:no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92" y="-7733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3" y="1941566"/>
            <a:ext cx="3306685" cy="563693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92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633413" y="2059259"/>
            <a:ext cx="3306685" cy="385010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 bwMode="auto"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t">
            <a:noAutofit/>
          </a:bodyPr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710061" y="4667250"/>
            <a:ext cx="214801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00" b="0"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>
          <a:solidFill>
            <a:srgbClr val="000000"/>
          </a:solidFill>
          <a:latin typeface="Proxima Nova Rg"/>
          <a:ea typeface="+mn-ea"/>
          <a:cs typeface="+mn-cs"/>
        </a:defRPr>
      </a:lvl1pPr>
      <a:lvl2pPr marL="0" marR="0" indent="15430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30861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46291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61722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77152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92583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08013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23444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214313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1pPr>
      <a:lvl2pPr marL="428625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2pPr>
      <a:lvl3pPr marL="642938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3pPr>
      <a:lvl4pPr marL="857250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4pPr>
      <a:lvl5pPr marL="1071563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5pPr>
      <a:lvl6pPr marL="1285875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6pPr>
      <a:lvl7pPr marL="1500188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7pPr>
      <a:lvl8pPr marL="1714500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8pPr>
      <a:lvl9pPr marL="1928813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9pPr>
    </p:bodyStyle>
    <p:otherStyle>
      <a:lvl1pPr marL="0" marR="0" indent="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15430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30861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46291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61722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77152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92583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08013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23444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s://vk.com/yugovali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vk.com/yugovalib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 bwMode="auto">
          <a:xfrm>
            <a:off x="1254779" y="3721959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6000" tIns="36000" rIns="36000" bIns="3600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sz="110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 bwMode="auto">
          <a:xfrm>
            <a:off x="401980" y="3835730"/>
            <a:ext cx="8391698" cy="114596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000">
                <a:latin typeface="Arial Black"/>
              </a:rPr>
              <a:t>Направление практики: </a:t>
            </a:r>
            <a:r>
              <a:rPr lang="ru-RU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Специальные проекты со СМИ, блогерами и в социальных сетях </a:t>
            </a:r>
          </a:p>
          <a:p>
            <a:pPr>
              <a:defRPr/>
            </a:pPr>
            <a:r>
              <a:rPr lang="ru-RU" sz="1000">
                <a:latin typeface="Arial Black"/>
              </a:rPr>
              <a:t>Наименование субъекта: </a:t>
            </a:r>
            <a:r>
              <a:rPr lang="ru-RU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Курганская область</a:t>
            </a:r>
            <a:endParaRPr/>
          </a:p>
          <a:p>
            <a:pPr>
              <a:defRPr/>
            </a:pPr>
            <a:r>
              <a:rPr lang="ru-RU" sz="1000">
                <a:latin typeface="Arial Black"/>
              </a:rPr>
              <a:t>Автор практики: </a:t>
            </a:r>
            <a:r>
              <a:rPr lang="ru-RU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Горячева Татьяна Федоровна, пресс-секретарь Отделения Курган Уральского ГУ Банка России, тел.: </a:t>
            </a:r>
            <a:r>
              <a:rPr lang="en-US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+7(3522) 49-51-88</a:t>
            </a:r>
            <a:r>
              <a:rPr lang="ru-RU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, </a:t>
            </a:r>
            <a:r>
              <a:rPr lang="en-US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e-mail</a:t>
            </a:r>
            <a:r>
              <a:rPr lang="ru-RU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: 37</a:t>
            </a:r>
            <a:r>
              <a:rPr lang="en-US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Media@cbr.ru;</a:t>
            </a:r>
            <a:endParaRPr lang="ru-RU" sz="900" b="0">
              <a:solidFill>
                <a:schemeClr val="accent4">
                  <a:lumMod val="75000"/>
                </a:schemeClr>
              </a:solidFill>
              <a:latin typeface="Arial Black"/>
            </a:endParaRPr>
          </a:p>
          <a:p>
            <a:pPr>
              <a:defRPr/>
            </a:pPr>
            <a:r>
              <a:rPr lang="ru-RU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Сапожникова Ольга Геннадьевна, заведующий сектором по работе с организациями и СМИ отдела внешних коммуникаций ГБУК «КОУНБ им. А.К. Югова», тел.: </a:t>
            </a:r>
            <a:r>
              <a:rPr lang="en-US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+7(3522) 46-33-93, e-mail</a:t>
            </a:r>
            <a:r>
              <a:rPr lang="ru-RU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: </a:t>
            </a:r>
            <a:r>
              <a:rPr lang="en-US" sz="900" b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kounb.mark@mail.ru</a:t>
            </a:r>
            <a:endParaRPr lang="ru-RU" sz="900" b="0">
              <a:solidFill>
                <a:schemeClr val="accent4">
                  <a:lumMod val="75000"/>
                </a:schemeClr>
              </a:solidFill>
              <a:latin typeface="Arial Black"/>
            </a:endParaRPr>
          </a:p>
          <a:p>
            <a:pPr>
              <a:defRPr/>
            </a:pPr>
            <a:endParaRPr lang="ru-RU" sz="1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65776" y="839378"/>
            <a:ext cx="5250433" cy="6718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>
                <a:solidFill>
                  <a:schemeClr val="accent4">
                    <a:lumMod val="75000"/>
                  </a:schemeClr>
                </a:solidFill>
                <a:latin typeface="Arial Black"/>
              </a:rPr>
              <a:t>Посчитаем? Почитаем!</a:t>
            </a:r>
            <a:endParaRPr lang="ru-RU"/>
          </a:p>
        </p:txBody>
      </p:sp>
      <p:pic>
        <p:nvPicPr>
          <p:cNvPr id="7" name="Picture 3" descr="C:\Users\РЦ\Desktop\отчеты 3 квартал\телемост\gerb_kurganskoj_oblasti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5937" y="260343"/>
            <a:ext cx="1078785" cy="11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1719157892440"/>
          <p:cNvPicPr>
            <a:picLocks noChangeAspect="1" noChangeArrowheads="1"/>
          </p:cNvPicPr>
          <p:nvPr/>
        </p:nvPicPr>
        <p:blipFill>
          <a:blip r:embed="rId3"/>
          <a:srcRect l="16714" t="40223" r="67138" b="37338"/>
          <a:stretch/>
        </p:blipFill>
        <p:spPr bwMode="auto">
          <a:xfrm>
            <a:off x="5729643" y="1511248"/>
            <a:ext cx="617675" cy="475216"/>
          </a:xfrm>
          <a:prstGeom prst="rect">
            <a:avLst/>
          </a:prstGeom>
          <a:noFill/>
        </p:spPr>
      </p:pic>
      <p:pic>
        <p:nvPicPr>
          <p:cNvPr id="8" name="Picture 2" descr="1719157892440"/>
          <p:cNvPicPr>
            <a:picLocks noChangeAspect="1" noChangeArrowheads="1"/>
          </p:cNvPicPr>
          <p:nvPr/>
        </p:nvPicPr>
        <p:blipFill>
          <a:blip r:embed="rId3"/>
          <a:srcRect l="66874" t="40223" r="16105" b="37338"/>
          <a:stretch/>
        </p:blipFill>
        <p:spPr bwMode="auto">
          <a:xfrm>
            <a:off x="2013893" y="544885"/>
            <a:ext cx="651053" cy="475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2551503" y="1524083"/>
            <a:ext cx="32079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ФИНАНСОВО-ЛИТЕРАТУРНЫЙ ПРОЕКТ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33415" y="498373"/>
            <a:ext cx="6888262" cy="682727"/>
          </a:xfrm>
        </p:spPr>
        <p:txBody>
          <a:bodyPr/>
          <a:lstStyle/>
          <a:p>
            <a:pPr>
              <a:defRPr/>
            </a:pPr>
            <a:r>
              <a:rPr lang="ru-RU" sz="1200" b="0"/>
              <a:t>Разработчик:</a:t>
            </a:r>
            <a:r>
              <a:rPr lang="ru-RU"/>
              <a:t/>
            </a:r>
            <a:br>
              <a:rPr lang="ru-RU"/>
            </a:br>
            <a:r>
              <a:rPr lang="ru-RU" sz="1600"/>
              <a:t>Отделение Курган Уральского ГУ Банка России</a:t>
            </a:r>
            <a:br>
              <a:rPr lang="ru-RU" sz="1600"/>
            </a:br>
            <a:r>
              <a:rPr lang="ru-RU" sz="1600"/>
              <a:t>ГБУК «Курганская областная универсальная научная библиотека им. А.К. Югова»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633415" y="2295728"/>
            <a:ext cx="3823249" cy="237152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/>
              <a:t>Целевая аудитория:</a:t>
            </a:r>
            <a:endParaRPr/>
          </a:p>
          <a:p>
            <a:pPr marL="0" indent="0">
              <a:buNone/>
              <a:defRPr/>
            </a:pPr>
            <a:r>
              <a:rPr lang="ru-RU" sz="1400" b="1" dirty="0"/>
              <a:t>ШКОЛЬНИКИ, СТУДЕНТЫ,</a:t>
            </a:r>
            <a:endParaRPr/>
          </a:p>
          <a:p>
            <a:pPr marL="0" indent="0">
              <a:buNone/>
              <a:defRPr/>
            </a:pPr>
            <a:r>
              <a:rPr lang="ru-RU" sz="1400" b="1" dirty="0"/>
              <a:t>ВЗРОСЛОЕ НАСЕЛЕНИЕ, </a:t>
            </a:r>
            <a:endParaRPr/>
          </a:p>
          <a:p>
            <a:pPr marL="0" indent="0">
              <a:buNone/>
              <a:defRPr/>
            </a:pPr>
            <a:r>
              <a:rPr lang="ru-RU" sz="1400" b="1" dirty="0"/>
              <a:t>ПЕНСИОНЕРЫ И ПРЕДПЕНСИОНЕРЫ, </a:t>
            </a:r>
          </a:p>
          <a:p>
            <a:pPr marL="0" indent="0">
              <a:buNone/>
              <a:defRPr/>
            </a:pPr>
            <a:r>
              <a:rPr lang="ru-RU" sz="1400" b="1" dirty="0"/>
              <a:t>ПРЕДСТАВИТЕЛИ СМП,</a:t>
            </a:r>
            <a:endParaRPr/>
          </a:p>
          <a:p>
            <a:pPr marL="0" indent="0">
              <a:buNone/>
              <a:defRPr/>
            </a:pPr>
            <a:r>
              <a:rPr lang="ru-RU" sz="1400" b="1" dirty="0"/>
              <a:t>САМОЗАНЯТЫЕ ГРАЖДАНЕ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3415" y="1526035"/>
            <a:ext cx="1441470" cy="336659"/>
          </a:xfrm>
          <a:prstGeom prst="rect">
            <a:avLst/>
          </a:prstGeom>
        </p:spPr>
      </p:pic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792" r="21792"/>
          <a:stretch/>
        </p:blipFill>
        <p:spPr bwMode="auto">
          <a:xfrm>
            <a:off x="5477941" y="1977792"/>
            <a:ext cx="1691337" cy="1734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t="12407" r="15150"/>
          <a:stretch/>
        </p:blipFill>
        <p:spPr bwMode="auto">
          <a:xfrm>
            <a:off x="3674060" y="3846815"/>
            <a:ext cx="1803881" cy="105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0"/>
              <a:t>Описание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33414" y="926275"/>
            <a:ext cx="7877175" cy="37409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/>
              <a:t>Проект «Посчитаем? Почитаем!» представляет собой серию коротких видеороликов (3-4 минуты), каждый из которых состоит из двух блоков: </a:t>
            </a:r>
            <a:endParaRPr/>
          </a:p>
          <a:p>
            <a:pPr marL="0" indent="0">
              <a:buNone/>
              <a:defRPr/>
            </a:pPr>
            <a:r>
              <a:rPr lang="ru-RU" dirty="0"/>
              <a:t>• эксперт Отделения Курган задает тему выпуска, обозначая проблему по актуальным вопросам финансовой грамотности; </a:t>
            </a:r>
            <a:endParaRPr/>
          </a:p>
          <a:p>
            <a:pPr marL="0" indent="0">
              <a:buNone/>
              <a:defRPr/>
            </a:pPr>
            <a:r>
              <a:rPr lang="ru-RU" dirty="0"/>
              <a:t>• специалист библиотеки приводит литературные примеры и разбирает финансовые ситуации на примере книжных персонажей.</a:t>
            </a:r>
            <a:endParaRPr/>
          </a:p>
          <a:p>
            <a:pPr marL="0" indent="0">
              <a:buNone/>
              <a:defRPr/>
            </a:pPr>
            <a:r>
              <a:rPr lang="ru-RU" dirty="0"/>
              <a:t>Видеоролики по различным вопросам финансовой грамотности выходят один раз в две недели в группе ГБУК «КОУНБ им. А.К. Югова» в социальной сети </a:t>
            </a:r>
            <a:r>
              <a:rPr lang="ru-RU" dirty="0" err="1"/>
              <a:t>ВКонтакте</a:t>
            </a:r>
            <a:r>
              <a:rPr lang="ru-RU" dirty="0"/>
              <a:t>.</a:t>
            </a:r>
            <a:endParaRPr/>
          </a:p>
          <a:p>
            <a:pPr marL="0" indent="0">
              <a:buNone/>
              <a:defRPr/>
            </a:pPr>
            <a:r>
              <a:rPr lang="ru-RU" sz="1800" dirty="0">
                <a:ea typeface="+mn-ea"/>
                <a:cs typeface="+mn-cs"/>
              </a:rPr>
              <a:t>Цель проекта: </a:t>
            </a:r>
            <a:endParaRPr/>
          </a:p>
          <a:p>
            <a:pPr marL="0" indent="0">
              <a:buNone/>
              <a:defRPr/>
            </a:pPr>
            <a:r>
              <a:rPr lang="ru-RU" dirty="0"/>
              <a:t>повышение мотивации и формирование устойчивого интереса у молодежи и взрослого населения к повышению финансовой грамотности и формированию финансовой культуры, а также поддержка финансового самообразования посредством чтения русской и зарубежной литературы.</a:t>
            </a:r>
            <a:endParaRPr/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92251" y="3996103"/>
            <a:ext cx="1441470" cy="336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136" y="3712937"/>
            <a:ext cx="1379566" cy="1430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12913" y="3105452"/>
            <a:ext cx="1395351" cy="1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591294" y="396495"/>
            <a:ext cx="5930383" cy="68272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        1 сезон                                                     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2 сезон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199836" y="825335"/>
            <a:ext cx="3837774" cy="32918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>
                <a:latin typeface="Times New Roman"/>
                <a:ea typeface="Arial"/>
              </a:rPr>
              <a:t>     В 2024 году создано 14 видеороликов</a:t>
            </a:r>
            <a:endParaRPr/>
          </a:p>
          <a:p>
            <a:pPr marL="0" indent="0">
              <a:buNone/>
              <a:defRPr/>
            </a:pPr>
            <a:endParaRPr lang="ru-RU" dirty="0"/>
          </a:p>
          <a:p>
            <a:pPr marL="0" indent="0" algn="just">
              <a:buNone/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20236" y="4866501"/>
            <a:ext cx="1813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ea typeface="Times New Roman"/>
                <a:hlinkClick r:id="rId2" tooltip="https://vk.com/yugovalib"/>
              </a:rPr>
              <a:t>https://vk.com/yugovalib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45256" y="411684"/>
            <a:ext cx="1248915" cy="29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30436" y="1091457"/>
            <a:ext cx="4331106" cy="2073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641493" y="3664605"/>
            <a:ext cx="1033153" cy="10331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549730" y="1163478"/>
            <a:ext cx="26156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Times New Roman"/>
              <a:cs typeface="Arial"/>
            </a:endParaRPr>
          </a:p>
          <a:p>
            <a:pPr algn="l">
              <a:defRPr/>
            </a:pPr>
            <a:r>
              <a:rPr lang="ru-RU" sz="1200" b="0" dirty="0">
                <a:latin typeface="Proxima Nova Rg"/>
              </a:rPr>
              <a:t>Сказка о рыбаке и рыбке</a:t>
            </a:r>
            <a:endParaRPr/>
          </a:p>
          <a:p>
            <a:pPr algn="l">
              <a:defRPr/>
            </a:pPr>
            <a:r>
              <a:rPr lang="ru-RU" sz="1200" b="0" dirty="0">
                <a:latin typeface="Proxima Nova Rg"/>
              </a:rPr>
              <a:t> и </a:t>
            </a:r>
            <a:r>
              <a:rPr lang="ru-RU" sz="1200" b="0" dirty="0">
                <a:solidFill>
                  <a:schemeClr val="tx1"/>
                </a:solidFill>
                <a:latin typeface="Proxima Nova Rg"/>
              </a:rPr>
              <a:t>Программа Долгосрочных сбережений  </a:t>
            </a:r>
            <a:r>
              <a:rPr lang="ru-RU" sz="1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/>
          <a:stretch/>
        </p:blipFill>
        <p:spPr bwMode="auto">
          <a:xfrm>
            <a:off x="373303" y="3652868"/>
            <a:ext cx="1058546" cy="1103200"/>
          </a:xfrm>
          <a:prstGeom prst="rect">
            <a:avLst/>
          </a:prstGeom>
        </p:spPr>
      </p:pic>
      <p:pic>
        <p:nvPicPr>
          <p:cNvPr id="12" name="Picture 2" descr="1719157892440"/>
          <p:cNvPicPr>
            <a:picLocks noChangeAspect="1" noChangeArrowheads="1"/>
          </p:cNvPicPr>
          <p:nvPr/>
        </p:nvPicPr>
        <p:blipFill>
          <a:blip r:embed="rId7"/>
          <a:srcRect l="16714" t="40223" r="16105" b="37338"/>
          <a:stretch/>
        </p:blipFill>
        <p:spPr bwMode="auto">
          <a:xfrm>
            <a:off x="3573802" y="411684"/>
            <a:ext cx="1319502" cy="2519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 bwMode="auto">
          <a:xfrm>
            <a:off x="4372266" y="802223"/>
            <a:ext cx="3956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ea typeface="Arial"/>
              </a:rPr>
              <a:t>В 2025 году проект выходит в обновленном формате</a:t>
            </a: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/>
        </p:blipFill>
        <p:spPr bwMode="auto">
          <a:xfrm>
            <a:off x="373955" y="1078859"/>
            <a:ext cx="3791470" cy="2106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0" dirty="0"/>
              <a:t>Достигнутые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30008" y="852522"/>
            <a:ext cx="8545859" cy="4207615"/>
          </a:xfrm>
        </p:spPr>
        <p:txBody>
          <a:bodyPr/>
          <a:lstStyle/>
          <a:p>
            <a:pPr marL="0" lvl="0" indent="0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ea typeface="+mn-ea"/>
                <a:cs typeface="+mn-cs"/>
              </a:rPr>
              <a:t>Подготовлены 16 видеороликов по финансовой грамотности (в том числе 14 видеороликов в 2024 году). </a:t>
            </a:r>
            <a:r>
              <a:rPr lang="ru-RU" sz="1400" dirty="0">
                <a:solidFill>
                  <a:schemeClr val="tx1"/>
                </a:solidFill>
                <a:ea typeface="+mn-ea"/>
                <a:cs typeface="+mn-cs"/>
              </a:rPr>
              <a:t>Работа по выпуску видеороликов </a:t>
            </a:r>
            <a:r>
              <a:rPr lang="ru-RU" sz="1400" dirty="0" smtClean="0">
                <a:solidFill>
                  <a:schemeClr val="tx1"/>
                </a:solidFill>
                <a:ea typeface="+mn-ea"/>
                <a:cs typeface="+mn-cs"/>
              </a:rPr>
              <a:t>продолжается</a:t>
            </a:r>
            <a:r>
              <a:rPr lang="ru-RU" sz="140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lvl="0" indent="0" algn="just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1"/>
                </a:solidFill>
                <a:ea typeface="+mn-ea"/>
                <a:cs typeface="+mn-cs"/>
              </a:rPr>
              <a:t>Более </a:t>
            </a:r>
            <a:r>
              <a:rPr lang="ru-RU" sz="1400" dirty="0">
                <a:solidFill>
                  <a:schemeClr val="tx1"/>
                </a:solidFill>
                <a:ea typeface="+mn-ea"/>
                <a:cs typeface="+mn-cs"/>
              </a:rPr>
              <a:t>тысячи просмотров за первую неделю после выхода роликов</a:t>
            </a:r>
            <a:r>
              <a:rPr lang="ru-RU" sz="140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lvl="0" indent="0" algn="just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1"/>
                </a:solidFill>
                <a:ea typeface="+mn-ea"/>
                <a:cs typeface="+mn-cs"/>
              </a:rPr>
              <a:t>Отдельные </a:t>
            </a:r>
            <a:r>
              <a:rPr lang="ru-RU" sz="1400" dirty="0">
                <a:solidFill>
                  <a:schemeClr val="tx1"/>
                </a:solidFill>
                <a:ea typeface="+mn-ea"/>
                <a:cs typeface="+mn-cs"/>
              </a:rPr>
              <a:t>публикации в социальных сетях получили более 5 тысяч просмотров.</a:t>
            </a:r>
            <a:endParaRPr lang="ru-RU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ea typeface="+mn-ea"/>
                <a:cs typeface="+mn-cs"/>
              </a:rPr>
              <a:t>Видеоролики повышают уровень финансовой грамотности жителей региона</a:t>
            </a:r>
            <a:r>
              <a:rPr lang="ru-RU" sz="140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ru-RU" sz="1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34544" y="3525977"/>
            <a:ext cx="2369690" cy="1368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4957" y="3550723"/>
            <a:ext cx="2181845" cy="1343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19802" y="3540920"/>
            <a:ext cx="2451742" cy="1399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33410" y="2998519"/>
            <a:ext cx="4294849" cy="12345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600" b="1" dirty="0">
                <a:latin typeface="Arial"/>
                <a:cs typeface="Arial"/>
              </a:rPr>
              <a:t>Возможности и инструменты для тиражирования</a:t>
            </a:r>
            <a:endParaRPr/>
          </a:p>
          <a:p>
            <a:pPr marL="0" indent="0">
              <a:buNone/>
              <a:defRPr/>
            </a:pPr>
            <a:endParaRPr lang="ru-RU" sz="1600" b="1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ru-RU" dirty="0">
                <a:latin typeface="Arial"/>
                <a:cs typeface="Arial"/>
              </a:rPr>
              <a:t>Возможно тиражирование в </a:t>
            </a:r>
            <a:r>
              <a:rPr lang="ru-RU" dirty="0" smtClean="0">
                <a:latin typeface="Arial"/>
                <a:cs typeface="Arial"/>
              </a:rPr>
              <a:t>других </a:t>
            </a:r>
            <a:r>
              <a:rPr lang="ru-RU" dirty="0">
                <a:latin typeface="Arial"/>
                <a:cs typeface="Arial"/>
              </a:rPr>
              <a:t>субъектах РФ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ru-RU" u="sng" dirty="0">
              <a:latin typeface="Arial"/>
              <a:ea typeface="Times New Roman"/>
              <a:cs typeface="Arial"/>
            </a:endParaRPr>
          </a:p>
          <a:p>
            <a:pPr marL="0" indent="0">
              <a:buNone/>
              <a:defRPr/>
            </a:pPr>
            <a:endParaRPr lang="ru-RU" u="sng" dirty="0">
              <a:latin typeface="Arial"/>
              <a:ea typeface="Times New Roman"/>
              <a:cs typeface="Arial"/>
            </a:endParaRPr>
          </a:p>
          <a:p>
            <a:pPr marL="0" indent="0">
              <a:buNone/>
              <a:defRPr/>
            </a:pPr>
            <a:r>
              <a:rPr lang="ru-RU" u="sng" dirty="0">
                <a:latin typeface="Arial"/>
                <a:ea typeface="Times New Roman"/>
                <a:cs typeface="Arial"/>
                <a:hlinkClick r:id="rId2" tooltip="https://vk.com/yugovalib"/>
              </a:rPr>
              <a:t>https://vk.com/yugovalib</a:t>
            </a:r>
            <a:endParaRPr lang="ru-RU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ru-RU" dirty="0">
              <a:latin typeface="Arial"/>
              <a:cs typeface="Arial"/>
            </a:endParaRPr>
          </a:p>
          <a:p>
            <a:pPr>
              <a:defRPr/>
            </a:pPr>
            <a:endParaRPr lang="ru-RU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851510" y="2235890"/>
            <a:ext cx="1417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78607">
              <a:spcBef>
                <a:spcPts val="400"/>
              </a:spcBef>
              <a:spcAft>
                <a:spcPts val="400"/>
              </a:spcAft>
              <a:buSzPct val="125000"/>
              <a:defRPr/>
            </a:pPr>
            <a:r>
              <a:rPr lang="ru-RU" sz="1000" b="0" dirty="0">
                <a:solidFill>
                  <a:schemeClr val="bg1"/>
                </a:solidFill>
                <a:latin typeface="Arial"/>
                <a:cs typeface="Arial"/>
              </a:rPr>
              <a:t>использование в качестве </a:t>
            </a:r>
            <a:r>
              <a:rPr lang="ru-RU" sz="1000" b="0" dirty="0" err="1">
                <a:solidFill>
                  <a:schemeClr val="bg1"/>
                </a:solidFill>
                <a:latin typeface="Arial"/>
                <a:cs typeface="Arial"/>
              </a:rPr>
              <a:t>интерактива</a:t>
            </a:r>
            <a:r>
              <a:rPr lang="ru-RU" sz="1000" b="0" dirty="0">
                <a:solidFill>
                  <a:schemeClr val="bg1"/>
                </a:solidFill>
                <a:latin typeface="Arial"/>
                <a:cs typeface="Arial"/>
              </a:rPr>
              <a:t> на мероприятиях по финансовой </a:t>
            </a:r>
            <a:r>
              <a:rPr lang="ru-RU" sz="1000" b="0" dirty="0" smtClean="0">
                <a:solidFill>
                  <a:schemeClr val="bg1"/>
                </a:solidFill>
                <a:latin typeface="Arial"/>
                <a:cs typeface="Arial"/>
              </a:rPr>
              <a:t>грамотности</a:t>
            </a:r>
            <a:endParaRPr lang="ru-RU" sz="10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896098" y="0"/>
            <a:ext cx="1425409" cy="82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78607">
              <a:spcBef>
                <a:spcPts val="400"/>
              </a:spcBef>
              <a:spcAft>
                <a:spcPts val="400"/>
              </a:spcAft>
              <a:buSzPct val="125000"/>
              <a:defRPr/>
            </a:pPr>
            <a:r>
              <a:rPr lang="ru-RU" sz="1200">
                <a:solidFill>
                  <a:schemeClr val="bg1"/>
                </a:solidFill>
                <a:latin typeface="Arial"/>
                <a:cs typeface="Arial"/>
              </a:rPr>
              <a:t>возможное использование материалов проекта: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267351" y="603853"/>
            <a:ext cx="17697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278607">
              <a:spcBef>
                <a:spcPts val="400"/>
              </a:spcBef>
              <a:spcAft>
                <a:spcPts val="400"/>
              </a:spcAft>
              <a:buSzPct val="125000"/>
              <a:defRPr/>
            </a:pPr>
            <a:r>
              <a:rPr lang="ru-RU" sz="1000" b="0" dirty="0">
                <a:solidFill>
                  <a:schemeClr val="bg1"/>
                </a:solidFill>
                <a:latin typeface="Arial"/>
                <a:cs typeface="Arial"/>
              </a:rPr>
              <a:t>распространение через группы партнеров в социальных сетях в качестве нового формата информационно-просветительского </a:t>
            </a:r>
            <a:r>
              <a:rPr lang="ru-RU" sz="1000" b="0" dirty="0" err="1" smtClean="0">
                <a:solidFill>
                  <a:schemeClr val="bg1"/>
                </a:solidFill>
                <a:latin typeface="Arial"/>
                <a:cs typeface="Arial"/>
              </a:rPr>
              <a:t>контента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875812" y="3615801"/>
            <a:ext cx="2161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278607">
              <a:spcBef>
                <a:spcPts val="400"/>
              </a:spcBef>
              <a:spcAft>
                <a:spcPts val="400"/>
              </a:spcAft>
              <a:buSzPct val="125000"/>
              <a:defRPr/>
            </a:pPr>
            <a:r>
              <a:rPr lang="ru-RU" sz="1000" b="0" dirty="0">
                <a:solidFill>
                  <a:schemeClr val="bg1"/>
                </a:solidFill>
                <a:latin typeface="Arial"/>
                <a:cs typeface="Arial"/>
              </a:rPr>
              <a:t>использование в качестве дополнительных материалов на уроках в школах при изучении соответствующих литературных произведений или тем финансовой грамотности, для рассмотрения тем в рамках «Разговоров о </a:t>
            </a:r>
            <a:r>
              <a:rPr lang="ru-RU" sz="1000" b="0" dirty="0" smtClean="0">
                <a:solidFill>
                  <a:schemeClr val="bg1"/>
                </a:solidFill>
                <a:latin typeface="Arial"/>
                <a:cs typeface="Arial"/>
              </a:rPr>
              <a:t>важном»</a:t>
            </a:r>
            <a:endParaRPr lang="ru-RU" sz="10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230047" y="0"/>
            <a:ext cx="3333272" cy="2565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203</Words>
  <Application>Р7-Офис/2025.1.1.763</Application>
  <DocSecurity>0</DocSecurity>
  <PresentationFormat>Экран (16:9)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Посчитаем? Почитаем!</vt:lpstr>
      <vt:lpstr>Разработчик: Отделение Курган Уральского ГУ Банка России ГБУК «Курганская областная универсальная научная библиотека им. А.К. Югова» </vt:lpstr>
      <vt:lpstr>Описание практики</vt:lpstr>
      <vt:lpstr>         1 сезон                                                        2 сезон</vt:lpstr>
      <vt:lpstr>Достигнутые результаты:</vt:lpstr>
      <vt:lpstr>Слайд 6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Мяготина Галина Александровна</dc:creator>
  <cp:keywords/>
  <dc:description/>
  <cp:lastModifiedBy>user</cp:lastModifiedBy>
  <cp:revision>116</cp:revision>
  <dcterms:modified xsi:type="dcterms:W3CDTF">2025-04-17T09:52:34Z</dcterms:modified>
  <cp:category/>
  <dc:identifier/>
  <cp:contentStatus/>
  <dc:language/>
  <cp:version/>
</cp:coreProperties>
</file>