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260" r:id="rId4"/>
    <p:sldId id="267" r:id="rId5"/>
    <p:sldId id="262" r:id="rId6"/>
    <p:sldId id="265" r:id="rId7"/>
    <p:sldId id="268" r:id="rId8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57"/>
    <p:restoredTop sz="95407" autoAdjust="0"/>
  </p:normalViewPr>
  <p:slideViewPr>
    <p:cSldViewPr snapToGrid="0" snapToObjects="1" showGuides="1">
      <p:cViewPr>
        <p:scale>
          <a:sx n="110" d="100"/>
          <a:sy n="110" d="100"/>
        </p:scale>
        <p:origin x="-629" y="-20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70C0"/>
                </a:solidFill>
              </a:rPr>
              <a:t>Вовлечение участников мероприятий</a:t>
            </a:r>
            <a:endParaRPr lang="ru-RU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7565772507651362"/>
          <c:y val="9.9750623441396593E-3"/>
        </c:manualLayout>
      </c:layout>
      <c:spPr>
        <a:solidFill>
          <a:schemeClr val="bg1"/>
        </a:solidFill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Конкурс рисунков</c:v>
                </c:pt>
                <c:pt idx="1">
                  <c:v>Олимпиада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311</c:v>
                </c:pt>
                <c:pt idx="1">
                  <c:v>210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Конкурс рисунков</c:v>
                </c:pt>
                <c:pt idx="1">
                  <c:v>Олимпиада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725</c:v>
                </c:pt>
                <c:pt idx="1">
                  <c:v>560</c:v>
                </c:pt>
              </c:numCache>
            </c:numRef>
          </c:val>
        </c:ser>
        <c:dLbls>
          <c:showVal val="1"/>
        </c:dLbls>
        <c:gapWidth val="219"/>
        <c:overlap val="-27"/>
        <c:axId val="164858112"/>
        <c:axId val="165150720"/>
      </c:barChart>
      <c:catAx>
        <c:axId val="164858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150720"/>
        <c:crosses val="autoZero"/>
        <c:auto val="1"/>
        <c:lblAlgn val="ctr"/>
        <c:lblOffset val="100"/>
      </c:catAx>
      <c:valAx>
        <c:axId val="165150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low"/>
        <c:crossAx val="16485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3BFC5-1840-4299-BBA0-0689084A61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BCA718-59F1-47ED-AB5D-F57AD685EFE4}">
      <dgm:prSet phldrT="[Текст]" custT="1"/>
      <dgm:spPr/>
      <dgm:t>
        <a:bodyPr/>
        <a:lstStyle/>
        <a:p>
          <a:r>
            <a:rPr lang="ru-RU" sz="4000" u="sng" dirty="0" smtClean="0"/>
            <a:t>Задачи</a:t>
          </a:r>
          <a:endParaRPr lang="ru-RU" sz="4900" dirty="0"/>
        </a:p>
      </dgm:t>
    </dgm:pt>
    <dgm:pt modelId="{1BE300B5-54E3-4D6D-AF98-6F60B4429FB0}" type="parTrans" cxnId="{895EA154-D5EC-4976-926E-890A07053F2C}">
      <dgm:prSet/>
      <dgm:spPr/>
      <dgm:t>
        <a:bodyPr/>
        <a:lstStyle/>
        <a:p>
          <a:endParaRPr lang="ru-RU"/>
        </a:p>
      </dgm:t>
    </dgm:pt>
    <dgm:pt modelId="{A9753707-2D5D-4E6E-8F3E-17B901272752}" type="sibTrans" cxnId="{895EA154-D5EC-4976-926E-890A07053F2C}">
      <dgm:prSet/>
      <dgm:spPr/>
      <dgm:t>
        <a:bodyPr/>
        <a:lstStyle/>
        <a:p>
          <a:endParaRPr lang="ru-RU"/>
        </a:p>
      </dgm:t>
    </dgm:pt>
    <dgm:pt modelId="{CB132134-9834-4BB9-A9A4-79305870E5FA}">
      <dgm:prSet phldrT="[Текст]"/>
      <dgm:spPr/>
      <dgm:t>
        <a:bodyPr/>
        <a:lstStyle/>
        <a:p>
          <a:r>
            <a:rPr lang="ru-RU" dirty="0" smtClean="0"/>
            <a:t>повышение уровня финансовой (налоговой) грамотности </a:t>
          </a:r>
          <a:br>
            <a:rPr lang="ru-RU" dirty="0" smtClean="0"/>
          </a:br>
          <a:r>
            <a:rPr lang="ru-RU" dirty="0" smtClean="0"/>
            <a:t>и воспитание налогового правосознания подрастающего поколения россиян</a:t>
          </a:r>
          <a:endParaRPr lang="ru-RU" dirty="0"/>
        </a:p>
      </dgm:t>
    </dgm:pt>
    <dgm:pt modelId="{044FD1A6-78B6-457D-A267-76549960F99D}" type="parTrans" cxnId="{904EB865-72EC-4AE6-B007-6FA91A1107E3}">
      <dgm:prSet/>
      <dgm:spPr/>
      <dgm:t>
        <a:bodyPr/>
        <a:lstStyle/>
        <a:p>
          <a:endParaRPr lang="ru-RU"/>
        </a:p>
      </dgm:t>
    </dgm:pt>
    <dgm:pt modelId="{895994B7-1EC5-49D3-9796-C0D9AF378547}" type="sibTrans" cxnId="{904EB865-72EC-4AE6-B007-6FA91A1107E3}">
      <dgm:prSet/>
      <dgm:spPr/>
      <dgm:t>
        <a:bodyPr/>
        <a:lstStyle/>
        <a:p>
          <a:endParaRPr lang="ru-RU"/>
        </a:p>
      </dgm:t>
    </dgm:pt>
    <dgm:pt modelId="{0454D822-518B-494D-8046-89F6DD56DD31}">
      <dgm:prSet phldrT="[Текст]"/>
      <dgm:spPr/>
      <dgm:t>
        <a:bodyPr/>
        <a:lstStyle/>
        <a:p>
          <a:r>
            <a:rPr lang="ru-RU" dirty="0" smtClean="0"/>
            <a:t>умение применять компьютерную технику </a:t>
          </a:r>
          <a:br>
            <a:rPr lang="ru-RU" dirty="0" smtClean="0"/>
          </a:br>
          <a:r>
            <a:rPr lang="ru-RU" dirty="0" smtClean="0"/>
            <a:t>и информационные технологии в сфере финансового (налогового) права</a:t>
          </a:r>
          <a:endParaRPr lang="ru-RU" dirty="0"/>
        </a:p>
      </dgm:t>
    </dgm:pt>
    <dgm:pt modelId="{68872706-40DC-43E8-81CD-CA207785A29E}" type="parTrans" cxnId="{8B98FABA-FC59-4396-B079-3301F00B421B}">
      <dgm:prSet/>
      <dgm:spPr/>
      <dgm:t>
        <a:bodyPr/>
        <a:lstStyle/>
        <a:p>
          <a:endParaRPr lang="ru-RU"/>
        </a:p>
      </dgm:t>
    </dgm:pt>
    <dgm:pt modelId="{B73D29CD-24E9-4BAE-80A8-A3504E194670}" type="sibTrans" cxnId="{8B98FABA-FC59-4396-B079-3301F00B421B}">
      <dgm:prSet/>
      <dgm:spPr/>
      <dgm:t>
        <a:bodyPr/>
        <a:lstStyle/>
        <a:p>
          <a:endParaRPr lang="ru-RU"/>
        </a:p>
      </dgm:t>
    </dgm:pt>
    <dgm:pt modelId="{97C88748-5165-489A-B2F8-87163A52D3AC}">
      <dgm:prSet phldrT="[Текст]"/>
      <dgm:spPr/>
      <dgm:t>
        <a:bodyPr/>
        <a:lstStyle/>
        <a:p>
          <a:r>
            <a:rPr lang="ru-RU" dirty="0" smtClean="0"/>
            <a:t>выявление креативного творческого подхода обучающихся школ </a:t>
          </a:r>
          <a:br>
            <a:rPr lang="ru-RU" dirty="0" smtClean="0"/>
          </a:br>
          <a:r>
            <a:rPr lang="ru-RU" dirty="0" smtClean="0"/>
            <a:t>и студентов учебных заведений Курганской области к вопросам повышения налоговой дисциплины</a:t>
          </a:r>
        </a:p>
      </dgm:t>
    </dgm:pt>
    <dgm:pt modelId="{72D9BAC8-1394-4326-B5DA-481EBCA7A091}" type="parTrans" cxnId="{3EB99E3A-3564-4473-9801-03C30E3389D9}">
      <dgm:prSet/>
      <dgm:spPr/>
      <dgm:t>
        <a:bodyPr/>
        <a:lstStyle/>
        <a:p>
          <a:endParaRPr lang="ru-RU"/>
        </a:p>
      </dgm:t>
    </dgm:pt>
    <dgm:pt modelId="{C1EEA23A-A5ED-4329-A4D0-E4CF27B63CF0}" type="sibTrans" cxnId="{3EB99E3A-3564-4473-9801-03C30E3389D9}">
      <dgm:prSet/>
      <dgm:spPr/>
      <dgm:t>
        <a:bodyPr/>
        <a:lstStyle/>
        <a:p>
          <a:endParaRPr lang="ru-RU"/>
        </a:p>
      </dgm:t>
    </dgm:pt>
    <dgm:pt modelId="{E77D9EB9-E57B-40DB-9C82-979395CD03E8}" type="pres">
      <dgm:prSet presAssocID="{BA33BFC5-1840-4299-BBA0-0689084A61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B0DCCF-7F79-4BFD-A1A1-54E68D2023DE}" type="pres">
      <dgm:prSet presAssocID="{74BCA718-59F1-47ED-AB5D-F57AD685EFE4}" presName="hierRoot1" presStyleCnt="0">
        <dgm:presLayoutVars>
          <dgm:hierBranch val="init"/>
        </dgm:presLayoutVars>
      </dgm:prSet>
      <dgm:spPr/>
    </dgm:pt>
    <dgm:pt modelId="{A1571D4C-2616-4156-A3B8-028FA53A6B98}" type="pres">
      <dgm:prSet presAssocID="{74BCA718-59F1-47ED-AB5D-F57AD685EFE4}" presName="rootComposite1" presStyleCnt="0"/>
      <dgm:spPr/>
    </dgm:pt>
    <dgm:pt modelId="{60396FE0-035C-48D9-AA62-B7B1B148665A}" type="pres">
      <dgm:prSet presAssocID="{74BCA718-59F1-47ED-AB5D-F57AD685EFE4}" presName="rootText1" presStyleLbl="node0" presStyleIdx="0" presStyleCnt="1" custScaleX="149202" custScaleY="43315" custLinFactNeighborY="-4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7B9D8C-D6D3-4B77-ADA8-34D88ACA0DD4}" type="pres">
      <dgm:prSet presAssocID="{74BCA718-59F1-47ED-AB5D-F57AD685EFE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EEF7CA-B194-40AB-BE4A-BF0687411BFD}" type="pres">
      <dgm:prSet presAssocID="{74BCA718-59F1-47ED-AB5D-F57AD685EFE4}" presName="hierChild2" presStyleCnt="0"/>
      <dgm:spPr/>
    </dgm:pt>
    <dgm:pt modelId="{CB57A0FE-5CD9-4346-8897-A461A4F4C740}" type="pres">
      <dgm:prSet presAssocID="{044FD1A6-78B6-457D-A267-76549960F99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8EBD51C-5E10-40C1-92D8-2D9E7BD20183}" type="pres">
      <dgm:prSet presAssocID="{CB132134-9834-4BB9-A9A4-79305870E5FA}" presName="hierRoot2" presStyleCnt="0">
        <dgm:presLayoutVars>
          <dgm:hierBranch val="init"/>
        </dgm:presLayoutVars>
      </dgm:prSet>
      <dgm:spPr/>
    </dgm:pt>
    <dgm:pt modelId="{6D956EA0-2310-45CE-9C72-5174E3B49AB9}" type="pres">
      <dgm:prSet presAssocID="{CB132134-9834-4BB9-A9A4-79305870E5FA}" presName="rootComposite" presStyleCnt="0"/>
      <dgm:spPr/>
    </dgm:pt>
    <dgm:pt modelId="{F3DBC0E4-0B24-47AC-AACC-A25F0FE52612}" type="pres">
      <dgm:prSet presAssocID="{CB132134-9834-4BB9-A9A4-79305870E5FA}" presName="rootText" presStyleLbl="node2" presStyleIdx="0" presStyleCnt="3" custScaleY="145032" custLinFactNeighborX="-23" custLinFactNeighborY="-4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914B2-CE9F-405B-A3D5-42732A8DFDDA}" type="pres">
      <dgm:prSet presAssocID="{CB132134-9834-4BB9-A9A4-79305870E5FA}" presName="rootConnector" presStyleLbl="node2" presStyleIdx="0" presStyleCnt="3"/>
      <dgm:spPr/>
      <dgm:t>
        <a:bodyPr/>
        <a:lstStyle/>
        <a:p>
          <a:endParaRPr lang="ru-RU"/>
        </a:p>
      </dgm:t>
    </dgm:pt>
    <dgm:pt modelId="{51C25863-2496-43C7-8279-1A0212238CB9}" type="pres">
      <dgm:prSet presAssocID="{CB132134-9834-4BB9-A9A4-79305870E5FA}" presName="hierChild4" presStyleCnt="0"/>
      <dgm:spPr/>
    </dgm:pt>
    <dgm:pt modelId="{4560E73A-3E88-453F-B2B5-53801337989E}" type="pres">
      <dgm:prSet presAssocID="{CB132134-9834-4BB9-A9A4-79305870E5FA}" presName="hierChild5" presStyleCnt="0"/>
      <dgm:spPr/>
    </dgm:pt>
    <dgm:pt modelId="{16AD90BC-6A1F-4AA8-BC7F-F2AA6F712CC6}" type="pres">
      <dgm:prSet presAssocID="{68872706-40DC-43E8-81CD-CA207785A29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2F8F18D-579E-42A0-ADC8-76052542A616}" type="pres">
      <dgm:prSet presAssocID="{0454D822-518B-494D-8046-89F6DD56DD31}" presName="hierRoot2" presStyleCnt="0">
        <dgm:presLayoutVars>
          <dgm:hierBranch val="init"/>
        </dgm:presLayoutVars>
      </dgm:prSet>
      <dgm:spPr/>
    </dgm:pt>
    <dgm:pt modelId="{A384FA2E-D8F1-40C8-9B63-1F08907D3B92}" type="pres">
      <dgm:prSet presAssocID="{0454D822-518B-494D-8046-89F6DD56DD31}" presName="rootComposite" presStyleCnt="0"/>
      <dgm:spPr/>
    </dgm:pt>
    <dgm:pt modelId="{03E8990B-486E-4A65-8ABB-2E18EA84BF52}" type="pres">
      <dgm:prSet presAssocID="{0454D822-518B-494D-8046-89F6DD56DD31}" presName="rootText" presStyleLbl="node2" presStyleIdx="1" presStyleCnt="3" custScaleY="145032" custLinFactNeighborX="-23" custLinFactNeighborY="-4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4A1363-5B1A-409B-9DAC-81BE37A24964}" type="pres">
      <dgm:prSet presAssocID="{0454D822-518B-494D-8046-89F6DD56DD31}" presName="rootConnector" presStyleLbl="node2" presStyleIdx="1" presStyleCnt="3"/>
      <dgm:spPr/>
      <dgm:t>
        <a:bodyPr/>
        <a:lstStyle/>
        <a:p>
          <a:endParaRPr lang="ru-RU"/>
        </a:p>
      </dgm:t>
    </dgm:pt>
    <dgm:pt modelId="{C2C91CAC-B0E3-46B2-AA7E-AF8DE9B2676C}" type="pres">
      <dgm:prSet presAssocID="{0454D822-518B-494D-8046-89F6DD56DD31}" presName="hierChild4" presStyleCnt="0"/>
      <dgm:spPr/>
    </dgm:pt>
    <dgm:pt modelId="{71D78488-3B4E-4B4F-9AA3-A98D5813C055}" type="pres">
      <dgm:prSet presAssocID="{0454D822-518B-494D-8046-89F6DD56DD31}" presName="hierChild5" presStyleCnt="0"/>
      <dgm:spPr/>
    </dgm:pt>
    <dgm:pt modelId="{DE1822DC-39BD-4CBA-BA5E-0E75A60C8780}" type="pres">
      <dgm:prSet presAssocID="{72D9BAC8-1394-4326-B5DA-481EBCA7A09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02B617C-E790-49F6-AB92-D7CFF47616BC}" type="pres">
      <dgm:prSet presAssocID="{97C88748-5165-489A-B2F8-87163A52D3AC}" presName="hierRoot2" presStyleCnt="0">
        <dgm:presLayoutVars>
          <dgm:hierBranch val="init"/>
        </dgm:presLayoutVars>
      </dgm:prSet>
      <dgm:spPr/>
    </dgm:pt>
    <dgm:pt modelId="{85C42B8B-9C2C-4C85-91F7-DCA166E94FE0}" type="pres">
      <dgm:prSet presAssocID="{97C88748-5165-489A-B2F8-87163A52D3AC}" presName="rootComposite" presStyleCnt="0"/>
      <dgm:spPr/>
    </dgm:pt>
    <dgm:pt modelId="{00C71265-6CE4-4529-9EDF-1C157BF4AE9E}" type="pres">
      <dgm:prSet presAssocID="{97C88748-5165-489A-B2F8-87163A52D3AC}" presName="rootText" presStyleLbl="node2" presStyleIdx="2" presStyleCnt="3" custScaleY="145032" custLinFactNeighborX="-23" custLinFactNeighborY="-4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3C04B-8781-4776-BF13-6BC0FA1DD424}" type="pres">
      <dgm:prSet presAssocID="{97C88748-5165-489A-B2F8-87163A52D3AC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CAF432-12ED-4C7E-AA65-CFB355813E4E}" type="pres">
      <dgm:prSet presAssocID="{97C88748-5165-489A-B2F8-87163A52D3AC}" presName="hierChild4" presStyleCnt="0"/>
      <dgm:spPr/>
    </dgm:pt>
    <dgm:pt modelId="{A1B41FBF-AABB-49E8-8722-A9E221489190}" type="pres">
      <dgm:prSet presAssocID="{97C88748-5165-489A-B2F8-87163A52D3AC}" presName="hierChild5" presStyleCnt="0"/>
      <dgm:spPr/>
    </dgm:pt>
    <dgm:pt modelId="{776E36F5-D8A0-4380-9285-F0A99A78816E}" type="pres">
      <dgm:prSet presAssocID="{74BCA718-59F1-47ED-AB5D-F57AD685EFE4}" presName="hierChild3" presStyleCnt="0"/>
      <dgm:spPr/>
    </dgm:pt>
  </dgm:ptLst>
  <dgm:cxnLst>
    <dgm:cxn modelId="{13202286-477E-47D4-87A1-35BD5DCA6EB5}" type="presOf" srcId="{CB132134-9834-4BB9-A9A4-79305870E5FA}" destId="{739914B2-CE9F-405B-A3D5-42732A8DFDDA}" srcOrd="1" destOrd="0" presId="urn:microsoft.com/office/officeart/2005/8/layout/orgChart1"/>
    <dgm:cxn modelId="{895EA154-D5EC-4976-926E-890A07053F2C}" srcId="{BA33BFC5-1840-4299-BBA0-0689084A61EF}" destId="{74BCA718-59F1-47ED-AB5D-F57AD685EFE4}" srcOrd="0" destOrd="0" parTransId="{1BE300B5-54E3-4D6D-AF98-6F60B4429FB0}" sibTransId="{A9753707-2D5D-4E6E-8F3E-17B901272752}"/>
    <dgm:cxn modelId="{D747809A-C565-4429-A72C-0681F58B25B6}" type="presOf" srcId="{BA33BFC5-1840-4299-BBA0-0689084A61EF}" destId="{E77D9EB9-E57B-40DB-9C82-979395CD03E8}" srcOrd="0" destOrd="0" presId="urn:microsoft.com/office/officeart/2005/8/layout/orgChart1"/>
    <dgm:cxn modelId="{A72468CA-470F-4CBB-9BF5-14540C60A3D3}" type="presOf" srcId="{97C88748-5165-489A-B2F8-87163A52D3AC}" destId="{00C71265-6CE4-4529-9EDF-1C157BF4AE9E}" srcOrd="0" destOrd="0" presId="urn:microsoft.com/office/officeart/2005/8/layout/orgChart1"/>
    <dgm:cxn modelId="{5FE0BD4A-E872-4A1B-8491-4488350FE4E8}" type="presOf" srcId="{68872706-40DC-43E8-81CD-CA207785A29E}" destId="{16AD90BC-6A1F-4AA8-BC7F-F2AA6F712CC6}" srcOrd="0" destOrd="0" presId="urn:microsoft.com/office/officeart/2005/8/layout/orgChart1"/>
    <dgm:cxn modelId="{3EB99E3A-3564-4473-9801-03C30E3389D9}" srcId="{74BCA718-59F1-47ED-AB5D-F57AD685EFE4}" destId="{97C88748-5165-489A-B2F8-87163A52D3AC}" srcOrd="2" destOrd="0" parTransId="{72D9BAC8-1394-4326-B5DA-481EBCA7A091}" sibTransId="{C1EEA23A-A5ED-4329-A4D0-E4CF27B63CF0}"/>
    <dgm:cxn modelId="{F7149C5B-61A6-4DE9-AFAA-CAFF3EE10062}" type="presOf" srcId="{72D9BAC8-1394-4326-B5DA-481EBCA7A091}" destId="{DE1822DC-39BD-4CBA-BA5E-0E75A60C8780}" srcOrd="0" destOrd="0" presId="urn:microsoft.com/office/officeart/2005/8/layout/orgChart1"/>
    <dgm:cxn modelId="{8B98FABA-FC59-4396-B079-3301F00B421B}" srcId="{74BCA718-59F1-47ED-AB5D-F57AD685EFE4}" destId="{0454D822-518B-494D-8046-89F6DD56DD31}" srcOrd="1" destOrd="0" parTransId="{68872706-40DC-43E8-81CD-CA207785A29E}" sibTransId="{B73D29CD-24E9-4BAE-80A8-A3504E194670}"/>
    <dgm:cxn modelId="{5950D003-8C4F-46DF-8E21-A9BF6B9B6B91}" type="presOf" srcId="{97C88748-5165-489A-B2F8-87163A52D3AC}" destId="{95F3C04B-8781-4776-BF13-6BC0FA1DD424}" srcOrd="1" destOrd="0" presId="urn:microsoft.com/office/officeart/2005/8/layout/orgChart1"/>
    <dgm:cxn modelId="{BA1F150F-6193-4636-AD8A-5D6C86350402}" type="presOf" srcId="{74BCA718-59F1-47ED-AB5D-F57AD685EFE4}" destId="{587B9D8C-D6D3-4B77-ADA8-34D88ACA0DD4}" srcOrd="1" destOrd="0" presId="urn:microsoft.com/office/officeart/2005/8/layout/orgChart1"/>
    <dgm:cxn modelId="{A5C0B0A9-B7CE-4F0B-8EC0-13CD86BEE2F3}" type="presOf" srcId="{CB132134-9834-4BB9-A9A4-79305870E5FA}" destId="{F3DBC0E4-0B24-47AC-AACC-A25F0FE52612}" srcOrd="0" destOrd="0" presId="urn:microsoft.com/office/officeart/2005/8/layout/orgChart1"/>
    <dgm:cxn modelId="{85BC8362-EA4A-4AC6-80FB-5121F5DE27D9}" type="presOf" srcId="{0454D822-518B-494D-8046-89F6DD56DD31}" destId="{254A1363-5B1A-409B-9DAC-81BE37A24964}" srcOrd="1" destOrd="0" presId="urn:microsoft.com/office/officeart/2005/8/layout/orgChart1"/>
    <dgm:cxn modelId="{904EB865-72EC-4AE6-B007-6FA91A1107E3}" srcId="{74BCA718-59F1-47ED-AB5D-F57AD685EFE4}" destId="{CB132134-9834-4BB9-A9A4-79305870E5FA}" srcOrd="0" destOrd="0" parTransId="{044FD1A6-78B6-457D-A267-76549960F99D}" sibTransId="{895994B7-1EC5-49D3-9796-C0D9AF378547}"/>
    <dgm:cxn modelId="{5D360759-E924-4720-B37B-0536609CB97A}" type="presOf" srcId="{0454D822-518B-494D-8046-89F6DD56DD31}" destId="{03E8990B-486E-4A65-8ABB-2E18EA84BF52}" srcOrd="0" destOrd="0" presId="urn:microsoft.com/office/officeart/2005/8/layout/orgChart1"/>
    <dgm:cxn modelId="{D19F2DE5-CC1E-456D-8E43-65C2E9A26B42}" type="presOf" srcId="{044FD1A6-78B6-457D-A267-76549960F99D}" destId="{CB57A0FE-5CD9-4346-8897-A461A4F4C740}" srcOrd="0" destOrd="0" presId="urn:microsoft.com/office/officeart/2005/8/layout/orgChart1"/>
    <dgm:cxn modelId="{1D9FF437-8E52-4D78-A382-3AD1EA12CE43}" type="presOf" srcId="{74BCA718-59F1-47ED-AB5D-F57AD685EFE4}" destId="{60396FE0-035C-48D9-AA62-B7B1B148665A}" srcOrd="0" destOrd="0" presId="urn:microsoft.com/office/officeart/2005/8/layout/orgChart1"/>
    <dgm:cxn modelId="{18A8779F-C15A-4AEB-8035-0DDE194593DF}" type="presParOf" srcId="{E77D9EB9-E57B-40DB-9C82-979395CD03E8}" destId="{EDB0DCCF-7F79-4BFD-A1A1-54E68D2023DE}" srcOrd="0" destOrd="0" presId="urn:microsoft.com/office/officeart/2005/8/layout/orgChart1"/>
    <dgm:cxn modelId="{E29598EF-E434-445B-933A-65AD344CD541}" type="presParOf" srcId="{EDB0DCCF-7F79-4BFD-A1A1-54E68D2023DE}" destId="{A1571D4C-2616-4156-A3B8-028FA53A6B98}" srcOrd="0" destOrd="0" presId="urn:microsoft.com/office/officeart/2005/8/layout/orgChart1"/>
    <dgm:cxn modelId="{09A38AD2-7683-453C-A685-CEA8A6F21912}" type="presParOf" srcId="{A1571D4C-2616-4156-A3B8-028FA53A6B98}" destId="{60396FE0-035C-48D9-AA62-B7B1B148665A}" srcOrd="0" destOrd="0" presId="urn:microsoft.com/office/officeart/2005/8/layout/orgChart1"/>
    <dgm:cxn modelId="{B1D283D4-D472-4C4C-8FFC-1D468362FEBF}" type="presParOf" srcId="{A1571D4C-2616-4156-A3B8-028FA53A6B98}" destId="{587B9D8C-D6D3-4B77-ADA8-34D88ACA0DD4}" srcOrd="1" destOrd="0" presId="urn:microsoft.com/office/officeart/2005/8/layout/orgChart1"/>
    <dgm:cxn modelId="{5B905D96-5395-4761-A304-96F2B1D72F4B}" type="presParOf" srcId="{EDB0DCCF-7F79-4BFD-A1A1-54E68D2023DE}" destId="{F2EEF7CA-B194-40AB-BE4A-BF0687411BFD}" srcOrd="1" destOrd="0" presId="urn:microsoft.com/office/officeart/2005/8/layout/orgChart1"/>
    <dgm:cxn modelId="{08FBDF62-A307-46D0-83D6-220359EC3E2D}" type="presParOf" srcId="{F2EEF7CA-B194-40AB-BE4A-BF0687411BFD}" destId="{CB57A0FE-5CD9-4346-8897-A461A4F4C740}" srcOrd="0" destOrd="0" presId="urn:microsoft.com/office/officeart/2005/8/layout/orgChart1"/>
    <dgm:cxn modelId="{38D38499-C82E-48AB-B9B8-37E2B7D11296}" type="presParOf" srcId="{F2EEF7CA-B194-40AB-BE4A-BF0687411BFD}" destId="{28EBD51C-5E10-40C1-92D8-2D9E7BD20183}" srcOrd="1" destOrd="0" presId="urn:microsoft.com/office/officeart/2005/8/layout/orgChart1"/>
    <dgm:cxn modelId="{A9A15735-CB39-4B62-B269-5725B017FA97}" type="presParOf" srcId="{28EBD51C-5E10-40C1-92D8-2D9E7BD20183}" destId="{6D956EA0-2310-45CE-9C72-5174E3B49AB9}" srcOrd="0" destOrd="0" presId="urn:microsoft.com/office/officeart/2005/8/layout/orgChart1"/>
    <dgm:cxn modelId="{75957FF2-409C-47BA-BE30-50CD0287171E}" type="presParOf" srcId="{6D956EA0-2310-45CE-9C72-5174E3B49AB9}" destId="{F3DBC0E4-0B24-47AC-AACC-A25F0FE52612}" srcOrd="0" destOrd="0" presId="urn:microsoft.com/office/officeart/2005/8/layout/orgChart1"/>
    <dgm:cxn modelId="{1DE56D84-A13F-43AF-9C48-D7AD1BB58082}" type="presParOf" srcId="{6D956EA0-2310-45CE-9C72-5174E3B49AB9}" destId="{739914B2-CE9F-405B-A3D5-42732A8DFDDA}" srcOrd="1" destOrd="0" presId="urn:microsoft.com/office/officeart/2005/8/layout/orgChart1"/>
    <dgm:cxn modelId="{03329E79-4967-4298-8E57-6031EC0D12EB}" type="presParOf" srcId="{28EBD51C-5E10-40C1-92D8-2D9E7BD20183}" destId="{51C25863-2496-43C7-8279-1A0212238CB9}" srcOrd="1" destOrd="0" presId="urn:microsoft.com/office/officeart/2005/8/layout/orgChart1"/>
    <dgm:cxn modelId="{CA373BC9-1822-42E7-861A-4BDEB65C0399}" type="presParOf" srcId="{28EBD51C-5E10-40C1-92D8-2D9E7BD20183}" destId="{4560E73A-3E88-453F-B2B5-53801337989E}" srcOrd="2" destOrd="0" presId="urn:microsoft.com/office/officeart/2005/8/layout/orgChart1"/>
    <dgm:cxn modelId="{7ACCB876-E57E-4A2D-8DBE-3CC30FF223E4}" type="presParOf" srcId="{F2EEF7CA-B194-40AB-BE4A-BF0687411BFD}" destId="{16AD90BC-6A1F-4AA8-BC7F-F2AA6F712CC6}" srcOrd="2" destOrd="0" presId="urn:microsoft.com/office/officeart/2005/8/layout/orgChart1"/>
    <dgm:cxn modelId="{646165EC-CD68-425C-BDD4-52054A9533FB}" type="presParOf" srcId="{F2EEF7CA-B194-40AB-BE4A-BF0687411BFD}" destId="{A2F8F18D-579E-42A0-ADC8-76052542A616}" srcOrd="3" destOrd="0" presId="urn:microsoft.com/office/officeart/2005/8/layout/orgChart1"/>
    <dgm:cxn modelId="{C242040D-2C27-42B8-AC67-F9D8D74383DE}" type="presParOf" srcId="{A2F8F18D-579E-42A0-ADC8-76052542A616}" destId="{A384FA2E-D8F1-40C8-9B63-1F08907D3B92}" srcOrd="0" destOrd="0" presId="urn:microsoft.com/office/officeart/2005/8/layout/orgChart1"/>
    <dgm:cxn modelId="{F82E2C7D-7394-4E2E-9429-49B2676C0CF1}" type="presParOf" srcId="{A384FA2E-D8F1-40C8-9B63-1F08907D3B92}" destId="{03E8990B-486E-4A65-8ABB-2E18EA84BF52}" srcOrd="0" destOrd="0" presId="urn:microsoft.com/office/officeart/2005/8/layout/orgChart1"/>
    <dgm:cxn modelId="{E5D9D0C8-A43F-4BD7-9332-9F6C0F6C32E7}" type="presParOf" srcId="{A384FA2E-D8F1-40C8-9B63-1F08907D3B92}" destId="{254A1363-5B1A-409B-9DAC-81BE37A24964}" srcOrd="1" destOrd="0" presId="urn:microsoft.com/office/officeart/2005/8/layout/orgChart1"/>
    <dgm:cxn modelId="{564DF02A-702F-42C0-B62C-29C6CEF1B286}" type="presParOf" srcId="{A2F8F18D-579E-42A0-ADC8-76052542A616}" destId="{C2C91CAC-B0E3-46B2-AA7E-AF8DE9B2676C}" srcOrd="1" destOrd="0" presId="urn:microsoft.com/office/officeart/2005/8/layout/orgChart1"/>
    <dgm:cxn modelId="{A0A30A2F-2326-4D2E-BACC-80178CDC22E4}" type="presParOf" srcId="{A2F8F18D-579E-42A0-ADC8-76052542A616}" destId="{71D78488-3B4E-4B4F-9AA3-A98D5813C055}" srcOrd="2" destOrd="0" presId="urn:microsoft.com/office/officeart/2005/8/layout/orgChart1"/>
    <dgm:cxn modelId="{6304F9E6-40EA-4C31-8F43-6A74E61DC076}" type="presParOf" srcId="{F2EEF7CA-B194-40AB-BE4A-BF0687411BFD}" destId="{DE1822DC-39BD-4CBA-BA5E-0E75A60C8780}" srcOrd="4" destOrd="0" presId="urn:microsoft.com/office/officeart/2005/8/layout/orgChart1"/>
    <dgm:cxn modelId="{EF57771A-4277-4946-B2DF-576165E41F57}" type="presParOf" srcId="{F2EEF7CA-B194-40AB-BE4A-BF0687411BFD}" destId="{202B617C-E790-49F6-AB92-D7CFF47616BC}" srcOrd="5" destOrd="0" presId="urn:microsoft.com/office/officeart/2005/8/layout/orgChart1"/>
    <dgm:cxn modelId="{66A44118-A693-4996-B0E8-E43DFAFC50D9}" type="presParOf" srcId="{202B617C-E790-49F6-AB92-D7CFF47616BC}" destId="{85C42B8B-9C2C-4C85-91F7-DCA166E94FE0}" srcOrd="0" destOrd="0" presId="urn:microsoft.com/office/officeart/2005/8/layout/orgChart1"/>
    <dgm:cxn modelId="{61FA84F3-E997-4964-919C-B9D82F3AA344}" type="presParOf" srcId="{85C42B8B-9C2C-4C85-91F7-DCA166E94FE0}" destId="{00C71265-6CE4-4529-9EDF-1C157BF4AE9E}" srcOrd="0" destOrd="0" presId="urn:microsoft.com/office/officeart/2005/8/layout/orgChart1"/>
    <dgm:cxn modelId="{C16A4EC1-AE49-4FCA-B06B-A926F59FF7B9}" type="presParOf" srcId="{85C42B8B-9C2C-4C85-91F7-DCA166E94FE0}" destId="{95F3C04B-8781-4776-BF13-6BC0FA1DD424}" srcOrd="1" destOrd="0" presId="urn:microsoft.com/office/officeart/2005/8/layout/orgChart1"/>
    <dgm:cxn modelId="{9C154C62-A2F4-4646-BDA5-84CEB2168B5D}" type="presParOf" srcId="{202B617C-E790-49F6-AB92-D7CFF47616BC}" destId="{5CCAF432-12ED-4C7E-AA65-CFB355813E4E}" srcOrd="1" destOrd="0" presId="urn:microsoft.com/office/officeart/2005/8/layout/orgChart1"/>
    <dgm:cxn modelId="{A901FA93-D0B7-4302-8F88-26A97536354D}" type="presParOf" srcId="{202B617C-E790-49F6-AB92-D7CFF47616BC}" destId="{A1B41FBF-AABB-49E8-8722-A9E221489190}" srcOrd="2" destOrd="0" presId="urn:microsoft.com/office/officeart/2005/8/layout/orgChart1"/>
    <dgm:cxn modelId="{8EE3715B-EB3D-4AC1-B2EB-66520AB77C37}" type="presParOf" srcId="{EDB0DCCF-7F79-4BFD-A1A1-54E68D2023DE}" destId="{776E36F5-D8A0-4380-9285-F0A99A7881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949BF-202D-4E04-B2CE-C2BBE94C78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24891-279A-4EDD-810D-2F491F749130}">
      <dgm:prSet phldrT="[Текст]"/>
      <dgm:spPr/>
      <dgm:t>
        <a:bodyPr/>
        <a:lstStyle/>
        <a:p>
          <a:r>
            <a:rPr lang="ru-RU" dirty="0" smtClean="0"/>
            <a:t>олимпиада по истории возникновения налогов, налоговой системы Российской Федерации, налоговых органов России, в т. ч. Курганской области</a:t>
          </a:r>
          <a:endParaRPr lang="ru-RU" dirty="0"/>
        </a:p>
      </dgm:t>
    </dgm:pt>
    <dgm:pt modelId="{B9C5ED09-A57C-4D79-BCA2-0AB2CBDAEFD8}" type="parTrans" cxnId="{689106A9-836F-46B5-A1D0-9ABF855EC624}">
      <dgm:prSet/>
      <dgm:spPr/>
      <dgm:t>
        <a:bodyPr/>
        <a:lstStyle/>
        <a:p>
          <a:endParaRPr lang="ru-RU"/>
        </a:p>
      </dgm:t>
    </dgm:pt>
    <dgm:pt modelId="{25E7162E-4485-4EF1-940F-6B8CB475F3CB}" type="sibTrans" cxnId="{689106A9-836F-46B5-A1D0-9ABF855EC624}">
      <dgm:prSet/>
      <dgm:spPr/>
      <dgm:t>
        <a:bodyPr/>
        <a:lstStyle/>
        <a:p>
          <a:endParaRPr lang="ru-RU"/>
        </a:p>
      </dgm:t>
    </dgm:pt>
    <dgm:pt modelId="{996008C1-2FD4-46F6-9330-9F635FAC782A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создание презентаций на тему: «Налоговая система будущего»</a:t>
          </a:r>
          <a:endParaRPr lang="ru-RU" dirty="0"/>
        </a:p>
      </dgm:t>
    </dgm:pt>
    <dgm:pt modelId="{257235BC-AF5E-41E5-821B-77F621159C60}" type="parTrans" cxnId="{54626154-F9B4-40D4-B7A2-ECFFB264EB99}">
      <dgm:prSet/>
      <dgm:spPr/>
      <dgm:t>
        <a:bodyPr/>
        <a:lstStyle/>
        <a:p>
          <a:endParaRPr lang="ru-RU"/>
        </a:p>
      </dgm:t>
    </dgm:pt>
    <dgm:pt modelId="{AC023CA7-A73C-40CE-9C90-2B4A68DC7DFB}" type="sibTrans" cxnId="{54626154-F9B4-40D4-B7A2-ECFFB264EB99}">
      <dgm:prSet/>
      <dgm:spPr/>
      <dgm:t>
        <a:bodyPr/>
        <a:lstStyle/>
        <a:p>
          <a:endParaRPr lang="ru-RU"/>
        </a:p>
      </dgm:t>
    </dgm:pt>
    <dgm:pt modelId="{2102827A-C931-450C-9DE5-E70E7CD0F7F1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написание эссе</a:t>
          </a:r>
          <a:endParaRPr lang="ru-RU" dirty="0"/>
        </a:p>
      </dgm:t>
    </dgm:pt>
    <dgm:pt modelId="{F85D738D-1231-4D81-B096-183F35430451}" type="parTrans" cxnId="{B959F601-6223-401A-9400-03FED256D630}">
      <dgm:prSet/>
      <dgm:spPr/>
      <dgm:t>
        <a:bodyPr/>
        <a:lstStyle/>
        <a:p>
          <a:endParaRPr lang="ru-RU"/>
        </a:p>
      </dgm:t>
    </dgm:pt>
    <dgm:pt modelId="{948AFC8A-23E0-4AD5-A728-E26CD3CD1BF7}" type="sibTrans" cxnId="{B959F601-6223-401A-9400-03FED256D630}">
      <dgm:prSet/>
      <dgm:spPr/>
      <dgm:t>
        <a:bodyPr/>
        <a:lstStyle/>
        <a:p>
          <a:endParaRPr lang="ru-RU"/>
        </a:p>
      </dgm:t>
    </dgm:pt>
    <dgm:pt modelId="{BAD0FE6C-3346-407D-A6FE-F19C8B38CD57}">
      <dgm:prSet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конкурс рисунков на тему: «Мир налогов глазами детей»</a:t>
          </a:r>
          <a:endParaRPr lang="ru-RU" dirty="0"/>
        </a:p>
      </dgm:t>
    </dgm:pt>
    <dgm:pt modelId="{B6AF54CC-9048-4D32-8B8F-96A859F34AB5}" type="parTrans" cxnId="{CEBE0F2D-8CCA-432C-B39D-6B503D81BEE4}">
      <dgm:prSet/>
      <dgm:spPr/>
      <dgm:t>
        <a:bodyPr/>
        <a:lstStyle/>
        <a:p>
          <a:endParaRPr lang="ru-RU"/>
        </a:p>
      </dgm:t>
    </dgm:pt>
    <dgm:pt modelId="{031DD13B-36C8-4096-A924-6FC0E86F3F49}" type="sibTrans" cxnId="{CEBE0F2D-8CCA-432C-B39D-6B503D81BEE4}">
      <dgm:prSet/>
      <dgm:spPr/>
      <dgm:t>
        <a:bodyPr/>
        <a:lstStyle/>
        <a:p>
          <a:endParaRPr lang="ru-RU"/>
        </a:p>
      </dgm:t>
    </dgm:pt>
    <dgm:pt modelId="{7045504A-5706-4842-A250-B21478C0A0D5}">
      <dgm:prSet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проведение телемостов и флэш-мобов с привлечением учащихся профессиональных образовательных организаций</a:t>
          </a:r>
          <a:endParaRPr lang="ru-RU" dirty="0"/>
        </a:p>
      </dgm:t>
    </dgm:pt>
    <dgm:pt modelId="{C02A9832-9670-4740-BA88-DE022B4D1220}" type="parTrans" cxnId="{C24B1545-5988-4ABB-B465-67F3204DF158}">
      <dgm:prSet/>
      <dgm:spPr/>
      <dgm:t>
        <a:bodyPr/>
        <a:lstStyle/>
        <a:p>
          <a:endParaRPr lang="ru-RU"/>
        </a:p>
      </dgm:t>
    </dgm:pt>
    <dgm:pt modelId="{0890B322-27AF-4C13-A3CF-2A969633EABD}" type="sibTrans" cxnId="{C24B1545-5988-4ABB-B465-67F3204DF158}">
      <dgm:prSet/>
      <dgm:spPr/>
      <dgm:t>
        <a:bodyPr/>
        <a:lstStyle/>
        <a:p>
          <a:endParaRPr lang="ru-RU"/>
        </a:p>
      </dgm:t>
    </dgm:pt>
    <dgm:pt modelId="{5E84923E-8053-48C3-A4F1-3B8338E1F1F8}" type="pres">
      <dgm:prSet presAssocID="{1AD949BF-202D-4E04-B2CE-C2BBE94C7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B8C9FEE-283F-4711-8768-41D98CF984C9}" type="pres">
      <dgm:prSet presAssocID="{1AD949BF-202D-4E04-B2CE-C2BBE94C78C9}" presName="Name1" presStyleCnt="0"/>
      <dgm:spPr/>
    </dgm:pt>
    <dgm:pt modelId="{DC700009-939E-42D1-946C-FA9E3BF692EE}" type="pres">
      <dgm:prSet presAssocID="{1AD949BF-202D-4E04-B2CE-C2BBE94C78C9}" presName="cycle" presStyleCnt="0"/>
      <dgm:spPr/>
    </dgm:pt>
    <dgm:pt modelId="{6BDD75D8-26C5-4426-988E-88F7A6C733FE}" type="pres">
      <dgm:prSet presAssocID="{1AD949BF-202D-4E04-B2CE-C2BBE94C78C9}" presName="srcNode" presStyleLbl="node1" presStyleIdx="0" presStyleCnt="5"/>
      <dgm:spPr/>
    </dgm:pt>
    <dgm:pt modelId="{A432B4C9-C838-4348-BC35-ED6CC89D8A27}" type="pres">
      <dgm:prSet presAssocID="{1AD949BF-202D-4E04-B2CE-C2BBE94C78C9}" presName="conn" presStyleLbl="parChTrans1D2" presStyleIdx="0" presStyleCnt="1"/>
      <dgm:spPr/>
      <dgm:t>
        <a:bodyPr/>
        <a:lstStyle/>
        <a:p>
          <a:endParaRPr lang="ru-RU"/>
        </a:p>
      </dgm:t>
    </dgm:pt>
    <dgm:pt modelId="{D1201F5C-9EBC-4B68-A04A-92A2E16BE80D}" type="pres">
      <dgm:prSet presAssocID="{1AD949BF-202D-4E04-B2CE-C2BBE94C78C9}" presName="extraNode" presStyleLbl="node1" presStyleIdx="0" presStyleCnt="5"/>
      <dgm:spPr/>
    </dgm:pt>
    <dgm:pt modelId="{053F196F-5F53-47B2-B40D-160329B996D2}" type="pres">
      <dgm:prSet presAssocID="{1AD949BF-202D-4E04-B2CE-C2BBE94C78C9}" presName="dstNode" presStyleLbl="node1" presStyleIdx="0" presStyleCnt="5"/>
      <dgm:spPr/>
    </dgm:pt>
    <dgm:pt modelId="{3E2ACD1D-D1C7-4B2F-87D4-BA7299F97611}" type="pres">
      <dgm:prSet presAssocID="{C4524891-279A-4EDD-810D-2F491F74913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6EB6-51E1-4DDA-80BD-3EFC6E191989}" type="pres">
      <dgm:prSet presAssocID="{C4524891-279A-4EDD-810D-2F491F749130}" presName="accent_1" presStyleCnt="0"/>
      <dgm:spPr/>
    </dgm:pt>
    <dgm:pt modelId="{45AF182F-C231-44F2-A5F5-E50417A26D80}" type="pres">
      <dgm:prSet presAssocID="{C4524891-279A-4EDD-810D-2F491F749130}" presName="accentRepeatNode" presStyleLbl="solidFgAcc1" presStyleIdx="0" presStyleCnt="5"/>
      <dgm:spPr>
        <a:solidFill>
          <a:schemeClr val="bg1"/>
        </a:solidFill>
      </dgm:spPr>
    </dgm:pt>
    <dgm:pt modelId="{ADD6836C-848A-46A4-AEC2-0621EC0403BB}" type="pres">
      <dgm:prSet presAssocID="{996008C1-2FD4-46F6-9330-9F635FAC782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1B3A-0F74-4414-B06E-F1C07A51022A}" type="pres">
      <dgm:prSet presAssocID="{996008C1-2FD4-46F6-9330-9F635FAC782A}" presName="accent_2" presStyleCnt="0"/>
      <dgm:spPr/>
    </dgm:pt>
    <dgm:pt modelId="{3A0282AA-AE50-4724-A80C-74BE6E974713}" type="pres">
      <dgm:prSet presAssocID="{996008C1-2FD4-46F6-9330-9F635FAC782A}" presName="accentRepeatNode" presStyleLbl="solidFgAcc1" presStyleIdx="1" presStyleCnt="5"/>
      <dgm:spPr/>
    </dgm:pt>
    <dgm:pt modelId="{8E2F4B3D-2848-4FFD-86D6-1599052C10B8}" type="pres">
      <dgm:prSet presAssocID="{2102827A-C931-450C-9DE5-E70E7CD0F7F1}" presName="text_3" presStyleLbl="node1" presStyleIdx="2" presStyleCnt="5" custLinFactNeighborY="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84B9A-A3C0-4C3A-B5C5-B394C443C737}" type="pres">
      <dgm:prSet presAssocID="{2102827A-C931-450C-9DE5-E70E7CD0F7F1}" presName="accent_3" presStyleCnt="0"/>
      <dgm:spPr/>
    </dgm:pt>
    <dgm:pt modelId="{DD4E423D-AB64-4D12-8EF4-FDA5F4B31884}" type="pres">
      <dgm:prSet presAssocID="{2102827A-C931-450C-9DE5-E70E7CD0F7F1}" presName="accentRepeatNode" presStyleLbl="solidFgAcc1" presStyleIdx="2" presStyleCnt="5"/>
      <dgm:spPr/>
    </dgm:pt>
    <dgm:pt modelId="{6142515B-6E66-42F3-A38A-F48A1E6D431D}" type="pres">
      <dgm:prSet presAssocID="{BAD0FE6C-3346-407D-A6FE-F19C8B38CD5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652FF-F925-40CC-97B1-E4FC0252306C}" type="pres">
      <dgm:prSet presAssocID="{BAD0FE6C-3346-407D-A6FE-F19C8B38CD57}" presName="accent_4" presStyleCnt="0"/>
      <dgm:spPr/>
    </dgm:pt>
    <dgm:pt modelId="{5BEDCDD6-5998-4A08-A322-82716ABD09A4}" type="pres">
      <dgm:prSet presAssocID="{BAD0FE6C-3346-407D-A6FE-F19C8B38CD57}" presName="accentRepeatNode" presStyleLbl="solidFgAcc1" presStyleIdx="3" presStyleCnt="5"/>
      <dgm:spPr/>
    </dgm:pt>
    <dgm:pt modelId="{47BCA1E0-88EC-440A-A979-B0753338E10B}" type="pres">
      <dgm:prSet presAssocID="{7045504A-5706-4842-A250-B21478C0A0D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5CEE4-6E26-4901-91D8-81E14EAC0653}" type="pres">
      <dgm:prSet presAssocID="{7045504A-5706-4842-A250-B21478C0A0D5}" presName="accent_5" presStyleCnt="0"/>
      <dgm:spPr/>
    </dgm:pt>
    <dgm:pt modelId="{E0A99749-EEA8-4CF9-95EA-EE5C61339184}" type="pres">
      <dgm:prSet presAssocID="{7045504A-5706-4842-A250-B21478C0A0D5}" presName="accentRepeatNode" presStyleLbl="solidFgAcc1" presStyleIdx="4" presStyleCnt="5"/>
      <dgm:spPr/>
    </dgm:pt>
  </dgm:ptLst>
  <dgm:cxnLst>
    <dgm:cxn modelId="{A5A97C0B-920D-4C9F-9DB3-22B30E668182}" type="presOf" srcId="{7045504A-5706-4842-A250-B21478C0A0D5}" destId="{47BCA1E0-88EC-440A-A979-B0753338E10B}" srcOrd="0" destOrd="0" presId="urn:microsoft.com/office/officeart/2008/layout/VerticalCurvedList"/>
    <dgm:cxn modelId="{D31CD3CE-22C4-4917-95BE-E1ED0A96F0A2}" type="presOf" srcId="{1AD949BF-202D-4E04-B2CE-C2BBE94C78C9}" destId="{5E84923E-8053-48C3-A4F1-3B8338E1F1F8}" srcOrd="0" destOrd="0" presId="urn:microsoft.com/office/officeart/2008/layout/VerticalCurvedList"/>
    <dgm:cxn modelId="{B959F601-6223-401A-9400-03FED256D630}" srcId="{1AD949BF-202D-4E04-B2CE-C2BBE94C78C9}" destId="{2102827A-C931-450C-9DE5-E70E7CD0F7F1}" srcOrd="2" destOrd="0" parTransId="{F85D738D-1231-4D81-B096-183F35430451}" sibTransId="{948AFC8A-23E0-4AD5-A728-E26CD3CD1BF7}"/>
    <dgm:cxn modelId="{C24B1545-5988-4ABB-B465-67F3204DF158}" srcId="{1AD949BF-202D-4E04-B2CE-C2BBE94C78C9}" destId="{7045504A-5706-4842-A250-B21478C0A0D5}" srcOrd="4" destOrd="0" parTransId="{C02A9832-9670-4740-BA88-DE022B4D1220}" sibTransId="{0890B322-27AF-4C13-A3CF-2A969633EABD}"/>
    <dgm:cxn modelId="{6CADDBF5-78F2-46C2-8D34-CE614A5277E1}" type="presOf" srcId="{C4524891-279A-4EDD-810D-2F491F749130}" destId="{3E2ACD1D-D1C7-4B2F-87D4-BA7299F97611}" srcOrd="0" destOrd="0" presId="urn:microsoft.com/office/officeart/2008/layout/VerticalCurvedList"/>
    <dgm:cxn modelId="{54626154-F9B4-40D4-B7A2-ECFFB264EB99}" srcId="{1AD949BF-202D-4E04-B2CE-C2BBE94C78C9}" destId="{996008C1-2FD4-46F6-9330-9F635FAC782A}" srcOrd="1" destOrd="0" parTransId="{257235BC-AF5E-41E5-821B-77F621159C60}" sibTransId="{AC023CA7-A73C-40CE-9C90-2B4A68DC7DFB}"/>
    <dgm:cxn modelId="{CEBE0F2D-8CCA-432C-B39D-6B503D81BEE4}" srcId="{1AD949BF-202D-4E04-B2CE-C2BBE94C78C9}" destId="{BAD0FE6C-3346-407D-A6FE-F19C8B38CD57}" srcOrd="3" destOrd="0" parTransId="{B6AF54CC-9048-4D32-8B8F-96A859F34AB5}" sibTransId="{031DD13B-36C8-4096-A924-6FC0E86F3F49}"/>
    <dgm:cxn modelId="{6A120555-AFBF-42AC-9C85-3580EC07A050}" type="presOf" srcId="{25E7162E-4485-4EF1-940F-6B8CB475F3CB}" destId="{A432B4C9-C838-4348-BC35-ED6CC89D8A27}" srcOrd="0" destOrd="0" presId="urn:microsoft.com/office/officeart/2008/layout/VerticalCurvedList"/>
    <dgm:cxn modelId="{C6E21DFA-4F31-4B04-855B-03BAE5BF8B4D}" type="presOf" srcId="{996008C1-2FD4-46F6-9330-9F635FAC782A}" destId="{ADD6836C-848A-46A4-AEC2-0621EC0403BB}" srcOrd="0" destOrd="0" presId="urn:microsoft.com/office/officeart/2008/layout/VerticalCurvedList"/>
    <dgm:cxn modelId="{D1B62BEB-FD0D-4AF7-8E32-2AC3B8BD6506}" type="presOf" srcId="{BAD0FE6C-3346-407D-A6FE-F19C8B38CD57}" destId="{6142515B-6E66-42F3-A38A-F48A1E6D431D}" srcOrd="0" destOrd="0" presId="urn:microsoft.com/office/officeart/2008/layout/VerticalCurvedList"/>
    <dgm:cxn modelId="{689106A9-836F-46B5-A1D0-9ABF855EC624}" srcId="{1AD949BF-202D-4E04-B2CE-C2BBE94C78C9}" destId="{C4524891-279A-4EDD-810D-2F491F749130}" srcOrd="0" destOrd="0" parTransId="{B9C5ED09-A57C-4D79-BCA2-0AB2CBDAEFD8}" sibTransId="{25E7162E-4485-4EF1-940F-6B8CB475F3CB}"/>
    <dgm:cxn modelId="{AC2FEBC8-D812-4040-AC64-40606CFB0A83}" type="presOf" srcId="{2102827A-C931-450C-9DE5-E70E7CD0F7F1}" destId="{8E2F4B3D-2848-4FFD-86D6-1599052C10B8}" srcOrd="0" destOrd="0" presId="urn:microsoft.com/office/officeart/2008/layout/VerticalCurvedList"/>
    <dgm:cxn modelId="{5DB90F23-2DF5-4C73-A8EF-442398E25820}" type="presParOf" srcId="{5E84923E-8053-48C3-A4F1-3B8338E1F1F8}" destId="{1B8C9FEE-283F-4711-8768-41D98CF984C9}" srcOrd="0" destOrd="0" presId="urn:microsoft.com/office/officeart/2008/layout/VerticalCurvedList"/>
    <dgm:cxn modelId="{C586F063-83FA-4207-8DFE-4172FC060643}" type="presParOf" srcId="{1B8C9FEE-283F-4711-8768-41D98CF984C9}" destId="{DC700009-939E-42D1-946C-FA9E3BF692EE}" srcOrd="0" destOrd="0" presId="urn:microsoft.com/office/officeart/2008/layout/VerticalCurvedList"/>
    <dgm:cxn modelId="{DD506BE9-684A-461C-8CF4-61E584CFD498}" type="presParOf" srcId="{DC700009-939E-42D1-946C-FA9E3BF692EE}" destId="{6BDD75D8-26C5-4426-988E-88F7A6C733FE}" srcOrd="0" destOrd="0" presId="urn:microsoft.com/office/officeart/2008/layout/VerticalCurvedList"/>
    <dgm:cxn modelId="{51A83099-C765-4694-B8A3-931FF0A44188}" type="presParOf" srcId="{DC700009-939E-42D1-946C-FA9E3BF692EE}" destId="{A432B4C9-C838-4348-BC35-ED6CC89D8A27}" srcOrd="1" destOrd="0" presId="urn:microsoft.com/office/officeart/2008/layout/VerticalCurvedList"/>
    <dgm:cxn modelId="{EE75BE42-9829-4D57-B184-C98813278556}" type="presParOf" srcId="{DC700009-939E-42D1-946C-FA9E3BF692EE}" destId="{D1201F5C-9EBC-4B68-A04A-92A2E16BE80D}" srcOrd="2" destOrd="0" presId="urn:microsoft.com/office/officeart/2008/layout/VerticalCurvedList"/>
    <dgm:cxn modelId="{1977CFC2-1C9C-4371-B290-40C5729E99F4}" type="presParOf" srcId="{DC700009-939E-42D1-946C-FA9E3BF692EE}" destId="{053F196F-5F53-47B2-B40D-160329B996D2}" srcOrd="3" destOrd="0" presId="urn:microsoft.com/office/officeart/2008/layout/VerticalCurvedList"/>
    <dgm:cxn modelId="{302B43B8-F1B4-484D-A2D6-A414978BABE0}" type="presParOf" srcId="{1B8C9FEE-283F-4711-8768-41D98CF984C9}" destId="{3E2ACD1D-D1C7-4B2F-87D4-BA7299F97611}" srcOrd="1" destOrd="0" presId="urn:microsoft.com/office/officeart/2008/layout/VerticalCurvedList"/>
    <dgm:cxn modelId="{234C7D00-0EAC-4CA3-BB8B-323D61CED5F7}" type="presParOf" srcId="{1B8C9FEE-283F-4711-8768-41D98CF984C9}" destId="{E3F66EB6-51E1-4DDA-80BD-3EFC6E191989}" srcOrd="2" destOrd="0" presId="urn:microsoft.com/office/officeart/2008/layout/VerticalCurvedList"/>
    <dgm:cxn modelId="{8CFB2B6A-5F28-4F87-BD07-C933DCE9EE00}" type="presParOf" srcId="{E3F66EB6-51E1-4DDA-80BD-3EFC6E191989}" destId="{45AF182F-C231-44F2-A5F5-E50417A26D80}" srcOrd="0" destOrd="0" presId="urn:microsoft.com/office/officeart/2008/layout/VerticalCurvedList"/>
    <dgm:cxn modelId="{D0368149-45C7-4E4A-8A5C-F0AD417773C4}" type="presParOf" srcId="{1B8C9FEE-283F-4711-8768-41D98CF984C9}" destId="{ADD6836C-848A-46A4-AEC2-0621EC0403BB}" srcOrd="3" destOrd="0" presId="urn:microsoft.com/office/officeart/2008/layout/VerticalCurvedList"/>
    <dgm:cxn modelId="{8A0E546D-C535-4EEB-B52D-48C5F7565B4F}" type="presParOf" srcId="{1B8C9FEE-283F-4711-8768-41D98CF984C9}" destId="{0CDE1B3A-0F74-4414-B06E-F1C07A51022A}" srcOrd="4" destOrd="0" presId="urn:microsoft.com/office/officeart/2008/layout/VerticalCurvedList"/>
    <dgm:cxn modelId="{39A0BD22-6619-4972-88A2-5086D46BE4CE}" type="presParOf" srcId="{0CDE1B3A-0F74-4414-B06E-F1C07A51022A}" destId="{3A0282AA-AE50-4724-A80C-74BE6E974713}" srcOrd="0" destOrd="0" presId="urn:microsoft.com/office/officeart/2008/layout/VerticalCurvedList"/>
    <dgm:cxn modelId="{F48B1227-A230-4DA4-9775-F3296B808392}" type="presParOf" srcId="{1B8C9FEE-283F-4711-8768-41D98CF984C9}" destId="{8E2F4B3D-2848-4FFD-86D6-1599052C10B8}" srcOrd="5" destOrd="0" presId="urn:microsoft.com/office/officeart/2008/layout/VerticalCurvedList"/>
    <dgm:cxn modelId="{8447BBF8-118F-45CA-B20B-2FF6D5CD5944}" type="presParOf" srcId="{1B8C9FEE-283F-4711-8768-41D98CF984C9}" destId="{A5484B9A-A3C0-4C3A-B5C5-B394C443C737}" srcOrd="6" destOrd="0" presId="urn:microsoft.com/office/officeart/2008/layout/VerticalCurvedList"/>
    <dgm:cxn modelId="{1BABDE89-D308-46F2-B435-94A6C1BA86E3}" type="presParOf" srcId="{A5484B9A-A3C0-4C3A-B5C5-B394C443C737}" destId="{DD4E423D-AB64-4D12-8EF4-FDA5F4B31884}" srcOrd="0" destOrd="0" presId="urn:microsoft.com/office/officeart/2008/layout/VerticalCurvedList"/>
    <dgm:cxn modelId="{7A8E40BF-1B83-4181-817C-2D9FA8608A3C}" type="presParOf" srcId="{1B8C9FEE-283F-4711-8768-41D98CF984C9}" destId="{6142515B-6E66-42F3-A38A-F48A1E6D431D}" srcOrd="7" destOrd="0" presId="urn:microsoft.com/office/officeart/2008/layout/VerticalCurvedList"/>
    <dgm:cxn modelId="{13E0593A-540A-4196-B5B2-AA84A344E613}" type="presParOf" srcId="{1B8C9FEE-283F-4711-8768-41D98CF984C9}" destId="{354652FF-F925-40CC-97B1-E4FC0252306C}" srcOrd="8" destOrd="0" presId="urn:microsoft.com/office/officeart/2008/layout/VerticalCurvedList"/>
    <dgm:cxn modelId="{813EDB73-C8D1-4734-9559-81971CA18976}" type="presParOf" srcId="{354652FF-F925-40CC-97B1-E4FC0252306C}" destId="{5BEDCDD6-5998-4A08-A322-82716ABD09A4}" srcOrd="0" destOrd="0" presId="urn:microsoft.com/office/officeart/2008/layout/VerticalCurvedList"/>
    <dgm:cxn modelId="{99DDC861-D0F1-420A-95FF-A8C441AA983E}" type="presParOf" srcId="{1B8C9FEE-283F-4711-8768-41D98CF984C9}" destId="{47BCA1E0-88EC-440A-A979-B0753338E10B}" srcOrd="9" destOrd="0" presId="urn:microsoft.com/office/officeart/2008/layout/VerticalCurvedList"/>
    <dgm:cxn modelId="{2035B998-33C7-40C3-A0CB-20209DBD6F9B}" type="presParOf" srcId="{1B8C9FEE-283F-4711-8768-41D98CF984C9}" destId="{9735CEE4-6E26-4901-91D8-81E14EAC0653}" srcOrd="10" destOrd="0" presId="urn:microsoft.com/office/officeart/2008/layout/VerticalCurvedList"/>
    <dgm:cxn modelId="{61D7F23B-43F1-4EC5-917A-A8A89254250B}" type="presParOf" srcId="{9735CEE4-6E26-4901-91D8-81E14EAC0653}" destId="{E0A99749-EEA8-4CF9-95EA-EE5C613391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F9849-362F-434B-9955-B632628807D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7BADA7-53D7-41EE-AA3F-F91CD50F1420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повышение налоговой культуры </a:t>
          </a:r>
          <a:r>
            <a:rPr lang="en-US" sz="1000" dirty="0" smtClean="0">
              <a:latin typeface="Proxima Nova Rg" panose="02000506030000020004"/>
              <a:ea typeface="Calibri" panose="020F0502020204030204" pitchFamily="34" charset="0"/>
              <a:cs typeface="Times New Roman" panose="02020603050405020304" pitchFamily="18" charset="0"/>
            </a:rPr>
            <a:t/>
          </a:r>
          <a:br>
            <a:rPr lang="en-US" sz="1000" dirty="0" smtClean="0">
              <a:latin typeface="Proxima Nova Rg" panose="02000506030000020004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грамотности школьников и студентов </a:t>
          </a:r>
          <a:endParaRPr lang="ru-RU" sz="1000" dirty="0"/>
        </a:p>
      </dgm:t>
    </dgm:pt>
    <dgm:pt modelId="{D386CAA8-B1A7-483B-8CEE-98B2C6AB6557}" type="parTrans" cxnId="{938D92DA-24D2-4A65-B502-850A29EE1111}">
      <dgm:prSet/>
      <dgm:spPr/>
      <dgm:t>
        <a:bodyPr/>
        <a:lstStyle/>
        <a:p>
          <a:endParaRPr lang="ru-RU"/>
        </a:p>
      </dgm:t>
    </dgm:pt>
    <dgm:pt modelId="{36F1C167-761F-4CF9-954F-CF89BDB29C49}" type="sibTrans" cxnId="{938D92DA-24D2-4A65-B502-850A29EE1111}">
      <dgm:prSet/>
      <dgm:spPr/>
      <dgm:t>
        <a:bodyPr/>
        <a:lstStyle/>
        <a:p>
          <a:endParaRPr lang="ru-RU"/>
        </a:p>
      </dgm:t>
    </dgm:pt>
    <dgm:pt modelId="{E0D6A03F-19E7-463B-999A-D44C04227F30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увеличение коэффициента эффекта налогообложения, налоговой ответственности</a:t>
          </a:r>
          <a:endParaRPr lang="ru-RU" sz="1000" dirty="0"/>
        </a:p>
      </dgm:t>
    </dgm:pt>
    <dgm:pt modelId="{A3A8D913-6597-4DBE-A160-344E601E9964}" type="parTrans" cxnId="{6A5F2A49-303C-4D9D-A021-F808BC89F313}">
      <dgm:prSet/>
      <dgm:spPr/>
      <dgm:t>
        <a:bodyPr/>
        <a:lstStyle/>
        <a:p>
          <a:endParaRPr lang="ru-RU"/>
        </a:p>
      </dgm:t>
    </dgm:pt>
    <dgm:pt modelId="{B805C350-E3F2-419B-BBF6-3EF71E1D63D0}" type="sibTrans" cxnId="{6A5F2A49-303C-4D9D-A021-F808BC89F313}">
      <dgm:prSet/>
      <dgm:spPr/>
      <dgm:t>
        <a:bodyPr/>
        <a:lstStyle/>
        <a:p>
          <a:endParaRPr lang="ru-RU"/>
        </a:p>
      </dgm:t>
    </dgm:pt>
    <dgm:pt modelId="{DE0DB605-E38C-48A5-9069-D0F471BE95C8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понимание сущности и необходимости налогов как экономического явления</a:t>
          </a:r>
          <a:endParaRPr lang="ru-RU" sz="1000" dirty="0"/>
        </a:p>
      </dgm:t>
    </dgm:pt>
    <dgm:pt modelId="{5FE40AB0-2987-4D31-820F-FC80B3172162}" type="parTrans" cxnId="{44E29651-AF7B-43EB-AE1E-1E29BC5D6B20}">
      <dgm:prSet/>
      <dgm:spPr/>
      <dgm:t>
        <a:bodyPr/>
        <a:lstStyle/>
        <a:p>
          <a:endParaRPr lang="ru-RU"/>
        </a:p>
      </dgm:t>
    </dgm:pt>
    <dgm:pt modelId="{0221FFBA-E15E-44F8-B0AE-950E99CACDF6}" type="sibTrans" cxnId="{44E29651-AF7B-43EB-AE1E-1E29BC5D6B20}">
      <dgm:prSet/>
      <dgm:spPr/>
      <dgm:t>
        <a:bodyPr/>
        <a:lstStyle/>
        <a:p>
          <a:endParaRPr lang="ru-RU"/>
        </a:p>
      </dgm:t>
    </dgm:pt>
    <dgm:pt modelId="{D7B2F0F0-2C0C-4828-829F-431F5683811C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повышение предпринимательской инициативы молодых людей, расширению налоговой базы, созданию новых рабочих мест</a:t>
          </a:r>
          <a:endParaRPr lang="ru-RU" sz="1000" dirty="0"/>
        </a:p>
      </dgm:t>
    </dgm:pt>
    <dgm:pt modelId="{ED7FB699-C521-4E0C-B14C-114C0914ED2C}" type="parTrans" cxnId="{F83BD7B8-EEA9-4D9D-8256-0B543F56E198}">
      <dgm:prSet/>
      <dgm:spPr/>
      <dgm:t>
        <a:bodyPr/>
        <a:lstStyle/>
        <a:p>
          <a:endParaRPr lang="ru-RU"/>
        </a:p>
      </dgm:t>
    </dgm:pt>
    <dgm:pt modelId="{A1811BAA-EE41-46B7-9FA4-E91F8FAAF76A}" type="sibTrans" cxnId="{F83BD7B8-EEA9-4D9D-8256-0B543F56E198}">
      <dgm:prSet/>
      <dgm:spPr/>
      <dgm:t>
        <a:bodyPr/>
        <a:lstStyle/>
        <a:p>
          <a:endParaRPr lang="ru-RU"/>
        </a:p>
      </dgm:t>
    </dgm:pt>
    <dgm:pt modelId="{891C5262-4E27-4CFB-AE28-49658A6F5703}" type="pres">
      <dgm:prSet presAssocID="{1D0F9849-362F-434B-9955-B632628807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F643E5-AC7F-4DD4-867C-9C05F37FEA71}" type="pres">
      <dgm:prSet presAssocID="{E77BADA7-53D7-41EE-AA3F-F91CD50F1420}" presName="composite" presStyleCnt="0"/>
      <dgm:spPr/>
    </dgm:pt>
    <dgm:pt modelId="{61D55838-104D-481E-BC95-A74970026E56}" type="pres">
      <dgm:prSet presAssocID="{E77BADA7-53D7-41EE-AA3F-F91CD50F1420}" presName="LShape" presStyleLbl="alignNode1" presStyleIdx="0" presStyleCnt="7" custScaleY="249071" custLinFactNeighborX="-2825" custLinFactNeighborY="-87778"/>
      <dgm:spPr>
        <a:solidFill>
          <a:schemeClr val="bg2"/>
        </a:solidFill>
        <a:ln>
          <a:noFill/>
        </a:ln>
      </dgm:spPr>
    </dgm:pt>
    <dgm:pt modelId="{24070105-09C0-4EB3-BF67-4ED0BEE27724}" type="pres">
      <dgm:prSet presAssocID="{E77BADA7-53D7-41EE-AA3F-F91CD50F1420}" presName="ParentText" presStyleLbl="revTx" presStyleIdx="0" presStyleCnt="4" custScaleY="162729" custLinFactNeighborX="-1858" custLinFactNeighborY="-86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B2F9B-ED67-4E02-B999-AC5D4EE2752F}" type="pres">
      <dgm:prSet presAssocID="{E77BADA7-53D7-41EE-AA3F-F91CD50F1420}" presName="Triangle" presStyleLbl="alignNode1" presStyleIdx="1" presStyleCnt="7" custLinFactY="-266272" custLinFactNeighborX="-43700" custLinFactNeighborY="-300000"/>
      <dgm:spPr>
        <a:solidFill>
          <a:schemeClr val="bg2"/>
        </a:solidFill>
        <a:ln>
          <a:noFill/>
        </a:ln>
      </dgm:spPr>
    </dgm:pt>
    <dgm:pt modelId="{CEA59686-ABFE-4633-A658-03613B1C7839}" type="pres">
      <dgm:prSet presAssocID="{36F1C167-761F-4CF9-954F-CF89BDB29C49}" presName="sibTrans" presStyleCnt="0"/>
      <dgm:spPr/>
    </dgm:pt>
    <dgm:pt modelId="{ECAD50AD-33DE-4B75-85A7-0398C26B8089}" type="pres">
      <dgm:prSet presAssocID="{36F1C167-761F-4CF9-954F-CF89BDB29C49}" presName="space" presStyleCnt="0"/>
      <dgm:spPr/>
    </dgm:pt>
    <dgm:pt modelId="{DCC448FF-08F8-4EB1-A631-9EA8B9FF7BBB}" type="pres">
      <dgm:prSet presAssocID="{E0D6A03F-19E7-463B-999A-D44C04227F30}" presName="composite" presStyleCnt="0"/>
      <dgm:spPr/>
    </dgm:pt>
    <dgm:pt modelId="{A667A439-BE78-4D26-BEE7-12A595960EE9}" type="pres">
      <dgm:prSet presAssocID="{E0D6A03F-19E7-463B-999A-D44C04227F30}" presName="LShape" presStyleLbl="alignNode1" presStyleIdx="2" presStyleCnt="7" custScaleY="249071" custLinFactNeighborX="-6036" custLinFactNeighborY="-87878"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9BA961BF-FFA4-4B48-AD82-3472621580F6}" type="pres">
      <dgm:prSet presAssocID="{E0D6A03F-19E7-463B-999A-D44C04227F30}" presName="ParentText" presStyleLbl="revTx" presStyleIdx="1" presStyleCnt="4" custScaleX="97696" custScaleY="155996" custLinFactNeighborX="-3386" custLinFactNeighborY="-89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94D6C-B907-4FB7-8D94-66DD8F551F51}" type="pres">
      <dgm:prSet presAssocID="{E0D6A03F-19E7-463B-999A-D44C04227F30}" presName="Triangle" presStyleLbl="alignNode1" presStyleIdx="3" presStyleCnt="7" custLinFactY="-245436" custLinFactNeighborX="-50646" custLinFactNeighborY="-300000"/>
      <dgm:spPr/>
    </dgm:pt>
    <dgm:pt modelId="{7C04C305-B1B2-4D9A-9044-BCDEC4857C45}" type="pres">
      <dgm:prSet presAssocID="{B805C350-E3F2-419B-BBF6-3EF71E1D63D0}" presName="sibTrans" presStyleCnt="0"/>
      <dgm:spPr/>
    </dgm:pt>
    <dgm:pt modelId="{0CB8D7D5-C835-498E-9557-F1DBE69C4519}" type="pres">
      <dgm:prSet presAssocID="{B805C350-E3F2-419B-BBF6-3EF71E1D63D0}" presName="space" presStyleCnt="0"/>
      <dgm:spPr/>
    </dgm:pt>
    <dgm:pt modelId="{07FD3F90-7087-463B-9F96-CD3919A4F766}" type="pres">
      <dgm:prSet presAssocID="{DE0DB605-E38C-48A5-9069-D0F471BE95C8}" presName="composite" presStyleCnt="0"/>
      <dgm:spPr/>
    </dgm:pt>
    <dgm:pt modelId="{7C6E5B78-398E-4263-905C-4D293D1C747E}" type="pres">
      <dgm:prSet presAssocID="{DE0DB605-E38C-48A5-9069-D0F471BE95C8}" presName="LShape" presStyleLbl="alignNode1" presStyleIdx="4" presStyleCnt="7" custScaleY="249071" custLinFactNeighborX="-6592" custLinFactNeighborY="-53785"/>
      <dgm:spPr>
        <a:solidFill>
          <a:schemeClr val="accent2"/>
        </a:solidFill>
        <a:ln>
          <a:noFill/>
        </a:ln>
      </dgm:spPr>
    </dgm:pt>
    <dgm:pt modelId="{521BDAB3-7FC1-4FFE-8961-BB554BBE22CA}" type="pres">
      <dgm:prSet presAssocID="{DE0DB605-E38C-48A5-9069-D0F471BE95C8}" presName="ParentText" presStyleLbl="revTx" presStyleIdx="2" presStyleCnt="4" custScaleX="85555" custScaleY="162801" custLinFactNeighborX="-9603" custLinFactNeighborY="-58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E94A2-0525-4170-BC68-EF8C579894CA}" type="pres">
      <dgm:prSet presAssocID="{DE0DB605-E38C-48A5-9069-D0F471BE95C8}" presName="Triangle" presStyleLbl="alignNode1" presStyleIdx="5" presStyleCnt="7" custLinFactY="-200000" custLinFactNeighborX="-46126" custLinFactNeighborY="-209997"/>
      <dgm:spPr>
        <a:solidFill>
          <a:schemeClr val="accent2"/>
        </a:solidFill>
        <a:ln>
          <a:noFill/>
        </a:ln>
      </dgm:spPr>
    </dgm:pt>
    <dgm:pt modelId="{1ACBA68D-AA65-4E81-AC82-8ACD13EC0494}" type="pres">
      <dgm:prSet presAssocID="{0221FFBA-E15E-44F8-B0AE-950E99CACDF6}" presName="sibTrans" presStyleCnt="0"/>
      <dgm:spPr/>
    </dgm:pt>
    <dgm:pt modelId="{CF16F75C-B487-42DB-8D11-C940DC0D7C63}" type="pres">
      <dgm:prSet presAssocID="{0221FFBA-E15E-44F8-B0AE-950E99CACDF6}" presName="space" presStyleCnt="0"/>
      <dgm:spPr/>
    </dgm:pt>
    <dgm:pt modelId="{3A5C4479-049E-4E67-B5FD-37573C39AD1B}" type="pres">
      <dgm:prSet presAssocID="{D7B2F0F0-2C0C-4828-829F-431F5683811C}" presName="composite" presStyleCnt="0"/>
      <dgm:spPr/>
    </dgm:pt>
    <dgm:pt modelId="{D20E979B-F1D2-4177-82F7-3B6B680C7D99}" type="pres">
      <dgm:prSet presAssocID="{D7B2F0F0-2C0C-4828-829F-431F5683811C}" presName="LShape" presStyleLbl="alignNode1" presStyleIdx="6" presStyleCnt="7" custScaleY="249071" custLinFactNeighborX="-5323" custLinFactNeighborY="-14847"/>
      <dgm:spPr>
        <a:solidFill>
          <a:schemeClr val="accent3"/>
        </a:solidFill>
        <a:ln>
          <a:noFill/>
        </a:ln>
      </dgm:spPr>
    </dgm:pt>
    <dgm:pt modelId="{205C8CBE-67C9-4FD0-9A9F-F56FAC3A2B1D}" type="pres">
      <dgm:prSet presAssocID="{D7B2F0F0-2C0C-4828-829F-431F5683811C}" presName="ParentText" presStyleLbl="revTx" presStyleIdx="3" presStyleCnt="4" custScaleX="115728" custScaleY="155895" custLinFactNeighborX="5697" custLinFactNeighborY="-32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F12BD-C87D-4642-B995-5D009B3BDE3A}" type="presOf" srcId="{D7B2F0F0-2C0C-4828-829F-431F5683811C}" destId="{205C8CBE-67C9-4FD0-9A9F-F56FAC3A2B1D}" srcOrd="0" destOrd="0" presId="urn:microsoft.com/office/officeart/2009/3/layout/StepUpProcess"/>
    <dgm:cxn modelId="{6A5F2A49-303C-4D9D-A021-F808BC89F313}" srcId="{1D0F9849-362F-434B-9955-B632628807D9}" destId="{E0D6A03F-19E7-463B-999A-D44C04227F30}" srcOrd="1" destOrd="0" parTransId="{A3A8D913-6597-4DBE-A160-344E601E9964}" sibTransId="{B805C350-E3F2-419B-BBF6-3EF71E1D63D0}"/>
    <dgm:cxn modelId="{938D92DA-24D2-4A65-B502-850A29EE1111}" srcId="{1D0F9849-362F-434B-9955-B632628807D9}" destId="{E77BADA7-53D7-41EE-AA3F-F91CD50F1420}" srcOrd="0" destOrd="0" parTransId="{D386CAA8-B1A7-483B-8CEE-98B2C6AB6557}" sibTransId="{36F1C167-761F-4CF9-954F-CF89BDB29C49}"/>
    <dgm:cxn modelId="{44E29651-AF7B-43EB-AE1E-1E29BC5D6B20}" srcId="{1D0F9849-362F-434B-9955-B632628807D9}" destId="{DE0DB605-E38C-48A5-9069-D0F471BE95C8}" srcOrd="2" destOrd="0" parTransId="{5FE40AB0-2987-4D31-820F-FC80B3172162}" sibTransId="{0221FFBA-E15E-44F8-B0AE-950E99CACDF6}"/>
    <dgm:cxn modelId="{CD87C00B-5291-4555-8832-5D5B5872D201}" type="presOf" srcId="{E77BADA7-53D7-41EE-AA3F-F91CD50F1420}" destId="{24070105-09C0-4EB3-BF67-4ED0BEE27724}" srcOrd="0" destOrd="0" presId="urn:microsoft.com/office/officeart/2009/3/layout/StepUpProcess"/>
    <dgm:cxn modelId="{3C141062-4438-43F1-B148-196049D8D634}" type="presOf" srcId="{E0D6A03F-19E7-463B-999A-D44C04227F30}" destId="{9BA961BF-FFA4-4B48-AD82-3472621580F6}" srcOrd="0" destOrd="0" presId="urn:microsoft.com/office/officeart/2009/3/layout/StepUpProcess"/>
    <dgm:cxn modelId="{F83BD7B8-EEA9-4D9D-8256-0B543F56E198}" srcId="{1D0F9849-362F-434B-9955-B632628807D9}" destId="{D7B2F0F0-2C0C-4828-829F-431F5683811C}" srcOrd="3" destOrd="0" parTransId="{ED7FB699-C521-4E0C-B14C-114C0914ED2C}" sibTransId="{A1811BAA-EE41-46B7-9FA4-E91F8FAAF76A}"/>
    <dgm:cxn modelId="{C5521CAB-DE7F-4D1E-A547-6102E8901EC0}" type="presOf" srcId="{DE0DB605-E38C-48A5-9069-D0F471BE95C8}" destId="{521BDAB3-7FC1-4FFE-8961-BB554BBE22CA}" srcOrd="0" destOrd="0" presId="urn:microsoft.com/office/officeart/2009/3/layout/StepUpProcess"/>
    <dgm:cxn modelId="{03AD569C-C0E0-42ED-A66B-C6D3C83494C2}" type="presOf" srcId="{1D0F9849-362F-434B-9955-B632628807D9}" destId="{891C5262-4E27-4CFB-AE28-49658A6F5703}" srcOrd="0" destOrd="0" presId="urn:microsoft.com/office/officeart/2009/3/layout/StepUpProcess"/>
    <dgm:cxn modelId="{49088D0F-90F7-425C-AECB-01BDD4D95218}" type="presParOf" srcId="{891C5262-4E27-4CFB-AE28-49658A6F5703}" destId="{E3F643E5-AC7F-4DD4-867C-9C05F37FEA71}" srcOrd="0" destOrd="0" presId="urn:microsoft.com/office/officeart/2009/3/layout/StepUpProcess"/>
    <dgm:cxn modelId="{2A438A44-8A4B-44B3-808A-DFD5CAF8DB89}" type="presParOf" srcId="{E3F643E5-AC7F-4DD4-867C-9C05F37FEA71}" destId="{61D55838-104D-481E-BC95-A74970026E56}" srcOrd="0" destOrd="0" presId="urn:microsoft.com/office/officeart/2009/3/layout/StepUpProcess"/>
    <dgm:cxn modelId="{55BF2DDB-2D83-452E-B905-F921FE8292FD}" type="presParOf" srcId="{E3F643E5-AC7F-4DD4-867C-9C05F37FEA71}" destId="{24070105-09C0-4EB3-BF67-4ED0BEE27724}" srcOrd="1" destOrd="0" presId="urn:microsoft.com/office/officeart/2009/3/layout/StepUpProcess"/>
    <dgm:cxn modelId="{E57F5DBD-E7EE-41C8-8B2D-2BDE720DBC37}" type="presParOf" srcId="{E3F643E5-AC7F-4DD4-867C-9C05F37FEA71}" destId="{21CB2F9B-ED67-4E02-B999-AC5D4EE2752F}" srcOrd="2" destOrd="0" presId="urn:microsoft.com/office/officeart/2009/3/layout/StepUpProcess"/>
    <dgm:cxn modelId="{521C9C28-ADDD-4E91-81A0-B8A8E6EAE42C}" type="presParOf" srcId="{891C5262-4E27-4CFB-AE28-49658A6F5703}" destId="{CEA59686-ABFE-4633-A658-03613B1C7839}" srcOrd="1" destOrd="0" presId="urn:microsoft.com/office/officeart/2009/3/layout/StepUpProcess"/>
    <dgm:cxn modelId="{BDC6C974-4A34-44D4-95CA-AF20998984F6}" type="presParOf" srcId="{CEA59686-ABFE-4633-A658-03613B1C7839}" destId="{ECAD50AD-33DE-4B75-85A7-0398C26B8089}" srcOrd="0" destOrd="0" presId="urn:microsoft.com/office/officeart/2009/3/layout/StepUpProcess"/>
    <dgm:cxn modelId="{AABC1B3B-4DA7-498E-8045-E6E74757A8C4}" type="presParOf" srcId="{891C5262-4E27-4CFB-AE28-49658A6F5703}" destId="{DCC448FF-08F8-4EB1-A631-9EA8B9FF7BBB}" srcOrd="2" destOrd="0" presId="urn:microsoft.com/office/officeart/2009/3/layout/StepUpProcess"/>
    <dgm:cxn modelId="{C4C2037E-3576-4B95-9E6C-FE344C7B8D04}" type="presParOf" srcId="{DCC448FF-08F8-4EB1-A631-9EA8B9FF7BBB}" destId="{A667A439-BE78-4D26-BEE7-12A595960EE9}" srcOrd="0" destOrd="0" presId="urn:microsoft.com/office/officeart/2009/3/layout/StepUpProcess"/>
    <dgm:cxn modelId="{7CE20F33-2B62-498F-9F7C-AC1009AF919F}" type="presParOf" srcId="{DCC448FF-08F8-4EB1-A631-9EA8B9FF7BBB}" destId="{9BA961BF-FFA4-4B48-AD82-3472621580F6}" srcOrd="1" destOrd="0" presId="urn:microsoft.com/office/officeart/2009/3/layout/StepUpProcess"/>
    <dgm:cxn modelId="{C59641C1-3525-42E3-9385-E8241AD6C24E}" type="presParOf" srcId="{DCC448FF-08F8-4EB1-A631-9EA8B9FF7BBB}" destId="{CEA94D6C-B907-4FB7-8D94-66DD8F551F51}" srcOrd="2" destOrd="0" presId="urn:microsoft.com/office/officeart/2009/3/layout/StepUpProcess"/>
    <dgm:cxn modelId="{58575B9A-B7B9-4048-AC64-D13060BD0D3D}" type="presParOf" srcId="{891C5262-4E27-4CFB-AE28-49658A6F5703}" destId="{7C04C305-B1B2-4D9A-9044-BCDEC4857C45}" srcOrd="3" destOrd="0" presId="urn:microsoft.com/office/officeart/2009/3/layout/StepUpProcess"/>
    <dgm:cxn modelId="{A935F426-CA35-47EA-9E62-7EDCF08C3EE3}" type="presParOf" srcId="{7C04C305-B1B2-4D9A-9044-BCDEC4857C45}" destId="{0CB8D7D5-C835-498E-9557-F1DBE69C4519}" srcOrd="0" destOrd="0" presId="urn:microsoft.com/office/officeart/2009/3/layout/StepUpProcess"/>
    <dgm:cxn modelId="{097B0383-93FA-4C80-A5F5-047CA65A5B35}" type="presParOf" srcId="{891C5262-4E27-4CFB-AE28-49658A6F5703}" destId="{07FD3F90-7087-463B-9F96-CD3919A4F766}" srcOrd="4" destOrd="0" presId="urn:microsoft.com/office/officeart/2009/3/layout/StepUpProcess"/>
    <dgm:cxn modelId="{F58FEC96-7F3C-40AF-BF11-17A1CB628504}" type="presParOf" srcId="{07FD3F90-7087-463B-9F96-CD3919A4F766}" destId="{7C6E5B78-398E-4263-905C-4D293D1C747E}" srcOrd="0" destOrd="0" presId="urn:microsoft.com/office/officeart/2009/3/layout/StepUpProcess"/>
    <dgm:cxn modelId="{5F865262-E3F8-4A3B-9C02-CCD1D01F50A7}" type="presParOf" srcId="{07FD3F90-7087-463B-9F96-CD3919A4F766}" destId="{521BDAB3-7FC1-4FFE-8961-BB554BBE22CA}" srcOrd="1" destOrd="0" presId="urn:microsoft.com/office/officeart/2009/3/layout/StepUpProcess"/>
    <dgm:cxn modelId="{621B9830-BE45-4537-94BC-24D99BAA9D26}" type="presParOf" srcId="{07FD3F90-7087-463B-9F96-CD3919A4F766}" destId="{B46E94A2-0525-4170-BC68-EF8C579894CA}" srcOrd="2" destOrd="0" presId="urn:microsoft.com/office/officeart/2009/3/layout/StepUpProcess"/>
    <dgm:cxn modelId="{47EAAD68-7E20-4985-854A-8A4808BB2354}" type="presParOf" srcId="{891C5262-4E27-4CFB-AE28-49658A6F5703}" destId="{1ACBA68D-AA65-4E81-AC82-8ACD13EC0494}" srcOrd="5" destOrd="0" presId="urn:microsoft.com/office/officeart/2009/3/layout/StepUpProcess"/>
    <dgm:cxn modelId="{0831A660-DE9A-42F2-9DE2-C1B0E66621E3}" type="presParOf" srcId="{1ACBA68D-AA65-4E81-AC82-8ACD13EC0494}" destId="{CF16F75C-B487-42DB-8D11-C940DC0D7C63}" srcOrd="0" destOrd="0" presId="urn:microsoft.com/office/officeart/2009/3/layout/StepUpProcess"/>
    <dgm:cxn modelId="{704AEBE0-C4C0-44C0-811A-F28C831D6C3D}" type="presParOf" srcId="{891C5262-4E27-4CFB-AE28-49658A6F5703}" destId="{3A5C4479-049E-4E67-B5FD-37573C39AD1B}" srcOrd="6" destOrd="0" presId="urn:microsoft.com/office/officeart/2009/3/layout/StepUpProcess"/>
    <dgm:cxn modelId="{666F57FD-89FA-40E9-92AD-A73E3115A5A0}" type="presParOf" srcId="{3A5C4479-049E-4E67-B5FD-37573C39AD1B}" destId="{D20E979B-F1D2-4177-82F7-3B6B680C7D99}" srcOrd="0" destOrd="0" presId="urn:microsoft.com/office/officeart/2009/3/layout/StepUpProcess"/>
    <dgm:cxn modelId="{CF2F5A6E-8CB9-4176-84D6-0F1D992A2A89}" type="presParOf" srcId="{3A5C4479-049E-4E67-B5FD-37573C39AD1B}" destId="{205C8CBE-67C9-4FD0-9A9F-F56FAC3A2B1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822DC-39BD-4CBA-BA5E-0E75A60C8780}">
      <dsp:nvSpPr>
        <dsp:cNvPr id="0" name=""/>
        <dsp:cNvSpPr/>
      </dsp:nvSpPr>
      <dsp:spPr>
        <a:xfrm>
          <a:off x="4375150" y="1125554"/>
          <a:ext cx="3094862" cy="537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13"/>
              </a:lnTo>
              <a:lnTo>
                <a:pt x="3094862" y="268613"/>
              </a:lnTo>
              <a:lnTo>
                <a:pt x="3094862" y="537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D90BC-6A1F-4AA8-BC7F-F2AA6F712CC6}">
      <dsp:nvSpPr>
        <dsp:cNvPr id="0" name=""/>
        <dsp:cNvSpPr/>
      </dsp:nvSpPr>
      <dsp:spPr>
        <a:xfrm>
          <a:off x="4328841" y="1125554"/>
          <a:ext cx="91440" cy="537226"/>
        </a:xfrm>
        <a:custGeom>
          <a:avLst/>
          <a:gdLst/>
          <a:ahLst/>
          <a:cxnLst/>
          <a:rect l="0" t="0" r="0" b="0"/>
          <a:pathLst>
            <a:path>
              <a:moveTo>
                <a:pt x="46308" y="0"/>
              </a:moveTo>
              <a:lnTo>
                <a:pt x="46308" y="268613"/>
              </a:lnTo>
              <a:lnTo>
                <a:pt x="45720" y="268613"/>
              </a:lnTo>
              <a:lnTo>
                <a:pt x="45720" y="537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7A0FE-5CD9-4346-8897-A461A4F4C740}">
      <dsp:nvSpPr>
        <dsp:cNvPr id="0" name=""/>
        <dsp:cNvSpPr/>
      </dsp:nvSpPr>
      <dsp:spPr>
        <a:xfrm>
          <a:off x="1279111" y="1125554"/>
          <a:ext cx="3096038" cy="537226"/>
        </a:xfrm>
        <a:custGeom>
          <a:avLst/>
          <a:gdLst/>
          <a:ahLst/>
          <a:cxnLst/>
          <a:rect l="0" t="0" r="0" b="0"/>
          <a:pathLst>
            <a:path>
              <a:moveTo>
                <a:pt x="3096038" y="0"/>
              </a:moveTo>
              <a:lnTo>
                <a:pt x="3096038" y="268613"/>
              </a:lnTo>
              <a:lnTo>
                <a:pt x="0" y="268613"/>
              </a:lnTo>
              <a:lnTo>
                <a:pt x="0" y="537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96FE0-035C-48D9-AA62-B7B1B148665A}">
      <dsp:nvSpPr>
        <dsp:cNvPr id="0" name=""/>
        <dsp:cNvSpPr/>
      </dsp:nvSpPr>
      <dsp:spPr>
        <a:xfrm>
          <a:off x="2466689" y="571507"/>
          <a:ext cx="3816920" cy="554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u="sng" kern="1200" dirty="0" smtClean="0"/>
            <a:t>Задачи</a:t>
          </a:r>
          <a:endParaRPr lang="ru-RU" sz="4900" kern="1200" dirty="0"/>
        </a:p>
      </dsp:txBody>
      <dsp:txXfrm>
        <a:off x="2466689" y="571507"/>
        <a:ext cx="3816920" cy="554047"/>
      </dsp:txXfrm>
    </dsp:sp>
    <dsp:sp modelId="{F3DBC0E4-0B24-47AC-AACC-A25F0FE52612}">
      <dsp:nvSpPr>
        <dsp:cNvPr id="0" name=""/>
        <dsp:cNvSpPr/>
      </dsp:nvSpPr>
      <dsp:spPr>
        <a:xfrm>
          <a:off x="0" y="1662781"/>
          <a:ext cx="2558223" cy="185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уровня финансовой (налоговой) грамотности </a:t>
          </a:r>
          <a:br>
            <a:rPr lang="ru-RU" sz="1700" kern="1200" dirty="0" smtClean="0"/>
          </a:br>
          <a:r>
            <a:rPr lang="ru-RU" sz="1700" kern="1200" dirty="0" smtClean="0"/>
            <a:t>и воспитание налогового правосознания подрастающего поколения россиян</a:t>
          </a:r>
          <a:endParaRPr lang="ru-RU" sz="1700" kern="1200" dirty="0"/>
        </a:p>
      </dsp:txBody>
      <dsp:txXfrm>
        <a:off x="0" y="1662781"/>
        <a:ext cx="2558223" cy="1855121"/>
      </dsp:txXfrm>
    </dsp:sp>
    <dsp:sp modelId="{03E8990B-486E-4A65-8ABB-2E18EA84BF52}">
      <dsp:nvSpPr>
        <dsp:cNvPr id="0" name=""/>
        <dsp:cNvSpPr/>
      </dsp:nvSpPr>
      <dsp:spPr>
        <a:xfrm>
          <a:off x="3095449" y="1662781"/>
          <a:ext cx="2558223" cy="185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умение применять компьютерную технику </a:t>
          </a:r>
          <a:br>
            <a:rPr lang="ru-RU" sz="1700" kern="1200" dirty="0" smtClean="0"/>
          </a:br>
          <a:r>
            <a:rPr lang="ru-RU" sz="1700" kern="1200" dirty="0" smtClean="0"/>
            <a:t>и информационные технологии в сфере финансового (налогового) права</a:t>
          </a:r>
          <a:endParaRPr lang="ru-RU" sz="1700" kern="1200" dirty="0"/>
        </a:p>
      </dsp:txBody>
      <dsp:txXfrm>
        <a:off x="3095449" y="1662781"/>
        <a:ext cx="2558223" cy="1855121"/>
      </dsp:txXfrm>
    </dsp:sp>
    <dsp:sp modelId="{00C71265-6CE4-4529-9EDF-1C157BF4AE9E}">
      <dsp:nvSpPr>
        <dsp:cNvPr id="0" name=""/>
        <dsp:cNvSpPr/>
      </dsp:nvSpPr>
      <dsp:spPr>
        <a:xfrm>
          <a:off x="6190900" y="1662781"/>
          <a:ext cx="2558223" cy="185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выявление креативного творческого подхода обучающихся школ </a:t>
          </a:r>
          <a:br>
            <a:rPr lang="ru-RU" sz="1700" kern="1200" dirty="0" smtClean="0"/>
          </a:br>
          <a:r>
            <a:rPr lang="ru-RU" sz="1700" kern="1200" dirty="0" smtClean="0"/>
            <a:t>и студентов учебных заведений Курганской области к вопросам повышения налоговой дисциплины</a:t>
          </a:r>
        </a:p>
      </dsp:txBody>
      <dsp:txXfrm>
        <a:off x="6190900" y="1662781"/>
        <a:ext cx="2558223" cy="185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B4C9-C838-4348-BC35-ED6CC89D8A27}">
      <dsp:nvSpPr>
        <dsp:cNvPr id="0" name=""/>
        <dsp:cNvSpPr/>
      </dsp:nvSpPr>
      <dsp:spPr>
        <a:xfrm>
          <a:off x="-2416408" y="-373305"/>
          <a:ext cx="2885595" cy="2885595"/>
        </a:xfrm>
        <a:prstGeom prst="blockArc">
          <a:avLst>
            <a:gd name="adj1" fmla="val 18900000"/>
            <a:gd name="adj2" fmla="val 2700000"/>
            <a:gd name="adj3" fmla="val 74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ACD1D-D1C7-4B2F-87D4-BA7299F97611}">
      <dsp:nvSpPr>
        <dsp:cNvPr id="0" name=""/>
        <dsp:cNvSpPr/>
      </dsp:nvSpPr>
      <dsp:spPr>
        <a:xfrm>
          <a:off x="206655" y="133643"/>
          <a:ext cx="8187035" cy="267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95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олимпиада по истории возникновения налогов, налоговой системы Российской Федерации, налоговых органов России, в т. ч. Курганской области</a:t>
          </a:r>
          <a:endParaRPr lang="ru-RU" sz="900" kern="1200" dirty="0"/>
        </a:p>
      </dsp:txBody>
      <dsp:txXfrm>
        <a:off x="206655" y="133643"/>
        <a:ext cx="8187035" cy="267458"/>
      </dsp:txXfrm>
    </dsp:sp>
    <dsp:sp modelId="{45AF182F-C231-44F2-A5F5-E50417A26D80}">
      <dsp:nvSpPr>
        <dsp:cNvPr id="0" name=""/>
        <dsp:cNvSpPr/>
      </dsp:nvSpPr>
      <dsp:spPr>
        <a:xfrm>
          <a:off x="39493" y="100211"/>
          <a:ext cx="334323" cy="33432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6836C-848A-46A4-AEC2-0621EC0403BB}">
      <dsp:nvSpPr>
        <dsp:cNvPr id="0" name=""/>
        <dsp:cNvSpPr/>
      </dsp:nvSpPr>
      <dsp:spPr>
        <a:xfrm>
          <a:off x="398308" y="534703"/>
          <a:ext cx="7995382" cy="26745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95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создание презентаций на тему: «Налоговая система будущего»</a:t>
          </a:r>
          <a:endParaRPr lang="ru-RU" sz="900" kern="1200" dirty="0"/>
        </a:p>
      </dsp:txBody>
      <dsp:txXfrm>
        <a:off x="398308" y="534703"/>
        <a:ext cx="7995382" cy="267458"/>
      </dsp:txXfrm>
    </dsp:sp>
    <dsp:sp modelId="{3A0282AA-AE50-4724-A80C-74BE6E974713}">
      <dsp:nvSpPr>
        <dsp:cNvPr id="0" name=""/>
        <dsp:cNvSpPr/>
      </dsp:nvSpPr>
      <dsp:spPr>
        <a:xfrm>
          <a:off x="231146" y="501271"/>
          <a:ext cx="334323" cy="334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F4B3D-2848-4FFD-86D6-1599052C10B8}">
      <dsp:nvSpPr>
        <dsp:cNvPr id="0" name=""/>
        <dsp:cNvSpPr/>
      </dsp:nvSpPr>
      <dsp:spPr>
        <a:xfrm>
          <a:off x="457130" y="939943"/>
          <a:ext cx="7936560" cy="26745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95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написание эссе</a:t>
          </a:r>
          <a:endParaRPr lang="ru-RU" sz="900" kern="1200" dirty="0"/>
        </a:p>
      </dsp:txBody>
      <dsp:txXfrm>
        <a:off x="457130" y="939943"/>
        <a:ext cx="7936560" cy="267458"/>
      </dsp:txXfrm>
    </dsp:sp>
    <dsp:sp modelId="{DD4E423D-AB64-4D12-8EF4-FDA5F4B31884}">
      <dsp:nvSpPr>
        <dsp:cNvPr id="0" name=""/>
        <dsp:cNvSpPr/>
      </dsp:nvSpPr>
      <dsp:spPr>
        <a:xfrm>
          <a:off x="289968" y="902330"/>
          <a:ext cx="334323" cy="334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2515B-6E66-42F3-A38A-F48A1E6D431D}">
      <dsp:nvSpPr>
        <dsp:cNvPr id="0" name=""/>
        <dsp:cNvSpPr/>
      </dsp:nvSpPr>
      <dsp:spPr>
        <a:xfrm>
          <a:off x="398308" y="1336822"/>
          <a:ext cx="7995382" cy="267458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95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конкурс рисунков на тему: «Мир налогов глазами детей»</a:t>
          </a:r>
          <a:endParaRPr lang="ru-RU" sz="900" kern="1200" dirty="0"/>
        </a:p>
      </dsp:txBody>
      <dsp:txXfrm>
        <a:off x="398308" y="1336822"/>
        <a:ext cx="7995382" cy="267458"/>
      </dsp:txXfrm>
    </dsp:sp>
    <dsp:sp modelId="{5BEDCDD6-5998-4A08-A322-82716ABD09A4}">
      <dsp:nvSpPr>
        <dsp:cNvPr id="0" name=""/>
        <dsp:cNvSpPr/>
      </dsp:nvSpPr>
      <dsp:spPr>
        <a:xfrm>
          <a:off x="231146" y="1303390"/>
          <a:ext cx="334323" cy="334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CA1E0-88EC-440A-A979-B0753338E10B}">
      <dsp:nvSpPr>
        <dsp:cNvPr id="0" name=""/>
        <dsp:cNvSpPr/>
      </dsp:nvSpPr>
      <dsp:spPr>
        <a:xfrm>
          <a:off x="206655" y="1737882"/>
          <a:ext cx="8187035" cy="26745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95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проведение телемостов и флэш-мобов с привлечением учащихся профессиональных образовательных организаций</a:t>
          </a:r>
          <a:endParaRPr lang="ru-RU" sz="900" kern="1200" dirty="0"/>
        </a:p>
      </dsp:txBody>
      <dsp:txXfrm>
        <a:off x="206655" y="1737882"/>
        <a:ext cx="8187035" cy="267458"/>
      </dsp:txXfrm>
    </dsp:sp>
    <dsp:sp modelId="{E0A99749-EEA8-4CF9-95EA-EE5C61339184}">
      <dsp:nvSpPr>
        <dsp:cNvPr id="0" name=""/>
        <dsp:cNvSpPr/>
      </dsp:nvSpPr>
      <dsp:spPr>
        <a:xfrm>
          <a:off x="39493" y="1704450"/>
          <a:ext cx="334323" cy="334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838-104D-481E-BC95-A74970026E56}">
      <dsp:nvSpPr>
        <dsp:cNvPr id="0" name=""/>
        <dsp:cNvSpPr/>
      </dsp:nvSpPr>
      <dsp:spPr>
        <a:xfrm rot="5400000">
          <a:off x="-146321" y="2242473"/>
          <a:ext cx="1907822" cy="1274565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70105-09C0-4EB3-BF67-4ED0BEE27724}">
      <dsp:nvSpPr>
        <dsp:cNvPr id="0" name=""/>
        <dsp:cNvSpPr/>
      </dsp:nvSpPr>
      <dsp:spPr>
        <a:xfrm>
          <a:off x="311368" y="2103198"/>
          <a:ext cx="1150685" cy="1641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повышение налоговой культуры </a:t>
          </a:r>
          <a:r>
            <a:rPr lang="en-US" sz="1000" kern="1200" dirty="0" smtClean="0">
              <a:latin typeface="Proxima Nova Rg" panose="02000506030000020004"/>
              <a:ea typeface="Calibri" panose="020F0502020204030204" pitchFamily="34" charset="0"/>
              <a:cs typeface="Times New Roman" panose="02020603050405020304" pitchFamily="18" charset="0"/>
            </a:rPr>
            <a:t/>
          </a:r>
          <a:br>
            <a:rPr lang="en-US" sz="1000" kern="1200" dirty="0" smtClean="0">
              <a:latin typeface="Proxima Nova Rg" panose="02000506030000020004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грамотности </a:t>
          </a:r>
          <a:r>
            <a:rPr lang="ru-RU" sz="1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школьников и студентов </a:t>
          </a:r>
          <a:endParaRPr lang="ru-RU" sz="1000" kern="1200" dirty="0"/>
        </a:p>
      </dsp:txBody>
      <dsp:txXfrm>
        <a:off x="311368" y="2103198"/>
        <a:ext cx="1150685" cy="1641354"/>
      </dsp:txXfrm>
    </dsp:sp>
    <dsp:sp modelId="{21CB2F9B-ED67-4E02-B999-AC5D4EE2752F}">
      <dsp:nvSpPr>
        <dsp:cNvPr id="0" name=""/>
        <dsp:cNvSpPr/>
      </dsp:nvSpPr>
      <dsp:spPr>
        <a:xfrm>
          <a:off x="1171446" y="1591560"/>
          <a:ext cx="217110" cy="217110"/>
        </a:xfrm>
        <a:prstGeom prst="triangle">
          <a:avLst>
            <a:gd name="adj" fmla="val 100000"/>
          </a:avLst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7A439-BE78-4D26-BEE7-12A595960EE9}">
      <dsp:nvSpPr>
        <dsp:cNvPr id="0" name=""/>
        <dsp:cNvSpPr/>
      </dsp:nvSpPr>
      <dsp:spPr>
        <a:xfrm rot="5400000">
          <a:off x="1221415" y="1387938"/>
          <a:ext cx="1907822" cy="1274565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961BF-FFA4-4B48-AD82-3472621580F6}">
      <dsp:nvSpPr>
        <dsp:cNvPr id="0" name=""/>
        <dsp:cNvSpPr/>
      </dsp:nvSpPr>
      <dsp:spPr>
        <a:xfrm>
          <a:off x="1715705" y="1261135"/>
          <a:ext cx="1124173" cy="1573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увеличение коэффициента эффекта налогообложения, налоговой ответственности</a:t>
          </a:r>
          <a:endParaRPr lang="ru-RU" sz="1000" kern="1200" dirty="0"/>
        </a:p>
      </dsp:txBody>
      <dsp:txXfrm>
        <a:off x="1715705" y="1261135"/>
        <a:ext cx="1124173" cy="1573442"/>
      </dsp:txXfrm>
    </dsp:sp>
    <dsp:sp modelId="{CEA94D6C-B907-4FB7-8D94-66DD8F551F51}">
      <dsp:nvSpPr>
        <dsp:cNvPr id="0" name=""/>
        <dsp:cNvSpPr/>
      </dsp:nvSpPr>
      <dsp:spPr>
        <a:xfrm>
          <a:off x="2565029" y="783029"/>
          <a:ext cx="217110" cy="21711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E5B78-398E-4263-905C-4D293D1C747E}">
      <dsp:nvSpPr>
        <dsp:cNvPr id="0" name=""/>
        <dsp:cNvSpPr/>
      </dsp:nvSpPr>
      <dsp:spPr>
        <a:xfrm rot="5400000">
          <a:off x="2622992" y="760994"/>
          <a:ext cx="1907822" cy="1274565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BDAB3-7FC1-4FFE-8961-BB554BBE22CA}">
      <dsp:nvSpPr>
        <dsp:cNvPr id="0" name=""/>
        <dsp:cNvSpPr/>
      </dsp:nvSpPr>
      <dsp:spPr>
        <a:xfrm>
          <a:off x="3122683" y="645103"/>
          <a:ext cx="984468" cy="164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понимание сущности и необходимости налогов как экономического явления</a:t>
          </a:r>
          <a:endParaRPr lang="ru-RU" sz="1000" kern="1200" dirty="0"/>
        </a:p>
      </dsp:txBody>
      <dsp:txXfrm>
        <a:off x="3122683" y="645103"/>
        <a:ext cx="984468" cy="1642081"/>
      </dsp:txXfrm>
    </dsp:sp>
    <dsp:sp modelId="{B46E94A2-0525-4170-BC68-EF8C579894CA}">
      <dsp:nvSpPr>
        <dsp:cNvPr id="0" name=""/>
        <dsp:cNvSpPr/>
      </dsp:nvSpPr>
      <dsp:spPr>
        <a:xfrm>
          <a:off x="3983506" y="188993"/>
          <a:ext cx="217110" cy="217110"/>
        </a:xfrm>
        <a:prstGeom prst="triangle">
          <a:avLst>
            <a:gd name="adj" fmla="val 10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E979B-F1D2-4177-82F7-3B6B680C7D99}">
      <dsp:nvSpPr>
        <dsp:cNvPr id="0" name=""/>
        <dsp:cNvSpPr/>
      </dsp:nvSpPr>
      <dsp:spPr>
        <a:xfrm rot="5400000">
          <a:off x="4047830" y="205991"/>
          <a:ext cx="1907822" cy="1274565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C8CBE-67C9-4FD0-9A9F-F56FAC3A2B1D}">
      <dsp:nvSpPr>
        <dsp:cNvPr id="0" name=""/>
        <dsp:cNvSpPr/>
      </dsp:nvSpPr>
      <dsp:spPr>
        <a:xfrm>
          <a:off x="4533803" y="85864"/>
          <a:ext cx="1331665" cy="1572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повышение предпринимательской инициативы молодых людей, расширению налоговой базы, созданию новых рабочих мест</a:t>
          </a:r>
          <a:endParaRPr lang="ru-RU" sz="1000" kern="1200" dirty="0"/>
        </a:p>
      </dsp:txBody>
      <dsp:txXfrm>
        <a:off x="4533803" y="85864"/>
        <a:ext cx="1331665" cy="157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94483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067" y="3695670"/>
            <a:ext cx="2571323" cy="1447829"/>
          </a:xfrm>
          <a:prstGeom prst="rect">
            <a:avLst/>
          </a:prstGeom>
        </p:spPr>
      </p:pic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9571" y="3810000"/>
            <a:ext cx="6569028" cy="1230351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</a:t>
            </a:r>
            <a:r>
              <a:rPr lang="ru-RU" sz="1200" dirty="0"/>
              <a:t>: </a:t>
            </a:r>
            <a:r>
              <a:rPr lang="ru-RU" sz="1200" dirty="0">
                <a:solidFill>
                  <a:srgbClr val="0070C0"/>
                </a:solidFill>
              </a:rPr>
              <a:t>Информационная кампания по финансовой (налоговой) </a:t>
            </a:r>
            <a:r>
              <a:rPr lang="ru-RU" sz="1200" dirty="0" smtClean="0">
                <a:solidFill>
                  <a:srgbClr val="0070C0"/>
                </a:solidFill>
              </a:rPr>
              <a:t>грамотности</a:t>
            </a:r>
          </a:p>
          <a:p>
            <a:r>
              <a:rPr lang="ru-RU" sz="1200" dirty="0" smtClean="0"/>
              <a:t>Наименование </a:t>
            </a:r>
            <a:r>
              <a:rPr lang="ru-RU" sz="1200" dirty="0"/>
              <a:t>субъекта </a:t>
            </a:r>
            <a:r>
              <a:rPr lang="ru-RU" sz="1200" dirty="0" smtClean="0"/>
              <a:t>: </a:t>
            </a:r>
            <a:r>
              <a:rPr lang="ru-RU" sz="1200" dirty="0" smtClean="0">
                <a:solidFill>
                  <a:srgbClr val="0070C0"/>
                </a:solidFill>
              </a:rPr>
              <a:t>Курганская область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dirty="0" smtClean="0"/>
              <a:t>Автор </a:t>
            </a:r>
            <a:r>
              <a:rPr lang="ru-RU" sz="1200" dirty="0"/>
              <a:t>практики: </a:t>
            </a:r>
            <a:r>
              <a:rPr lang="ru-RU" sz="1200" dirty="0" smtClean="0">
                <a:solidFill>
                  <a:srgbClr val="0070C0"/>
                </a:solidFill>
              </a:rPr>
              <a:t>Управление Федеральной налоговой службы по Курганской области, </a:t>
            </a:r>
          </a:p>
          <a:p>
            <a:r>
              <a:rPr lang="ru-RU" sz="1200" dirty="0" err="1" smtClean="0">
                <a:solidFill>
                  <a:srgbClr val="0070C0"/>
                </a:solidFill>
              </a:rPr>
              <a:t>Гилева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Ольга </a:t>
            </a:r>
            <a:r>
              <a:rPr lang="ru-RU" sz="1200" dirty="0" smtClean="0">
                <a:solidFill>
                  <a:srgbClr val="0070C0"/>
                </a:solidFill>
              </a:rPr>
              <a:t>Владимировна, 8 (3522)45-25-35, доб. 10-88, </a:t>
            </a:r>
            <a:r>
              <a:rPr lang="en-US" sz="1200" dirty="0" smtClean="0">
                <a:solidFill>
                  <a:srgbClr val="0070C0"/>
                </a:solidFill>
              </a:rPr>
              <a:t>ogu2.r4500@tax.gov.ru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311" y="0"/>
            <a:ext cx="5313288" cy="2286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</a:rPr>
              <a:t>Цикл мероприятий по налоговой грамотности для общеобразовательных, средних и высших учебных заведений Курганской области. 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Комплексный </a:t>
            </a:r>
            <a:r>
              <a:rPr lang="ru-RU" sz="1800" dirty="0">
                <a:solidFill>
                  <a:srgbClr val="0070C0"/>
                </a:solidFill>
              </a:rPr>
              <a:t>подход к повышению уровня финансовой (налоговой) </a:t>
            </a:r>
            <a:r>
              <a:rPr lang="ru-RU" sz="1800" dirty="0" smtClean="0">
                <a:solidFill>
                  <a:srgbClr val="0070C0"/>
                </a:solidFill>
              </a:rPr>
              <a:t>грамотности 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1" y="101596"/>
            <a:ext cx="1542086" cy="15420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273" y="258540"/>
            <a:ext cx="6858000" cy="46396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7" y="156906"/>
            <a:ext cx="3024694" cy="682727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Целевая аудитория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-771933" y="1415481"/>
            <a:ext cx="3035649" cy="1435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Более</a:t>
            </a:r>
            <a:r>
              <a:rPr lang="ru-RU" sz="3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</a:p>
          <a:p>
            <a:pPr algn="ctr" hangingPunct="1"/>
            <a:r>
              <a:rPr lang="ru-RU" sz="3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400</a:t>
            </a:r>
            <a:r>
              <a:rPr lang="ru-RU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</a:p>
          <a:p>
            <a:pPr algn="ctr" hangingPunct="1"/>
            <a:r>
              <a:rPr lang="ru-RU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ШКОЛ</a:t>
            </a:r>
            <a:endParaRPr lang="ru-RU" sz="2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4447697" y="25458"/>
            <a:ext cx="3606663" cy="11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3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Более 30</a:t>
            </a:r>
            <a: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ПРОФЕССИОНАЛЬНЫХ ОБРАЗОВАТЕЛЬНЫХ ОРГАНИЗАЦИЙ</a:t>
            </a:r>
            <a:endParaRPr lang="ru-RU" sz="2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459443311"/>
              </p:ext>
            </p:extLst>
          </p:nvPr>
        </p:nvGraphicFramePr>
        <p:xfrm>
          <a:off x="4507170" y="2455746"/>
          <a:ext cx="4378803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960600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33609623"/>
              </p:ext>
            </p:extLst>
          </p:nvPr>
        </p:nvGraphicFramePr>
        <p:xfrm>
          <a:off x="266700" y="1422400"/>
          <a:ext cx="87503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ятиугольник 4"/>
          <p:cNvSpPr/>
          <p:nvPr/>
        </p:nvSpPr>
        <p:spPr>
          <a:xfrm>
            <a:off x="0" y="254000"/>
            <a:ext cx="7251700" cy="16383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70" y="290798"/>
            <a:ext cx="5530424" cy="1576101"/>
          </a:xfrm>
        </p:spPr>
        <p:txBody>
          <a:bodyPr/>
          <a:lstStyle/>
          <a:p>
            <a:pPr algn="ctr"/>
            <a:r>
              <a:rPr lang="ru-RU" sz="2400" u="sng" dirty="0">
                <a:solidFill>
                  <a:schemeClr val="bg2">
                    <a:lumMod val="50000"/>
                  </a:schemeClr>
                </a:solidFill>
              </a:rPr>
              <a:t>Цель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повышение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уровня финансовой (налоговой) грамотности подрастающего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982" y="61415"/>
            <a:ext cx="3324794" cy="220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776" y="724440"/>
            <a:ext cx="2166163" cy="131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8603" y="2003036"/>
            <a:ext cx="1926336" cy="127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6b415d8a-696a-4ed7-90bf-0b5d7711abc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462" y="1869749"/>
            <a:ext cx="2054141" cy="154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01"/>
          <a:stretch/>
        </p:blipFill>
        <p:spPr>
          <a:xfrm>
            <a:off x="149385" y="2439090"/>
            <a:ext cx="2276315" cy="138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959" y="2107842"/>
            <a:ext cx="2457957" cy="162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WhatsApp Image 2024-02-05 at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0" t="1344" r="9943" b="2690"/>
          <a:stretch>
            <a:fillRect/>
          </a:stretch>
        </p:blipFill>
        <p:spPr bwMode="auto">
          <a:xfrm>
            <a:off x="323860" y="3920924"/>
            <a:ext cx="1959424" cy="107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25"/>
          <a:stretch/>
        </p:blipFill>
        <p:spPr>
          <a:xfrm>
            <a:off x="2432303" y="3604345"/>
            <a:ext cx="2386723" cy="1323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ed521187-5127-47d5-98dd-4229c14cdd5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603" y="3412208"/>
            <a:ext cx="1926336" cy="144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053" y="3242156"/>
            <a:ext cx="2505456" cy="165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96786"/>
            <a:ext cx="6888265" cy="42182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ЭТАПЫ РЕАЛИЗАЦИИ: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125414" y="385664"/>
            <a:ext cx="3266055" cy="1877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Подготовительный </a:t>
            </a:r>
            <a:r>
              <a:rPr lang="ru-RU" sz="1200" b="0" dirty="0" smtClean="0">
                <a:solidFill>
                  <a:schemeClr val="tx1"/>
                </a:solidFill>
              </a:rPr>
              <a:t>(изучение справочной и методической литературы, создание информационного материала, визуальной поддержки)</a:t>
            </a:r>
            <a:endParaRPr lang="ru-RU" sz="1100" b="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Основной </a:t>
            </a:r>
            <a:r>
              <a:rPr lang="ru-RU" sz="1200" b="0" dirty="0" smtClean="0">
                <a:solidFill>
                  <a:schemeClr val="tx1"/>
                </a:solidFill>
              </a:rPr>
              <a:t>(проведение мотивационных мероприятий с последующей реализацией заявленного цикла мероприятий)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Заключительный </a:t>
            </a:r>
            <a:r>
              <a:rPr lang="ru-RU" sz="1200" b="0" dirty="0" smtClean="0">
                <a:solidFill>
                  <a:schemeClr val="tx1"/>
                </a:solidFill>
              </a:rPr>
              <a:t>(презентация накопленного опыта среди Управлений ФНС)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0264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96786"/>
            <a:ext cx="6888265" cy="682727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ОПИСАНИЕ ПРАКТИКИ</a:t>
            </a:r>
            <a:r>
              <a:rPr lang="ru-RU" sz="3200" dirty="0" smtClean="0">
                <a:solidFill>
                  <a:srgbClr val="0070C0"/>
                </a:solidFill>
              </a:rPr>
              <a:t>: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4000353"/>
              </p:ext>
            </p:extLst>
          </p:nvPr>
        </p:nvGraphicFramePr>
        <p:xfrm>
          <a:off x="204826" y="2750515"/>
          <a:ext cx="8418474" cy="213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04" y="2821791"/>
            <a:ext cx="367010" cy="36701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81" y="3227666"/>
            <a:ext cx="368603" cy="36860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22" y="3635539"/>
            <a:ext cx="358066" cy="3580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23" y="4042437"/>
            <a:ext cx="376721" cy="36405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04" y="4436282"/>
            <a:ext cx="383021" cy="383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33" y="725013"/>
            <a:ext cx="8012413" cy="18646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spcBef>
                <a:spcPts val="600"/>
              </a:spcBef>
            </a:pPr>
            <a:r>
              <a:rPr lang="ru-RU" sz="1050" b="0" dirty="0" smtClean="0">
                <a:solidFill>
                  <a:schemeClr val="tx1"/>
                </a:solidFill>
              </a:rPr>
              <a:t>	Цикл </a:t>
            </a:r>
            <a:r>
              <a:rPr lang="ru-RU" sz="1050" b="0" dirty="0">
                <a:solidFill>
                  <a:schemeClr val="tx1"/>
                </a:solidFill>
              </a:rPr>
              <a:t>мероприятий по развитию финансовой (налоговой) грамотности проводится ежегодно с использованием практик с доказанной эффективностью: визуальная поддержка, информационный материал, чек-листы и другое. </a:t>
            </a:r>
            <a:endParaRPr lang="ru-RU" sz="1050" b="0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</a:pPr>
            <a:r>
              <a:rPr lang="ru-RU" sz="1050" b="0" dirty="0" smtClean="0">
                <a:solidFill>
                  <a:schemeClr val="tx1"/>
                </a:solidFill>
              </a:rPr>
              <a:t>	Вовлечение </a:t>
            </a:r>
            <a:r>
              <a:rPr lang="ru-RU" sz="1050" b="0" dirty="0">
                <a:solidFill>
                  <a:schemeClr val="tx1"/>
                </a:solidFill>
              </a:rPr>
              <a:t>детей школьного </a:t>
            </a:r>
            <a:r>
              <a:rPr lang="ru-RU" sz="1050" b="0" dirty="0" smtClean="0">
                <a:solidFill>
                  <a:schemeClr val="tx1"/>
                </a:solidFill>
              </a:rPr>
              <a:t>возраста в творческие конкурсы </a:t>
            </a:r>
            <a:r>
              <a:rPr lang="ru-RU" sz="1050" b="0" dirty="0">
                <a:solidFill>
                  <a:schemeClr val="tx1"/>
                </a:solidFill>
              </a:rPr>
              <a:t>и создание </a:t>
            </a:r>
            <a:r>
              <a:rPr lang="ru-RU" sz="1050" b="0" dirty="0" smtClean="0">
                <a:solidFill>
                  <a:schemeClr val="tx1"/>
                </a:solidFill>
              </a:rPr>
              <a:t>информационных </a:t>
            </a:r>
            <a:r>
              <a:rPr lang="ru-RU" sz="1050" b="0" dirty="0">
                <a:solidFill>
                  <a:schemeClr val="tx1"/>
                </a:solidFill>
              </a:rPr>
              <a:t>материалов, как песочная анимация и мультипликационный фильм.</a:t>
            </a:r>
          </a:p>
          <a:p>
            <a:pPr lvl="0" algn="l">
              <a:spcBef>
                <a:spcPts val="600"/>
              </a:spcBef>
            </a:pPr>
            <a:r>
              <a:rPr lang="ru-RU" sz="1050" b="0" dirty="0" smtClean="0">
                <a:solidFill>
                  <a:schemeClr val="tx1"/>
                </a:solidFill>
              </a:rPr>
              <a:t>	Все </a:t>
            </a:r>
            <a:r>
              <a:rPr lang="ru-RU" sz="1050" b="0" dirty="0">
                <a:solidFill>
                  <a:schemeClr val="tx1"/>
                </a:solidFill>
              </a:rPr>
              <a:t>материалы подготовлены с учетом возрастных групп детей и индивидуальных особенностей, что дает 100% усвоение материала. В проведении подобных мероприятий наблюдается рост и положительная </a:t>
            </a:r>
            <a:r>
              <a:rPr lang="ru-RU" sz="1050" b="0" dirty="0" smtClean="0">
                <a:solidFill>
                  <a:schemeClr val="tx1"/>
                </a:solidFill>
              </a:rPr>
              <a:t>динамика.</a:t>
            </a:r>
          </a:p>
          <a:p>
            <a:pPr lvl="0" algn="l">
              <a:spcBef>
                <a:spcPts val="600"/>
              </a:spcBef>
            </a:pPr>
            <a:r>
              <a:rPr lang="ru-RU" sz="1050" b="0" dirty="0" smtClean="0">
                <a:solidFill>
                  <a:schemeClr val="tx1"/>
                </a:solidFill>
              </a:rPr>
              <a:t>	В </a:t>
            </a:r>
            <a:r>
              <a:rPr lang="ru-RU" sz="1050" b="0" dirty="0">
                <a:solidFill>
                  <a:schemeClr val="tx1"/>
                </a:solidFill>
              </a:rPr>
              <a:t>период летних каникул реализованы уроки финансовой (налоговой) грамотности в детских оздоровительных лагерях Курганской области, которые проходили в игровой форме, нацеленной на привлечение внимания юного поколения к теме важности уплаты налогов.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942957808"/>
              </p:ext>
            </p:extLst>
          </p:nvPr>
        </p:nvGraphicFramePr>
        <p:xfrm>
          <a:off x="-32148" y="722787"/>
          <a:ext cx="6006228" cy="462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6420" y="3310643"/>
            <a:ext cx="4075995" cy="118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 </a:t>
            </a:r>
            <a:r>
              <a:rPr lang="ru-RU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конечном счете,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собираемости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повышение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жизни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64" b="99639" l="4439" r="97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6" t="9254" r="4436"/>
          <a:stretch/>
        </p:blipFill>
        <p:spPr>
          <a:xfrm>
            <a:off x="5606883" y="571500"/>
            <a:ext cx="3546082" cy="431717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717" y="4216422"/>
            <a:ext cx="6888265" cy="682727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Налоговая грамотность является важной составляющей финансовой грамотности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920" y="271645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ru-RU" sz="2400" dirty="0" smtClean="0"/>
              <a:t>ДОСТИГНУТЫЕ РЕЗУЛЬТАТЫ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725670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27" y="223878"/>
            <a:ext cx="3306686" cy="385010"/>
          </a:xfrm>
        </p:spPr>
        <p:txBody>
          <a:bodyPr/>
          <a:lstStyle/>
          <a:p>
            <a:pPr algn="ctr"/>
            <a:r>
              <a:rPr lang="ru-RU" sz="2400" dirty="0" smtClean="0"/>
              <a:t>ОЖИДАЕМЫЕ РЕЗУЛЬТАТЫ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4360509" y="39872"/>
            <a:ext cx="3401801" cy="108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endParaRPr lang="ru-RU" sz="1050" b="0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7325757" y="215546"/>
            <a:ext cx="2200286" cy="837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400" b="0" dirty="0" smtClean="0">
                <a:solidFill>
                  <a:schemeClr val="bg1"/>
                </a:solidFill>
              </a:rPr>
              <a:t> </a:t>
            </a:r>
            <a:endParaRPr lang="ru-RU" sz="1400" b="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8136355" y="1807890"/>
            <a:ext cx="100764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endParaRPr lang="ru-RU" sz="1600" b="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5138046" y="4293153"/>
            <a:ext cx="1846729" cy="769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endParaRPr lang="ru-RU" sz="1050" b="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" r="13979" b="6645"/>
          <a:stretch/>
        </p:blipFill>
        <p:spPr>
          <a:xfrm>
            <a:off x="4987837" y="1134781"/>
            <a:ext cx="2660650" cy="323905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7134984" y="4060430"/>
            <a:ext cx="1846729" cy="769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endParaRPr lang="ru-RU" sz="1400" b="0" dirty="0">
              <a:solidFill>
                <a:schemeClr val="bg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333023" y="1110349"/>
            <a:ext cx="3734010" cy="108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spcBef>
                <a:spcPts val="600"/>
              </a:spcBef>
            </a:pPr>
            <a:r>
              <a:rPr lang="ru-RU" sz="1600" b="0" dirty="0" smtClean="0">
                <a:solidFill>
                  <a:schemeClr val="bg1"/>
                </a:solidFill>
              </a:rPr>
              <a:t>Данный </a:t>
            </a:r>
            <a:r>
              <a:rPr lang="ru-RU" sz="1600" b="0" dirty="0">
                <a:solidFill>
                  <a:schemeClr val="bg1"/>
                </a:solidFill>
              </a:rPr>
              <a:t>цикл мероприятий имеет четкий алгоритм внедрения и реализации: разработано положение и методические </a:t>
            </a:r>
            <a:r>
              <a:rPr lang="ru-RU" sz="1600" b="0" dirty="0" smtClean="0">
                <a:solidFill>
                  <a:schemeClr val="bg1"/>
                </a:solidFill>
              </a:rPr>
              <a:t>рекомендации.</a:t>
            </a:r>
          </a:p>
          <a:p>
            <a:pPr hangingPunct="1">
              <a:spcBef>
                <a:spcPts val="600"/>
              </a:spcBef>
            </a:pPr>
            <a:r>
              <a:rPr lang="ru-RU" sz="1600" b="0" dirty="0" smtClean="0">
                <a:solidFill>
                  <a:schemeClr val="bg1"/>
                </a:solidFill>
              </a:rPr>
              <a:t>Данная </a:t>
            </a:r>
            <a:r>
              <a:rPr lang="ru-RU" sz="1600" b="0" dirty="0">
                <a:solidFill>
                  <a:schemeClr val="bg1"/>
                </a:solidFill>
              </a:rPr>
              <a:t>практика была направлена и в дальнейшем рекомендована к применению ФНС России для внутреннего пользования 89 регионам.</a:t>
            </a:r>
          </a:p>
          <a:p>
            <a:pPr hangingPunct="1">
              <a:spcBef>
                <a:spcPts val="600"/>
              </a:spcBef>
            </a:pPr>
            <a:r>
              <a:rPr lang="ru-RU" sz="1600" b="0" dirty="0">
                <a:solidFill>
                  <a:schemeClr val="bg1"/>
                </a:solidFill>
              </a:rPr>
              <a:t>Цикл мероприятий может быть рекомендован к тиражированию в Департамент образования </a:t>
            </a:r>
            <a:r>
              <a:rPr lang="ru-RU" sz="1600" b="0" dirty="0" smtClean="0">
                <a:solidFill>
                  <a:schemeClr val="bg1"/>
                </a:solidFill>
              </a:rPr>
              <a:t> и науки </a:t>
            </a:r>
            <a:r>
              <a:rPr lang="ru-RU" sz="1600" b="0" smtClean="0">
                <a:solidFill>
                  <a:schemeClr val="bg1"/>
                </a:solidFill>
              </a:rPr>
              <a:t>Курганской области для </a:t>
            </a:r>
            <a:r>
              <a:rPr lang="ru-RU" sz="1600" b="0" dirty="0">
                <a:solidFill>
                  <a:schemeClr val="bg1"/>
                </a:solidFill>
              </a:rPr>
              <a:t>проведения занятий «Разговоры о важном» и уроков финансовой (налоговой) грамотности.</a:t>
            </a:r>
          </a:p>
          <a:p>
            <a:pPr marL="285750" indent="-285750" hangingPunct="1">
              <a:spcBef>
                <a:spcPts val="600"/>
              </a:spcBef>
              <a:buFontTx/>
              <a:buChar char="-"/>
            </a:pPr>
            <a:endParaRPr lang="ru-RU" sz="1600" b="0" dirty="0" smtClean="0">
              <a:solidFill>
                <a:schemeClr val="bg1"/>
              </a:solidFill>
            </a:endParaRPr>
          </a:p>
          <a:p>
            <a:pPr marL="171450" indent="-171450" hangingPunct="1">
              <a:buFontTx/>
              <a:buChar char="-"/>
            </a:pPr>
            <a:endParaRPr lang="ru-RU" sz="105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791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308</Words>
  <Application>Microsoft Office PowerPoint</Application>
  <PresentationFormat>Экран (16:9)</PresentationFormat>
  <Paragraphs>44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Цикл мероприятий по налоговой грамотности для общеобразовательных, средних и высших учебных заведений Курганской области.  Комплексный подход к повышению уровня финансовой (налоговой) грамотности </vt:lpstr>
      <vt:lpstr>Целевая аудитория</vt:lpstr>
      <vt:lpstr>Цель:  повышение уровня финансовой (налоговой) грамотности подрастающего поколения</vt:lpstr>
      <vt:lpstr>ЭТАПЫ РЕАЛИЗАЦИИ:</vt:lpstr>
      <vt:lpstr>ОПИСАНИЕ ПРАКТИКИ:</vt:lpstr>
      <vt:lpstr>Налоговая грамотность является важной составляющей финансовой грамотности</vt:lpstr>
      <vt:lpstr>ОЖИДАЕМЫЕ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Луценко Алена Ивановна</dc:creator>
  <cp:lastModifiedBy>user</cp:lastModifiedBy>
  <cp:revision>95</cp:revision>
  <cp:lastPrinted>2025-03-31T09:59:05Z</cp:lastPrinted>
  <dcterms:modified xsi:type="dcterms:W3CDTF">2025-04-17T10:44:37Z</dcterms:modified>
</cp:coreProperties>
</file>