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5" r:id="rId3"/>
    <p:sldId id="284" r:id="rId4"/>
    <p:sldId id="273" r:id="rId5"/>
    <p:sldId id="277" r:id="rId6"/>
    <p:sldId id="281" r:id="rId7"/>
    <p:sldId id="288" r:id="rId8"/>
    <p:sldId id="276" r:id="rId9"/>
    <p:sldId id="286" r:id="rId10"/>
    <p:sldId id="290" r:id="rId11"/>
    <p:sldId id="263" r:id="rId12"/>
  </p:sldIdLst>
  <p:sldSz cx="9144000" cy="5143500" type="screen16x9"/>
  <p:notesSz cx="6858000" cy="9144000"/>
  <p:defaultTextStyle>
    <a:defPPr marL="0" marR="0" indent="0" algn="l" defTabSz="356616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02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17830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35661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53492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713232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891540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069848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248156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426464" algn="ctr" defTabSz="32194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17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3" orient="horz" pos="166" userDrawn="1">
          <p15:clr>
            <a:srgbClr val="A4A3A4"/>
          </p15:clr>
        </p15:guide>
        <p15:guide id="4" pos="1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B9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57"/>
    <p:restoredTop sz="95407" autoAdjust="0"/>
  </p:normalViewPr>
  <p:slideViewPr>
    <p:cSldViewPr snapToGrid="0" snapToObjects="1" showGuides="1">
      <p:cViewPr varScale="1">
        <p:scale>
          <a:sx n="154" d="100"/>
          <a:sy n="154" d="100"/>
        </p:scale>
        <p:origin x="348" y="126"/>
      </p:cViewPr>
      <p:guideLst>
        <p:guide orient="horz" pos="166"/>
        <p:guide pos="1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2" d="100"/>
          <a:sy n="92" d="100"/>
        </p:scale>
        <p:origin x="40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0842707F-0FE1-B2BC-B71F-9ABB57BEDF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4DA359E-5C92-6136-4DCA-6EF65FD285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D1446-30AF-464D-840D-A21B3ADE5002}" type="datetimeFigureOut">
              <a:rPr lang="ru-RU" smtClean="0"/>
              <a:pPr/>
              <a:t>28.03.2025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6F32B7D9-2471-084E-4AA0-5DCA5B7123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ADD33A25-7280-B650-196D-6CE91F5EC8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22DFCA-F47D-574F-B024-92F7C02B1B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5847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637636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1pPr>
    <a:lvl2pPr indent="8915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2pPr>
    <a:lvl3pPr indent="17830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3pPr>
    <a:lvl4pPr indent="26746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4pPr>
    <a:lvl5pPr indent="356616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5pPr>
    <a:lvl6pPr indent="445770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6pPr>
    <a:lvl7pPr indent="534924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7pPr>
    <a:lvl8pPr indent="624078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8pPr>
    <a:lvl9pPr indent="713232" defTabSz="178308" latinLnBrk="0">
      <a:lnSpc>
        <a:spcPct val="117999"/>
      </a:lnSpc>
      <a:defRPr sz="858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356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9FF16F-A76F-804E-BF85-29A89291E1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34"/>
          <a:stretch/>
        </p:blipFill>
        <p:spPr>
          <a:xfrm>
            <a:off x="0" y="1035586"/>
            <a:ext cx="9144000" cy="4107914"/>
          </a:xfrm>
          <a:prstGeom prst="rect">
            <a:avLst/>
          </a:prstGeom>
        </p:spPr>
      </p:pic>
      <p:sp>
        <p:nvSpPr>
          <p:cNvPr id="12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947746" y="3834743"/>
            <a:ext cx="6350680" cy="59531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spcBef>
                <a:spcPts val="0"/>
              </a:spcBef>
              <a:buSzTx/>
              <a:buNone/>
              <a:defRPr sz="1400" b="1" i="0">
                <a:latin typeface="Proxima Nova Rg" panose="02000506030000020004" pitchFamily="2" charset="0"/>
              </a:defRPr>
            </a:lvl1pPr>
            <a:lvl2pPr marL="0" indent="0" algn="l">
              <a:spcBef>
                <a:spcPts val="0"/>
              </a:spcBef>
              <a:buSzTx/>
              <a:buNone/>
              <a:defRPr sz="1823"/>
            </a:lvl2pPr>
            <a:lvl3pPr marL="0" indent="0" algn="l">
              <a:spcBef>
                <a:spcPts val="0"/>
              </a:spcBef>
              <a:buSzTx/>
              <a:buNone/>
              <a:defRPr sz="1823"/>
            </a:lvl3pPr>
            <a:lvl4pPr marL="0" indent="0" algn="l">
              <a:spcBef>
                <a:spcPts val="0"/>
              </a:spcBef>
              <a:buSzTx/>
              <a:buNone/>
              <a:defRPr sz="1823"/>
            </a:lvl4pPr>
            <a:lvl5pPr marL="0" indent="0" algn="l">
              <a:spcBef>
                <a:spcPts val="0"/>
              </a:spcBef>
              <a:buSzTx/>
              <a:buNone/>
              <a:defRPr sz="1823"/>
            </a:lvl5pPr>
          </a:lstStyle>
          <a:p>
            <a:r>
              <a:rPr lang="ru-RU" dirty="0"/>
              <a:t>Текст </a:t>
            </a:r>
            <a:r>
              <a:rPr lang="ru-RU" dirty="0" err="1"/>
              <a:t>лида</a:t>
            </a:r>
            <a:endParaRPr dirty="0"/>
          </a:p>
        </p:txBody>
      </p:sp>
      <p:sp>
        <p:nvSpPr>
          <p:cNvPr id="11" name="Текст заголовка"/>
          <p:cNvSpPr txBox="1">
            <a:spLocks noGrp="1"/>
          </p:cNvSpPr>
          <p:nvPr>
            <p:ph type="title" hasCustomPrompt="1"/>
          </p:nvPr>
        </p:nvSpPr>
        <p:spPr>
          <a:xfrm>
            <a:off x="1590907" y="1427357"/>
            <a:ext cx="3984704" cy="1185166"/>
          </a:xfrm>
          <a:prstGeom prst="rect">
            <a:avLst/>
          </a:prstGeom>
          <a:solidFill>
            <a:schemeClr val="bg1"/>
          </a:solidFill>
        </p:spPr>
        <p:txBody>
          <a:bodyPr lIns="360000" rIns="180000" bIns="36000" anchor="b">
            <a:normAutofit/>
          </a:bodyPr>
          <a:lstStyle>
            <a:lvl1pPr algn="l">
              <a:defRPr sz="2400" b="1">
                <a:latin typeface="Proxima Nova Rg" panose="02000506030000020004" pitchFamily="2" charset="0"/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E27C914-3C09-5EA8-0AC3-0D2B47AEC5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942483" y="322141"/>
            <a:ext cx="1911350" cy="4826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1620"/>
            </a:lvl1pPr>
            <a:lvl2pPr>
              <a:defRPr sz="1620"/>
            </a:lvl2pPr>
            <a:lvl3pPr>
              <a:defRPr sz="1620"/>
            </a:lvl3pPr>
            <a:lvl4pPr>
              <a:defRPr sz="1620"/>
            </a:lvl4pPr>
            <a:lvl5pPr>
              <a:defRPr sz="1620"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068" y="2393"/>
            <a:ext cx="9158068" cy="5151413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xmlns="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xmlns="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5" y="1181100"/>
            <a:ext cx="3823249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xmlns="" id="{C5D7F0B0-78C8-E64F-B784-F79EB9F7C7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51375" y="1181100"/>
            <a:ext cx="3863975" cy="3962400"/>
          </a:xfrm>
        </p:spPr>
        <p:txBody>
          <a:bodyPr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68079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807" y="-699"/>
            <a:ext cx="9146807" cy="5145078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xmlns="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2758094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xmlns="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3798916"/>
            <a:ext cx="5410549" cy="8683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2949708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xmlns="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xmlns="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78505139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xmlns="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xmlns="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28396638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xmlns="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xmlns="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69613629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5977F01-5340-4B41-8F8C-9DFD51AC68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xmlns="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xmlns="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buClr>
                <a:schemeClr val="accent4"/>
              </a:buClr>
              <a:defRPr/>
            </a:lvl1pPr>
            <a:lvl2pPr>
              <a:buClr>
                <a:schemeClr val="accent4"/>
              </a:buClr>
              <a:defRPr/>
            </a:lvl2pPr>
            <a:lvl3pPr>
              <a:buClr>
                <a:schemeClr val="accent4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4"/>
              </a:buClr>
              <a:defRPr/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96501705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2" y="-7734"/>
            <a:ext cx="9142608" cy="5155415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xmlns="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1941566"/>
            <a:ext cx="3306686" cy="563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xmlns="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450671444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4B1C211-0A69-9D4F-85BA-769EAC3C85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3" y="-1414"/>
            <a:ext cx="9146514" cy="5144914"/>
          </a:xfrm>
          <a:prstGeom prst="rect">
            <a:avLst/>
          </a:prstGeom>
        </p:spPr>
      </p:pic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4" name="Текст заголовка">
            <a:extLst>
              <a:ext uri="{FF2B5EF4-FFF2-40B4-BE49-F238E27FC236}">
                <a16:creationId xmlns:a16="http://schemas.microsoft.com/office/drawing/2014/main" xmlns="" id="{6934C481-B760-7442-B36D-F3EEAF4A5B3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33413" y="2059259"/>
            <a:ext cx="3306686" cy="3850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ТЕКСТ ЗАГОЛОВКА</a:t>
            </a:r>
          </a:p>
        </p:txBody>
      </p:sp>
      <p:sp>
        <p:nvSpPr>
          <p:cNvPr id="5" name="Уровень текста 1…">
            <a:extLst>
              <a:ext uri="{FF2B5EF4-FFF2-40B4-BE49-F238E27FC236}">
                <a16:creationId xmlns:a16="http://schemas.microsoft.com/office/drawing/2014/main" xmlns="" id="{AE2D096A-99E1-8C4C-AE8F-0212952AF7C2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0744472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7F2666A-3360-EE4D-BDCC-FB7E8187A1F2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035" y="0"/>
            <a:ext cx="9156504" cy="5150534"/>
          </a:xfrm>
          <a:prstGeom prst="rect">
            <a:avLst/>
          </a:prstGeom>
        </p:spPr>
      </p:pic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81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6" r:id="rId3"/>
    <p:sldLayoutId id="2147483661" r:id="rId4"/>
    <p:sldLayoutId id="2147483662" r:id="rId5"/>
    <p:sldLayoutId id="2147483663" r:id="rId6"/>
    <p:sldLayoutId id="2147483664" r:id="rId7"/>
    <p:sldLayoutId id="2147483667" r:id="rId8"/>
    <p:sldLayoutId id="2147483668" r:id="rId9"/>
    <p:sldLayoutId id="2147483654" r:id="rId10"/>
  </p:sldLayoutIdLst>
  <p:transition spd="med"/>
  <p:txStyles>
    <p:titleStyle>
      <a:lvl1pPr marL="0" marR="0" indent="0" algn="l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+mn-ea"/>
          <a:cs typeface="+mn-cs"/>
          <a:sym typeface="Helvetica Neue Medium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8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1431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1pPr>
      <a:lvl2pPr marL="428625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2pPr>
      <a:lvl3pPr marL="642938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3pPr>
      <a:lvl4pPr marL="857250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4pPr>
      <a:lvl5pPr marL="1071563" marR="0" indent="-214313" algn="l" defTabSz="278607" latinLnBrk="0">
        <a:lnSpc>
          <a:spcPct val="100000"/>
        </a:lnSpc>
        <a:spcBef>
          <a:spcPts val="400"/>
        </a:spcBef>
        <a:spcAft>
          <a:spcPts val="400"/>
        </a:spcAft>
        <a:buClrTx/>
        <a:buSzPct val="125000"/>
        <a:buFontTx/>
        <a:buChar char="•"/>
        <a:tabLst/>
        <a:defRPr sz="1200" b="0" i="0" u="none" strike="noStrike" cap="none" spc="0" baseline="0">
          <a:solidFill>
            <a:srgbClr val="000000"/>
          </a:solidFill>
          <a:uFillTx/>
          <a:latin typeface="Proxima Nova Rg" panose="02000506030000020004" pitchFamily="2" charset="0"/>
          <a:ea typeface="Helvetica Neue"/>
          <a:cs typeface="Helvetica Neue"/>
          <a:sym typeface="Helvetica Neue"/>
        </a:defRPr>
      </a:lvl5pPr>
      <a:lvl6pPr marL="1285875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500188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714500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928813" marR="0" indent="-214313" algn="l" defTabSz="278607" latinLnBrk="0">
        <a:lnSpc>
          <a:spcPct val="100000"/>
        </a:lnSpc>
        <a:spcBef>
          <a:spcPts val="1992"/>
        </a:spcBef>
        <a:spcAft>
          <a:spcPts val="0"/>
        </a:spcAft>
        <a:buClrTx/>
        <a:buSzPct val="125000"/>
        <a:buFontTx/>
        <a:buChar char="•"/>
        <a:tabLst/>
        <a:defRPr sz="1755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5430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30861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46291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61722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77152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92583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080135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234440" algn="ctr" defTabSz="27860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1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.me/reg_financial_literacy/748" TargetMode="External"/><Relationship Id="rId2" Type="http://schemas.openxmlformats.org/officeDocument/2006/relationships/hyperlink" Target="https://mrsu.ru/ru/university/faculty-dep/regionalnyy-centr-finansovoy-gramotnosti/activity/53681/" TargetMode="Externa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ok.ru/group/70000003792401" TargetMode="External"/><Relationship Id="rId4" Type="http://schemas.openxmlformats.org/officeDocument/2006/relationships/hyperlink" Target="https://vk.com/wall-215649083_387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12" Type="http://schemas.openxmlformats.org/officeDocument/2006/relationships/image" Target="../media/image25.jpeg"/><Relationship Id="rId2" Type="http://schemas.openxmlformats.org/officeDocument/2006/relationships/image" Target="../media/image15.jpeg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png"/><Relationship Id="rId15" Type="http://schemas.openxmlformats.org/officeDocument/2006/relationships/image" Target="../media/image28.jpe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Прямоугольник"/>
          <p:cNvSpPr/>
          <p:nvPr/>
        </p:nvSpPr>
        <p:spPr>
          <a:xfrm>
            <a:off x="1254779" y="3721960"/>
            <a:ext cx="4378997" cy="63499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08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8FD40A5-F3FD-B54C-9CD3-2C5EFF741120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27053" y="3747160"/>
            <a:ext cx="7118775" cy="802572"/>
          </a:xfrm>
        </p:spPr>
        <p:txBody>
          <a:bodyPr>
            <a:noAutofit/>
          </a:bodyPr>
          <a:lstStyle/>
          <a:p>
            <a:r>
              <a:rPr lang="ru-RU" sz="1200" dirty="0"/>
              <a:t>Направление практики        </a:t>
            </a:r>
            <a:r>
              <a:rPr lang="ru-RU" sz="1200" dirty="0" smtClean="0">
                <a:solidFill>
                  <a:schemeClr val="tx1"/>
                </a:solidFill>
              </a:rPr>
              <a:t>Специальные </a:t>
            </a:r>
            <a:r>
              <a:rPr lang="ru-RU" sz="1200" dirty="0">
                <a:solidFill>
                  <a:schemeClr val="tx1"/>
                </a:solidFill>
              </a:rPr>
              <a:t>проекты с органами соц. защиты, МФЦ, ПФР, ФНС, </a:t>
            </a:r>
            <a:r>
              <a:rPr lang="ru-RU" sz="1200" dirty="0" err="1">
                <a:solidFill>
                  <a:schemeClr val="tx1"/>
                </a:solidFill>
              </a:rPr>
              <a:t>Роспотребнадзором</a:t>
            </a:r>
            <a:r>
              <a:rPr lang="ru-RU" sz="1200" dirty="0">
                <a:solidFill>
                  <a:schemeClr val="tx1"/>
                </a:solidFill>
              </a:rPr>
              <a:t> и </a:t>
            </a:r>
            <a:r>
              <a:rPr lang="ru-RU" sz="1200" dirty="0" smtClean="0">
                <a:solidFill>
                  <a:schemeClr val="tx1"/>
                </a:solidFill>
              </a:rPr>
              <a:t>др.</a:t>
            </a:r>
          </a:p>
          <a:p>
            <a:r>
              <a:rPr lang="ru-RU" sz="1200" dirty="0" smtClean="0"/>
              <a:t>Наименование субъекта     Республика </a:t>
            </a:r>
            <a:r>
              <a:rPr lang="ru-RU" sz="1200" dirty="0"/>
              <a:t>Мордовия</a:t>
            </a:r>
          </a:p>
          <a:p>
            <a:r>
              <a:rPr lang="ru-RU" sz="1200" dirty="0"/>
              <a:t>Автор практики: </a:t>
            </a:r>
            <a:r>
              <a:rPr lang="ru-RU" sz="1200" dirty="0" smtClean="0"/>
              <a:t>Региональный центр финансовой грамотности Республики Мордовия</a:t>
            </a:r>
            <a:r>
              <a:rPr lang="ru-RU" sz="1200" dirty="0"/>
              <a:t>, Отделение  Банка России - Национальный Банк  по Республике Мордовия</a:t>
            </a:r>
          </a:p>
          <a:p>
            <a:r>
              <a:rPr lang="ru-RU" sz="1200" dirty="0" smtClean="0"/>
              <a:t>Семенова </a:t>
            </a:r>
            <a:r>
              <a:rPr lang="ru-RU" sz="1200" dirty="0"/>
              <a:t>Н.Н. </a:t>
            </a:r>
            <a:r>
              <a:rPr lang="en-US" sz="1200" b="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nnsemenova@mail.ru</a:t>
            </a:r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/>
              <a:t> тел.</a:t>
            </a:r>
            <a:r>
              <a:rPr lang="en-US" sz="1200" dirty="0"/>
              <a:t> 89061617022</a:t>
            </a:r>
            <a:endParaRPr lang="ru-RU" sz="1200" dirty="0"/>
          </a:p>
          <a:p>
            <a:endParaRPr lang="ru-RU" sz="12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E62D806-51F0-734C-BBC0-4312C0AC0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906" y="1427357"/>
            <a:ext cx="5854922" cy="7560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Региональный форум </a:t>
            </a:r>
            <a:br>
              <a:rPr lang="ru-RU" dirty="0" smtClean="0"/>
            </a:br>
            <a:r>
              <a:rPr lang="ru-RU" dirty="0" smtClean="0"/>
              <a:t>«Повышение финансовой грамотности и формирование  финансовой культуры в Республике Мордовия: новые векторы развития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684" y="0"/>
            <a:ext cx="1685862" cy="155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1445" y="357697"/>
            <a:ext cx="6888265" cy="450385"/>
          </a:xfrm>
        </p:spPr>
        <p:txBody>
          <a:bodyPr/>
          <a:lstStyle/>
          <a:p>
            <a:r>
              <a:rPr lang="ru-RU" dirty="0" smtClean="0"/>
              <a:t>Мероприятия </a:t>
            </a:r>
            <a:r>
              <a:rPr lang="ru-RU" dirty="0"/>
              <a:t>Регионального Форума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73346" y="4397454"/>
            <a:ext cx="37179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0" dirty="0" smtClean="0">
                <a:latin typeface="Proxima Nova Rg" panose="02000506030000020004" pitchFamily="2" charset="0"/>
              </a:rPr>
              <a:t>Мастер-класс «Налоговые льготы для граждан: простые шаги к финансовому благополучию»</a:t>
            </a:r>
            <a:endParaRPr lang="ru-RU" sz="1400" b="0" dirty="0">
              <a:latin typeface="Proxima Nova Rg" panose="02000506030000020004" pitchFamily="2" charset="0"/>
            </a:endParaRPr>
          </a:p>
        </p:txBody>
      </p:sp>
      <p:sp>
        <p:nvSpPr>
          <p:cNvPr id="9" name="Текст 3"/>
          <p:cNvSpPr txBox="1">
            <a:spLocks/>
          </p:cNvSpPr>
          <p:nvPr/>
        </p:nvSpPr>
        <p:spPr>
          <a:xfrm>
            <a:off x="290406" y="3125970"/>
            <a:ext cx="3436650" cy="5542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hangingPunct="1">
              <a:buNone/>
            </a:pPr>
            <a:r>
              <a:rPr lang="ru-RU" sz="1400" dirty="0" smtClean="0"/>
              <a:t>Викторина «Платежные карты»</a:t>
            </a:r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" r="12994"/>
          <a:stretch/>
        </p:blipFill>
        <p:spPr>
          <a:xfrm>
            <a:off x="290282" y="692470"/>
            <a:ext cx="3436774" cy="21136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0280" r="1120" b="12442"/>
          <a:stretch/>
        </p:blipFill>
        <p:spPr>
          <a:xfrm>
            <a:off x="5916806" y="692470"/>
            <a:ext cx="2985808" cy="211369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6228783" y="2806169"/>
            <a:ext cx="275137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0" dirty="0" smtClean="0">
                <a:latin typeface="Proxima Nova Rg" panose="02000506030000020004" pitchFamily="2" charset="0"/>
              </a:rPr>
              <a:t>Интерактивная встреча-дискуссия по повышению страховой грамотности: «Страхование как инструмент управления рисками»</a:t>
            </a:r>
            <a:endParaRPr lang="ru-RU" sz="1400" b="0" dirty="0">
              <a:latin typeface="Proxima Nova Rg" panose="02000506030000020004" pitchFamily="2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3"/>
          <a:stretch/>
        </p:blipFill>
        <p:spPr>
          <a:xfrm>
            <a:off x="3002423" y="2326741"/>
            <a:ext cx="3108666" cy="207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90967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629618-E0AE-42D3-03C9-6DF0DBC91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383150"/>
            <a:ext cx="6416777" cy="682727"/>
          </a:xfrm>
        </p:spPr>
        <p:txBody>
          <a:bodyPr/>
          <a:lstStyle/>
          <a:p>
            <a:r>
              <a:rPr lang="ru-RU" dirty="0" smtClean="0"/>
              <a:t>Информация о мероприятии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F0673A8-B00F-A3B0-F3B1-ED0F0C0EA7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0050" y="803564"/>
            <a:ext cx="8496300" cy="3863686"/>
          </a:xfrm>
        </p:spPr>
        <p:txBody>
          <a:bodyPr/>
          <a:lstStyle/>
          <a:p>
            <a:pPr marL="0" indent="446088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446088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Сайт Регионального центра финансовой грамотности </a:t>
            </a:r>
          </a:p>
          <a:p>
            <a:pPr marL="0" indent="446088" algn="just">
              <a:buNone/>
            </a:pPr>
            <a:r>
              <a:rPr lang="en-US" sz="1600" dirty="0">
                <a:hlinkClick r:id="rId2"/>
              </a:rPr>
              <a:t>https://mrsu.ru/ru/university/faculty-dep/regionalnyy-centr-finansovoy-gramotnosti/activity/53681</a:t>
            </a:r>
            <a:r>
              <a:rPr lang="en-US" sz="1600" dirty="0" smtClean="0">
                <a:hlinkClick r:id="rId2"/>
              </a:rPr>
              <a:t>/</a:t>
            </a:r>
            <a:endParaRPr lang="ru-RU" sz="16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46088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Социальные сети </a:t>
            </a:r>
            <a:r>
              <a:rPr lang="en-US" sz="1600" dirty="0">
                <a:hlinkClick r:id="rId3"/>
              </a:rPr>
              <a:t>https://t.me/reg_financial_literacy/748</a:t>
            </a:r>
            <a:endParaRPr lang="ru-RU" sz="1600" dirty="0"/>
          </a:p>
          <a:p>
            <a:pPr marL="0" indent="2016000">
              <a:buNone/>
            </a:pPr>
            <a:r>
              <a:rPr lang="en-US" sz="1600" dirty="0">
                <a:hlinkClick r:id="rId4"/>
              </a:rPr>
              <a:t>https://vk.com/wall-215649083_387</a:t>
            </a:r>
            <a:r>
              <a:rPr lang="ru-RU" sz="1600" dirty="0"/>
              <a:t> </a:t>
            </a:r>
            <a:endParaRPr lang="ru-RU" sz="1600" dirty="0" smtClean="0"/>
          </a:p>
          <a:p>
            <a:pPr marL="0" indent="2016000">
              <a:buNone/>
            </a:pPr>
            <a:r>
              <a:rPr lang="ru-RU" sz="1600" dirty="0">
                <a:hlinkClick r:id="rId5"/>
              </a:rPr>
              <a:t>https://ok.ru/group/70000003792401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79937616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3A3331-1180-76E2-1BC5-BF2DFE397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848" y="2607397"/>
            <a:ext cx="5875616" cy="1204111"/>
          </a:xfrm>
        </p:spPr>
        <p:txBody>
          <a:bodyPr/>
          <a:lstStyle/>
          <a:p>
            <a:r>
              <a:rPr lang="ru-RU" sz="1600" dirty="0">
                <a:solidFill>
                  <a:schemeClr val="tx1"/>
                </a:solidFill>
              </a:rPr>
              <a:t/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/>
              <a:t>Цель : информирование и мотивация населения к повышению уровня финансовой грамотности и формированию финансовой культуры.</a:t>
            </a:r>
            <a:r>
              <a:rPr lang="ru-RU" sz="1600" dirty="0">
                <a:solidFill>
                  <a:srgbClr val="002060"/>
                </a:solidFill>
              </a:rPr>
              <a:t/>
            </a:r>
            <a:br>
              <a:rPr lang="ru-RU" sz="1600" dirty="0">
                <a:solidFill>
                  <a:srgbClr val="002060"/>
                </a:solidFill>
              </a:rPr>
            </a:b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EE62D806-51F0-734C-BBC0-4312C0AC04EF}"/>
              </a:ext>
            </a:extLst>
          </p:cNvPr>
          <p:cNvSpPr txBox="1">
            <a:spLocks/>
          </p:cNvSpPr>
          <p:nvPr/>
        </p:nvSpPr>
        <p:spPr>
          <a:xfrm>
            <a:off x="185550" y="406166"/>
            <a:ext cx="5835004" cy="2201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0" marR="0" indent="0" algn="l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u="none" strike="noStrike" cap="none" spc="0" baseline="0">
                <a:solidFill>
                  <a:schemeClr val="bg1"/>
                </a:solidFill>
                <a:uFillTx/>
                <a:latin typeface="Proxima Nova Rg" panose="02000506030000020004" pitchFamily="2" charset="0"/>
                <a:ea typeface="+mn-ea"/>
                <a:cs typeface="+mn-cs"/>
                <a:sym typeface="Helvetica Neue Medium"/>
              </a:defRPr>
            </a:lvl1pPr>
            <a:lvl2pPr marL="0" marR="0" indent="15430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30861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46291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61722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77152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92583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108013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123444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algn="ctr" hangingPunct="1"/>
            <a:r>
              <a:rPr lang="ru-RU" dirty="0" smtClean="0">
                <a:solidFill>
                  <a:schemeClr val="tx1"/>
                </a:solidFill>
              </a:rPr>
              <a:t>Региональный форум</a:t>
            </a:r>
          </a:p>
          <a:p>
            <a:pPr hangingPunct="1"/>
            <a:r>
              <a:rPr lang="ru-RU" dirty="0" smtClean="0">
                <a:solidFill>
                  <a:schemeClr val="tx1"/>
                </a:solidFill>
              </a:rPr>
              <a:t> «Повышение </a:t>
            </a:r>
            <a:r>
              <a:rPr lang="ru-RU" dirty="0">
                <a:solidFill>
                  <a:schemeClr val="tx1"/>
                </a:solidFill>
              </a:rPr>
              <a:t>финансовой грамотности и формирование финансовой культуры </a:t>
            </a:r>
          </a:p>
          <a:p>
            <a:r>
              <a:rPr lang="ru-RU" dirty="0">
                <a:solidFill>
                  <a:schemeClr val="tx1"/>
                </a:solidFill>
              </a:rPr>
              <a:t>в Республике Мордовия: новые векторы развития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</a:p>
          <a:p>
            <a:r>
              <a:rPr lang="ru-RU" dirty="0">
                <a:solidFill>
                  <a:schemeClr val="tx1"/>
                </a:solidFill>
              </a:rPr>
              <a:t>(14.10.2024 г. – 26.10.2024 г.)</a:t>
            </a:r>
            <a:endParaRPr lang="ru-RU" dirty="0">
              <a:solidFill>
                <a:schemeClr val="tx1"/>
              </a:solidFill>
            </a:endParaRPr>
          </a:p>
          <a:p>
            <a:pPr hangingPunct="1"/>
            <a:endParaRPr lang="ru-RU" sz="3600" dirty="0">
              <a:solidFill>
                <a:schemeClr val="tx1"/>
              </a:solidFill>
            </a:endParaRPr>
          </a:p>
          <a:p>
            <a:pPr hangingPunct="1"/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0294998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A48CE0-D688-75B4-ED9B-EC63E6BEF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291" y="100940"/>
            <a:ext cx="7367153" cy="4834742"/>
          </a:xfrm>
        </p:spPr>
        <p:txBody>
          <a:bodyPr/>
          <a:lstStyle/>
          <a:p>
            <a:pPr algn="ctr" hangingPunct="1"/>
            <a:r>
              <a:rPr lang="ru-RU" dirty="0" smtClean="0"/>
              <a:t/>
            </a:r>
            <a:br>
              <a:rPr lang="ru-RU" dirty="0" smtClean="0"/>
            </a:br>
            <a:r>
              <a:rPr lang="ru-RU" sz="1400" dirty="0" smtClean="0"/>
              <a:t>Региональный форум</a:t>
            </a:r>
            <a:br>
              <a:rPr lang="ru-RU" sz="1400" dirty="0" smtClean="0"/>
            </a:br>
            <a:r>
              <a:rPr lang="ru-RU" sz="1400" dirty="0" smtClean="0">
                <a:solidFill>
                  <a:schemeClr val="tx1"/>
                </a:solidFill>
              </a:rPr>
              <a:t>«</a:t>
            </a:r>
            <a:r>
              <a:rPr lang="ru-RU" sz="1400" dirty="0">
                <a:solidFill>
                  <a:schemeClr val="tx1"/>
                </a:solidFill>
              </a:rPr>
              <a:t>Повышение финансовой грамотности и формирование финансовой культуры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в Республике Мордовия: новые векторы развития»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dirty="0" smtClean="0"/>
              <a:t> </a:t>
            </a:r>
            <a:endParaRPr lang="ru-RU" sz="1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0" t="5824" r="4726" b="3760"/>
          <a:stretch/>
        </p:blipFill>
        <p:spPr>
          <a:xfrm>
            <a:off x="4542170" y="2058955"/>
            <a:ext cx="4005944" cy="27618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4682" t="721" r="8276" b="1597"/>
          <a:stretch/>
        </p:blipFill>
        <p:spPr>
          <a:xfrm>
            <a:off x="877078" y="1007706"/>
            <a:ext cx="3402563" cy="284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64529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3412" y="383150"/>
            <a:ext cx="6888265" cy="357079"/>
          </a:xfrm>
        </p:spPr>
        <p:txBody>
          <a:bodyPr/>
          <a:lstStyle/>
          <a:p>
            <a:pPr algn="ctr"/>
            <a:r>
              <a:rPr lang="ru-RU" sz="2400" dirty="0" smtClean="0"/>
              <a:t>Исполнители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51045" y="3404575"/>
            <a:ext cx="4572000" cy="2723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2058" name="Picture 10" descr="https://avatars.mds.yandex.net/i?id=5f48f76452882871fe82560bef8b070a1cfe083e-1174182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2036"/>
            <a:ext cx="2363755" cy="79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194" y="811550"/>
            <a:ext cx="1405812" cy="1242213"/>
          </a:xfrm>
          <a:prstGeom prst="rect">
            <a:avLst/>
          </a:prstGeom>
        </p:spPr>
      </p:pic>
      <p:pic>
        <p:nvPicPr>
          <p:cNvPr id="2060" name="Picture 12" descr="https://www.minfinrm.ru/assets/img/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786" y="811550"/>
            <a:ext cx="1246077" cy="119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0324" t="37389" r="39013" b="52120"/>
          <a:stretch/>
        </p:blipFill>
        <p:spPr>
          <a:xfrm>
            <a:off x="1207083" y="2960808"/>
            <a:ext cx="2873829" cy="883548"/>
          </a:xfrm>
          <a:prstGeom prst="rect">
            <a:avLst/>
          </a:prstGeom>
        </p:spPr>
      </p:pic>
      <p:pic>
        <p:nvPicPr>
          <p:cNvPr id="2072" name="Picture 24" descr="https://pic.rutubelist.ru/userappearance/eb/6b/eb6bf41e39e2597fe7e3b238c0dc4335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0" t="21148" r="11350" b="20409"/>
          <a:stretch/>
        </p:blipFill>
        <p:spPr bwMode="auto">
          <a:xfrm>
            <a:off x="6204034" y="1065377"/>
            <a:ext cx="2429906" cy="70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/>
          <a:srcRect l="39203" t="9432" r="30073" b="74526"/>
          <a:stretch/>
        </p:blipFill>
        <p:spPr>
          <a:xfrm>
            <a:off x="2626857" y="2055036"/>
            <a:ext cx="2177143" cy="60391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/>
          <a:srcRect l="20453" t="52338" r="36670" b="31528"/>
          <a:stretch/>
        </p:blipFill>
        <p:spPr>
          <a:xfrm>
            <a:off x="4676841" y="2956948"/>
            <a:ext cx="2587689" cy="755126"/>
          </a:xfrm>
          <a:prstGeom prst="rect">
            <a:avLst/>
          </a:prstGeom>
        </p:spPr>
      </p:pic>
      <p:pic>
        <p:nvPicPr>
          <p:cNvPr id="2084" name="Picture 36" descr="https://media.informpskov.ru/content/2022/01/MGfvt164364082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9"/>
          <a:stretch/>
        </p:blipFill>
        <p:spPr bwMode="auto">
          <a:xfrm>
            <a:off x="293217" y="3949159"/>
            <a:ext cx="1457828" cy="97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https://vshkole.net/img/sberbank.37e3f09b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267" y="2132483"/>
            <a:ext cx="1045029" cy="105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" name="Picture 40" descr="https://avatars.mds.yandex.net/i?id=883765ce436631ed5b4f4c6c047a5d6f103c6074-9230514-images-thumbs&amp;n=1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9" t="14092" r="3434" b="19576"/>
          <a:stretch/>
        </p:blipFill>
        <p:spPr bwMode="auto">
          <a:xfrm>
            <a:off x="7264530" y="3712074"/>
            <a:ext cx="1649766" cy="93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0" name="Picture 42" descr="https://avatars.mds.yandex.net/i?id=37491889e2c837d5e07c17617b13f73f_sr-4824090-images-thumbs&amp;n=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206" y="2117340"/>
            <a:ext cx="2437471" cy="48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33412" y="2117340"/>
            <a:ext cx="2114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0" cap="all" dirty="0">
                <a:solidFill>
                  <a:srgbClr val="B01C1C"/>
                </a:solidFill>
                <a:latin typeface="Franklin Gothic Medium Cond" panose="020B0606030402020204" pitchFamily="34" charset="0"/>
              </a:rPr>
              <a:t>МИНИСТЕРСТВО СОЦИАЛЬНОЙ ЗАЩИТЫ, ТРУДА И ЗАНЯТОСТИ НАСЕЛЕНИЯ РЕСПУБЛИКИ МОРДОВИЯ</a:t>
            </a:r>
            <a:endParaRPr lang="ru-RU" sz="1050" dirty="0"/>
          </a:p>
        </p:txBody>
      </p:sp>
      <p:pic>
        <p:nvPicPr>
          <p:cNvPr id="38" name="Picture 24" descr="https://pic.rutubelist.ru/userappearance/eb/6b/eb6bf41e39e2597fe7e3b238c0dc4335.jpe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0" t="21148" r="71831" b="20409"/>
          <a:stretch/>
        </p:blipFill>
        <p:spPr bwMode="auto">
          <a:xfrm>
            <a:off x="225398" y="2090195"/>
            <a:ext cx="645459" cy="70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71" b="20994"/>
          <a:stretch/>
        </p:blipFill>
        <p:spPr bwMode="auto">
          <a:xfrm>
            <a:off x="3764455" y="3928952"/>
            <a:ext cx="1542661" cy="96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erevanplaza.ru/wp-content/uploads/2022/10/logo-21.jp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" t="32478" r="4840" b="29701"/>
          <a:stretch/>
        </p:blipFill>
        <p:spPr bwMode="auto">
          <a:xfrm>
            <a:off x="2032883" y="3949159"/>
            <a:ext cx="1430694" cy="9455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164" y="3899023"/>
            <a:ext cx="1211761" cy="98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629618-E0AE-42D3-03C9-6DF0DBC91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575" y="160338"/>
            <a:ext cx="7366103" cy="344214"/>
          </a:xfrm>
        </p:spPr>
        <p:txBody>
          <a:bodyPr/>
          <a:lstStyle/>
          <a:p>
            <a:r>
              <a:rPr lang="ru-RU" sz="2400" dirty="0" smtClean="0"/>
              <a:t>Описание практики</a:t>
            </a:r>
            <a:endParaRPr lang="ru-RU" sz="24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F0673A8-B00F-A3B0-F3B1-ED0F0C0EA7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5574" y="448673"/>
            <a:ext cx="7775261" cy="1536849"/>
          </a:xfrm>
        </p:spPr>
        <p:txBody>
          <a:bodyPr/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/>
              <a:t>В рамках </a:t>
            </a:r>
            <a:r>
              <a:rPr lang="ru-RU" sz="1400" dirty="0" smtClean="0"/>
              <a:t>Регионального форума было проведено 40 различных </a:t>
            </a:r>
            <a:r>
              <a:rPr lang="ru-RU" sz="1400" dirty="0"/>
              <a:t>мероприятий: </a:t>
            </a:r>
            <a:endParaRPr lang="ru-RU" sz="1400" dirty="0" smtClean="0"/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круглые столы, панельная дискуссия, мастер-классы, фотовыставка, гостевые лекции, викторины, деловые игры, интерактивные игры, обучающие семинары, уроки финансовой грамотности и др.  Работала телефонная горячая линия </a:t>
            </a:r>
            <a:r>
              <a:rPr lang="ru-RU" sz="1400" dirty="0" smtClean="0"/>
              <a:t>на тему: «Что нужно знать потребителю при выборе финансовых продуктов»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r>
              <a:rPr lang="ru-RU" sz="1400" dirty="0">
                <a:solidFill>
                  <a:schemeClr val="tx1"/>
                </a:solidFill>
              </a:rPr>
              <a:t> 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Мероприятия проводились в </a:t>
            </a:r>
            <a:r>
              <a:rPr lang="ru-RU" sz="1400" dirty="0" err="1" smtClean="0">
                <a:solidFill>
                  <a:schemeClr val="tx1"/>
                </a:solidFill>
              </a:rPr>
              <a:t>г.о</a:t>
            </a:r>
            <a:r>
              <a:rPr lang="ru-RU" sz="1400" dirty="0" smtClean="0">
                <a:solidFill>
                  <a:schemeClr val="tx1"/>
                </a:solidFill>
              </a:rPr>
              <a:t>. Саранск и  22 муниципальных районах Республики Мордовия.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В мероприятиях Регионального форума приняли участие более 1500 человек. 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1400" dirty="0"/>
          </a:p>
          <a:p>
            <a:pPr marL="0" indent="446088"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AutoShape 2" descr="https://dist66.ru/pluginfile.php/4659/mod_forum/intro/3614327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allll.net/w/images/thumb/6/6e/%D0%9A%D0%A013.JPG/1200px-%D0%9A%D0%A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051637"/>
            <a:ext cx="6310539" cy="29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4581330" y="3106743"/>
            <a:ext cx="4105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ru-RU" sz="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Заголовок 1"/>
          <p:cNvSpPr txBox="1">
            <a:spLocks/>
          </p:cNvSpPr>
          <p:nvPr/>
        </p:nvSpPr>
        <p:spPr>
          <a:xfrm>
            <a:off x="6763372" y="2274526"/>
            <a:ext cx="2246888" cy="2319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0" marR="0" indent="0" algn="l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+mn-ea"/>
                <a:cs typeface="+mn-cs"/>
                <a:sym typeface="Helvetica Neue Medium"/>
              </a:defRPr>
            </a:lvl1pPr>
            <a:lvl2pPr marL="0" marR="0" indent="15430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30861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46291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61722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77152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92583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1080135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1234440" algn="ctr" defTabSz="278607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8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pPr hangingPunct="1"/>
            <a:r>
              <a:rPr lang="ru-RU" sz="1400" b="0" dirty="0">
                <a:ea typeface="Helvetica Neue"/>
                <a:cs typeface="Helvetica Neue"/>
              </a:rPr>
              <a:t>ЦЕЛЕВАЯ АУДИТОРИЯ: </a:t>
            </a:r>
            <a:r>
              <a:rPr lang="ru-RU" sz="1400" b="0" dirty="0">
                <a:ea typeface="Helvetica Neue"/>
                <a:cs typeface="Helvetica Neue"/>
                <a:sym typeface="Helvetica Neue"/>
              </a:rPr>
              <a:t>воспитанники детских садов, школьники, студенты учреждений среднего профессионального образования и высших учебных заведений, а также взрослое население и незащищенные слои населения.</a:t>
            </a:r>
            <a:br>
              <a:rPr lang="ru-RU" sz="1400" b="0" dirty="0">
                <a:ea typeface="Helvetica Neue"/>
                <a:cs typeface="Helvetica Neue"/>
                <a:sym typeface="Helvetica Neue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902" y="2158065"/>
            <a:ext cx="814873" cy="1085110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3462236" y="2345444"/>
            <a:ext cx="6880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&gt;</a:t>
            </a:r>
            <a:r>
              <a:rPr lang="ru-RU" sz="1400" dirty="0" smtClean="0">
                <a:latin typeface="Proxima Nova Rg" panose="02000506030000020004" pitchFamily="2" charset="0"/>
              </a:rPr>
              <a:t>1500 </a:t>
            </a:r>
          </a:p>
          <a:p>
            <a:r>
              <a:rPr lang="ru-RU" sz="1400" dirty="0" smtClean="0">
                <a:latin typeface="Proxima Nova Rg" panose="02000506030000020004" pitchFamily="2" charset="0"/>
              </a:rPr>
              <a:t>чел.</a:t>
            </a:r>
            <a:endParaRPr lang="ru-RU" sz="1400" dirty="0">
              <a:latin typeface="Proxima Nova Rg" panose="02000506030000020004" pitchFamily="2" charset="0"/>
            </a:endParaRPr>
          </a:p>
        </p:txBody>
      </p:sp>
      <p:pic>
        <p:nvPicPr>
          <p:cNvPr id="60" name="Рисунок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528" y="2454765"/>
            <a:ext cx="852040" cy="1011929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900959" y="2607054"/>
            <a:ext cx="769762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Proxima Nova Rg" panose="02000506030000020004" pitchFamily="2" charset="0"/>
              </a:rPr>
              <a:t>40</a:t>
            </a:r>
          </a:p>
          <a:p>
            <a:r>
              <a:rPr lang="ru-RU" sz="900" dirty="0" smtClean="0">
                <a:latin typeface="Proxima Nova Rg" panose="02000506030000020004" pitchFamily="2" charset="0"/>
              </a:rPr>
              <a:t>мероприятий</a:t>
            </a:r>
            <a:endParaRPr lang="ru-RU" sz="900" dirty="0">
              <a:latin typeface="Proxima Nova Rg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97256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33412" y="383150"/>
            <a:ext cx="6888265" cy="450385"/>
          </a:xfrm>
        </p:spPr>
        <p:txBody>
          <a:bodyPr/>
          <a:lstStyle/>
          <a:p>
            <a:r>
              <a:rPr lang="ru-RU" dirty="0" smtClean="0"/>
              <a:t>Мероприятия Регионального форума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54" b="15958"/>
          <a:stretch/>
        </p:blipFill>
        <p:spPr>
          <a:xfrm>
            <a:off x="4736271" y="1819156"/>
            <a:ext cx="2098191" cy="14706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4" t="31446" r="12700" b="25919"/>
          <a:stretch/>
        </p:blipFill>
        <p:spPr>
          <a:xfrm>
            <a:off x="99527" y="3334139"/>
            <a:ext cx="3052381" cy="16922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103" y="1819155"/>
            <a:ext cx="1439298" cy="1470681"/>
          </a:xfrm>
          <a:prstGeom prst="rect">
            <a:avLst/>
          </a:prstGeom>
        </p:spPr>
      </p:pic>
      <p:pic>
        <p:nvPicPr>
          <p:cNvPr id="3074" name="Picture 2" descr="https://mrsu.ru/upload/iblock/852/yutdrs9vp4f20l6b1nqscqvjr3ftzzco/IMG_20240411_WA002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6" t="33655" r="8018" b="12727"/>
          <a:stretch/>
        </p:blipFill>
        <p:spPr bwMode="auto">
          <a:xfrm>
            <a:off x="3242103" y="3334139"/>
            <a:ext cx="3611903" cy="169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mrsu.ru/upload/iblock/fab/0j4f5o6hpcslidv0s4sksy5ar1izwtvw/Foto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" t="43159" r="43099"/>
          <a:stretch/>
        </p:blipFill>
        <p:spPr bwMode="auto">
          <a:xfrm>
            <a:off x="6944201" y="3334139"/>
            <a:ext cx="2114940" cy="171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mrsu.ru/upload/iblock/9ea/vi35gxt2qpyykc30gzr9r5dzwnpksulu/IMG_20240326_WA000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21"/>
          <a:stretch/>
        </p:blipFill>
        <p:spPr bwMode="auto">
          <a:xfrm>
            <a:off x="6944201" y="1797697"/>
            <a:ext cx="2114940" cy="149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42.userapi.com/impg/XHoYmFXRh67plZ_5qvmEBq2BlBirbLUumNpW5g/lCo5Iaxdf3A.jpg?size=604x455&amp;quality=95&amp;sign=1c81359ba0991259fc615f051bd2621a&amp;c_uniq_tag=LxLBa57_pK3Tb7YfsUo4y9ZUDLHcJY-7bk33xPDwNXI&amp;type=album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5" r="19017"/>
          <a:stretch/>
        </p:blipFill>
        <p:spPr bwMode="auto">
          <a:xfrm>
            <a:off x="99528" y="1819156"/>
            <a:ext cx="1766594" cy="147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8" t="11852" b="6394"/>
          <a:stretch/>
        </p:blipFill>
        <p:spPr>
          <a:xfrm>
            <a:off x="1920992" y="1819156"/>
            <a:ext cx="1238806" cy="1470681"/>
          </a:xfrm>
          <a:prstGeom prst="rect">
            <a:avLst/>
          </a:prstGeom>
        </p:spPr>
      </p:pic>
      <p:sp>
        <p:nvSpPr>
          <p:cNvPr id="19" name="Овал 18"/>
          <p:cNvSpPr/>
          <p:nvPr/>
        </p:nvSpPr>
        <p:spPr>
          <a:xfrm>
            <a:off x="5511282" y="115077"/>
            <a:ext cx="2297406" cy="2083837"/>
          </a:xfrm>
          <a:prstGeom prst="ellipse">
            <a:avLst/>
          </a:prstGeom>
          <a:solidFill>
            <a:srgbClr val="8C3C6A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393094" y="115077"/>
            <a:ext cx="251431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деловые игры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викторины    квизы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гостевые лекции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вебинары и др.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225763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15223" y="635000"/>
            <a:ext cx="6582693" cy="60908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Круглый стол на тему: «</a:t>
            </a:r>
            <a:r>
              <a:rPr lang="ru-RU" dirty="0" err="1" smtClean="0"/>
              <a:t>Дропперство</a:t>
            </a:r>
            <a:r>
              <a:rPr lang="ru-RU" dirty="0" smtClean="0"/>
              <a:t>. Не отдавайте карту в плохие руки»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44" y="968722"/>
            <a:ext cx="3434919" cy="21009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722" y="968721"/>
            <a:ext cx="3762642" cy="21009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99" y="3228391"/>
            <a:ext cx="3001612" cy="17728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699" y="3228391"/>
            <a:ext cx="2676217" cy="177281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1445" y="335796"/>
            <a:ext cx="7789636" cy="299204"/>
          </a:xfrm>
        </p:spPr>
        <p:txBody>
          <a:bodyPr/>
          <a:lstStyle/>
          <a:p>
            <a:r>
              <a:rPr lang="ru-RU" dirty="0" smtClean="0"/>
              <a:t>Мероприятия Регионального форума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16483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21444" y="620464"/>
            <a:ext cx="5942729" cy="57774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Панельная дискуссия «Программа долгосрочных сбережений граждан: инвестиции в будущее»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1445" y="357697"/>
            <a:ext cx="6888265" cy="450385"/>
          </a:xfrm>
        </p:spPr>
        <p:txBody>
          <a:bodyPr/>
          <a:lstStyle/>
          <a:p>
            <a:r>
              <a:rPr lang="ru-RU" dirty="0" smtClean="0"/>
              <a:t>Мероприятия Регионального форума: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" t="14096" r="2240" b="1177"/>
          <a:stretch/>
        </p:blipFill>
        <p:spPr>
          <a:xfrm>
            <a:off x="217451" y="1535292"/>
            <a:ext cx="4305306" cy="27288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5"/>
          <a:stretch/>
        </p:blipFill>
        <p:spPr>
          <a:xfrm>
            <a:off x="4640452" y="1535292"/>
            <a:ext cx="4219306" cy="272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5832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21445" y="357697"/>
            <a:ext cx="6888265" cy="450385"/>
          </a:xfrm>
        </p:spPr>
        <p:txBody>
          <a:bodyPr/>
          <a:lstStyle/>
          <a:p>
            <a:r>
              <a:rPr lang="ru-RU" dirty="0" smtClean="0"/>
              <a:t>Мероприятия </a:t>
            </a:r>
            <a:r>
              <a:rPr lang="ru-RU" dirty="0"/>
              <a:t>Регионального Форума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4567" y="3229002"/>
            <a:ext cx="194613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1400" b="0" dirty="0" smtClean="0">
                <a:latin typeface="Proxima Nova Rg" panose="02000506030000020004" pitchFamily="2" charset="0"/>
              </a:rPr>
              <a:t>Мастер-класс по определению признаков подлинности банкнот Банка России</a:t>
            </a:r>
            <a:endParaRPr lang="ru-RU" sz="1400" b="0" dirty="0">
              <a:latin typeface="Proxima Nova Rg" panose="02000506030000020004" pitchFamily="2" charset="0"/>
            </a:endParaRPr>
          </a:p>
        </p:txBody>
      </p:sp>
      <p:sp>
        <p:nvSpPr>
          <p:cNvPr id="9" name="Текст 3"/>
          <p:cNvSpPr txBox="1">
            <a:spLocks/>
          </p:cNvSpPr>
          <p:nvPr/>
        </p:nvSpPr>
        <p:spPr>
          <a:xfrm>
            <a:off x="5221772" y="3877510"/>
            <a:ext cx="3922228" cy="7075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>
            <a:lvl1pPr marL="21431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1pPr>
            <a:lvl2pPr marL="428625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2pPr>
            <a:lvl3pPr marL="642938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3pPr>
            <a:lvl4pPr marL="857250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4pPr>
            <a:lvl5pPr marL="1071563" marR="0" indent="-214313" algn="l" defTabSz="278607" latinLnBrk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125000"/>
              <a:buFontTx/>
              <a:buChar char="•"/>
              <a:tabLst/>
              <a:defRPr sz="1620" b="0" i="0" u="none" strike="noStrike" cap="none" spc="0" baseline="0">
                <a:solidFill>
                  <a:srgbClr val="000000"/>
                </a:solidFill>
                <a:uFillTx/>
                <a:latin typeface="Proxima Nova Rg" panose="02000506030000020004" pitchFamily="2" charset="0"/>
                <a:ea typeface="Helvetica Neue"/>
                <a:cs typeface="Helvetica Neue"/>
                <a:sym typeface="Helvetica Neue"/>
              </a:defRPr>
            </a:lvl5pPr>
            <a:lvl6pPr marL="1285875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1500188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1714500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1928813" marR="0" indent="-214313" algn="l" defTabSz="278607" latinLnBrk="0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1755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indent="0" algn="ctr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/>
              <a:t>Фотовыставка </a:t>
            </a:r>
            <a:r>
              <a:rPr lang="ru-RU" sz="1400" dirty="0"/>
              <a:t>памятных монет </a:t>
            </a:r>
            <a:endParaRPr lang="ru-RU" sz="1400" dirty="0" smtClean="0"/>
          </a:p>
          <a:p>
            <a:pPr marL="0" indent="0" algn="ctr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/>
              <a:t>на площадке Национальной библиотеки </a:t>
            </a:r>
            <a:br>
              <a:rPr lang="ru-RU" sz="1400" dirty="0" smtClean="0"/>
            </a:br>
            <a:r>
              <a:rPr lang="ru-RU" sz="1400" dirty="0" smtClean="0"/>
              <a:t>им. А.С. Пушкина</a:t>
            </a:r>
            <a:endParaRPr lang="ru-RU" sz="1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" t="4610" r="321" b="-659"/>
          <a:stretch/>
        </p:blipFill>
        <p:spPr>
          <a:xfrm>
            <a:off x="40947" y="989045"/>
            <a:ext cx="2677371" cy="209147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" t="37249" r="12415" b="23083"/>
          <a:stretch/>
        </p:blipFill>
        <p:spPr>
          <a:xfrm>
            <a:off x="6500197" y="722499"/>
            <a:ext cx="2643803" cy="168680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/>
          <a:srcRect l="11969" t="43353" r="50557" b="28996"/>
          <a:stretch/>
        </p:blipFill>
        <p:spPr>
          <a:xfrm>
            <a:off x="4120374" y="1565902"/>
            <a:ext cx="2984542" cy="225328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15" t="4959" r="248"/>
          <a:stretch/>
        </p:blipFill>
        <p:spPr>
          <a:xfrm>
            <a:off x="2152297" y="2494887"/>
            <a:ext cx="2235905" cy="231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0929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Мои финансы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</TotalTime>
  <Words>316</Words>
  <Application>Microsoft Office PowerPoint</Application>
  <PresentationFormat>Экран (16:9)</PresentationFormat>
  <Paragraphs>57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Franklin Gothic Medium Cond</vt:lpstr>
      <vt:lpstr>Helvetica Neue</vt:lpstr>
      <vt:lpstr>Helvetica Neue Light</vt:lpstr>
      <vt:lpstr>Helvetica Neue Medium</vt:lpstr>
      <vt:lpstr>Proxima Nova Rg</vt:lpstr>
      <vt:lpstr>Times New Roman</vt:lpstr>
      <vt:lpstr>White</vt:lpstr>
      <vt:lpstr>               Региональный форум  «Повышение финансовой грамотности и формирование  финансовой культуры в Республике Мордовия: новые векторы развития»</vt:lpstr>
      <vt:lpstr> Цель : информирование и мотивация населения к повышению уровня финансовой грамотности и формированию финансовой культуры. </vt:lpstr>
      <vt:lpstr> Региональный форум «Повышение финансовой грамотности и формирование финансовой культуры  в Республике Мордовия: новые векторы развития»  </vt:lpstr>
      <vt:lpstr>Исполнители     </vt:lpstr>
      <vt:lpstr>Описание практики</vt:lpstr>
      <vt:lpstr>Мероприятия Регионального форума</vt:lpstr>
      <vt:lpstr>Мероприятия Регионального форума</vt:lpstr>
      <vt:lpstr>Мероприятия Регионального форума:</vt:lpstr>
      <vt:lpstr>Мероприятия Регионального Форума:</vt:lpstr>
      <vt:lpstr>Мероприятия Регионального Форума:</vt:lpstr>
      <vt:lpstr>Информация о мероприятии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ChFIKR</cp:lastModifiedBy>
  <cp:revision>197</cp:revision>
  <dcterms:modified xsi:type="dcterms:W3CDTF">2025-03-28T07:00:45Z</dcterms:modified>
</cp:coreProperties>
</file>