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Lst>
  <p:sldIdLst>
    <p:sldId id="256" r:id="rId11"/>
    <p:sldId id="257" r:id="rId12"/>
    <p:sldId id="258" r:id="rId13"/>
    <p:sldId id="259" r:id="rId14"/>
    <p:sldId id="260" r:id="rId15"/>
    <p:sldId id="261" r:id="rId16"/>
    <p:sldId id="262" r:id="rId17"/>
  </p:sldIdLst>
  <p:sldSz cx="9144000" cy="5143500" type="screen16x9"/>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8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5" Type="http://schemas.openxmlformats.org/officeDocument/2006/relationships/slideMaster" Target="slideMasters/slideMaster5.xml"/><Relationship Id="rId15" Type="http://schemas.openxmlformats.org/officeDocument/2006/relationships/slide" Target="slides/slide5.xml"/><Relationship Id="rId10" Type="http://schemas.openxmlformats.org/officeDocument/2006/relationships/slideMaster" Target="slideMasters/slideMaster10.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оловок и подзаголовок">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ru-RU" sz="3200" b="0" strike="noStrike" spc="-1">
              <a:solidFill>
                <a:srgbClr val="000000"/>
              </a:solidFill>
              <a:latin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Заголовок — по центру">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lstStyle/>
          <a:p>
            <a:fld id="{5ED0ED75-4F0A-414D-8CC4-C1FF4E4EDF54}"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Заголовок и пункты">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9360"/>
            <a:ext cx="8229240" cy="1250280"/>
          </a:xfrm>
          <a:prstGeom prst="rect">
            <a:avLst/>
          </a:prstGeom>
          <a:noFill/>
          <a:ln w="0">
            <a:noFill/>
          </a:ln>
        </p:spPr>
        <p:txBody>
          <a:bodyPr lIns="0" tIns="0" rIns="0" bIns="0" anchor="ctr">
            <a:noAutofit/>
          </a:bodyPr>
          <a:lstStyle/>
          <a:p>
            <a:pPr indent="0" algn="ctr">
              <a:buNone/>
            </a:pPr>
            <a:endParaRPr lang="ru-RU" sz="4400" b="0" strike="noStrike" spc="-1">
              <a:solidFill>
                <a:srgbClr val="000000"/>
              </a:solidFill>
              <a:latin typeface="Arial"/>
            </a:endParaRPr>
          </a:p>
        </p:txBody>
      </p:sp>
      <p:sp>
        <p:nvSpPr>
          <p:cNvPr id="12"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ru-RU" sz="3200" b="0" strike="noStrike" spc="-1">
              <a:solidFill>
                <a:srgbClr val="000000"/>
              </a:solidFill>
              <a:latin typeface="Arial"/>
            </a:endParaRPr>
          </a:p>
        </p:txBody>
      </p:sp>
      <p:sp>
        <p:nvSpPr>
          <p:cNvPr id="4" name="PlaceHolder 3"/>
          <p:cNvSpPr>
            <a:spLocks noGrp="1"/>
          </p:cNvSpPr>
          <p:nvPr>
            <p:ph type="sldNum" idx="1"/>
          </p:nvPr>
        </p:nvSpPr>
        <p:spPr/>
        <p:txBody>
          <a:bodyPr/>
          <a:lstStyle/>
          <a:p>
            <a:fld id="{FED993A9-1C76-407B-9615-78E9AE2E9FC2}"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Заголовок — по центру">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90D9D709-5FFF-4A25-BD96-4C32BC5297A1}"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Заголовок — по центру">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lstStyle/>
          <a:p>
            <a:fld id="{F806C6D2-74D5-4E11-8265-7E5E8B62573F}"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Фото — горизонтально">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lstStyle/>
          <a:p>
            <a:fld id="{A8940214-1CBE-48D3-A7FF-8E47C4EEDD06}"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Фото — горизонтально">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lstStyle/>
          <a:p>
            <a:fld id="{2385275F-EF87-4953-9717-97FF4B222DEB}"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Фото — горизонтально">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lstStyle/>
          <a:p>
            <a:fld id="{83F32E7C-B69A-442F-875A-1A654A5F887B}" type="slidenum">
              <a: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Фото — горизонтально">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lstStyle/>
          <a:p>
            <a:fld id="{8A27270F-7E48-4C8A-A822-D926FEB36B83}"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Заголовок — по центру">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lstStyle/>
          <a:p>
            <a:fld id="{EB3565E6-C035-4058-BB1D-2D7E511BE7AF}"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1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9.jpe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10.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Рисунок 5"/>
          <p:cNvPicPr/>
          <p:nvPr/>
        </p:nvPicPr>
        <p:blipFill>
          <a:blip r:embed="rId3" cstate="print"/>
          <a:stretch/>
        </p:blipFill>
        <p:spPr>
          <a:xfrm>
            <a:off x="-7200" y="0"/>
            <a:ext cx="9155520" cy="5149440"/>
          </a:xfrm>
          <a:prstGeom prst="rect">
            <a:avLst/>
          </a:prstGeom>
          <a:ln w="0">
            <a:noFill/>
          </a:ln>
        </p:spPr>
      </p:pic>
      <p:pic>
        <p:nvPicPr>
          <p:cNvPr id="6" name="Рисунок 4"/>
          <p:cNvPicPr/>
          <p:nvPr/>
        </p:nvPicPr>
        <p:blipFill>
          <a:blip r:embed="rId4" cstate="print"/>
          <a:srcRect t="20134"/>
          <a:stretch/>
        </p:blipFill>
        <p:spPr>
          <a:xfrm>
            <a:off x="0" y="1035720"/>
            <a:ext cx="9142920" cy="4106880"/>
          </a:xfrm>
          <a:prstGeom prst="rect">
            <a:avLst/>
          </a:prstGeom>
          <a:ln w="0">
            <a:noFill/>
          </a:ln>
        </p:spPr>
      </p:pic>
      <p:pic>
        <p:nvPicPr>
          <p:cNvPr id="2" name="Рисунок 6"/>
          <p:cNvPicPr/>
          <p:nvPr/>
        </p:nvPicPr>
        <p:blipFill>
          <a:blip r:embed="rId5" cstate="print"/>
          <a:stretch/>
        </p:blipFill>
        <p:spPr>
          <a:xfrm>
            <a:off x="6942600" y="322200"/>
            <a:ext cx="1910160" cy="481680"/>
          </a:xfrm>
          <a:prstGeom prst="rect">
            <a:avLst/>
          </a:prstGeom>
          <a:ln w="0">
            <a:noFill/>
          </a:ln>
        </p:spPr>
      </p:pic>
      <p:sp>
        <p:nvSpPr>
          <p:cNvPr id="3" name="PlaceHolder 1"/>
          <p:cNvSpPr>
            <a:spLocks noGrp="1"/>
          </p:cNvSpPr>
          <p:nvPr>
            <p:ph type="title"/>
          </p:nvPr>
        </p:nvSpPr>
        <p:spPr>
          <a:xfrm>
            <a:off x="457200" y="9360"/>
            <a:ext cx="8228880" cy="124992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 name="Рисунок 5"/>
          <p:cNvPicPr/>
          <p:nvPr/>
        </p:nvPicPr>
        <p:blipFill>
          <a:blip r:embed="rId3" cstate="print"/>
          <a:stretch/>
        </p:blipFill>
        <p:spPr>
          <a:xfrm>
            <a:off x="-7200" y="0"/>
            <a:ext cx="9155520" cy="5149440"/>
          </a:xfrm>
          <a:prstGeom prst="rect">
            <a:avLst/>
          </a:prstGeom>
          <a:ln w="0">
            <a:noFill/>
          </a:ln>
        </p:spPr>
      </p:pic>
      <p:pic>
        <p:nvPicPr>
          <p:cNvPr id="41" name="Рисунок 5"/>
          <p:cNvPicPr/>
          <p:nvPr/>
        </p:nvPicPr>
        <p:blipFill>
          <a:blip r:embed="rId4" cstate="print"/>
          <a:stretch/>
        </p:blipFill>
        <p:spPr>
          <a:xfrm>
            <a:off x="1440" y="-1440"/>
            <a:ext cx="9145440" cy="5143680"/>
          </a:xfrm>
          <a:prstGeom prst="rect">
            <a:avLst/>
          </a:prstGeom>
          <a:ln w="0">
            <a:noFill/>
          </a:ln>
        </p:spPr>
      </p:pic>
      <p:sp>
        <p:nvSpPr>
          <p:cNvPr id="42" name="PlaceHolder 1"/>
          <p:cNvSpPr>
            <a:spLocks noGrp="1"/>
          </p:cNvSpPr>
          <p:nvPr>
            <p:ph type="sldNum" idx="9"/>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139843EF-B84B-43DA-B451-0E362B9C22DC}"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7" r:id="rId1"/>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Рисунок 5"/>
          <p:cNvPicPr/>
          <p:nvPr/>
        </p:nvPicPr>
        <p:blipFill>
          <a:blip r:embed="rId3" cstate="print"/>
          <a:stretch/>
        </p:blipFill>
        <p:spPr>
          <a:xfrm>
            <a:off x="-7200" y="0"/>
            <a:ext cx="9155520" cy="5149440"/>
          </a:xfrm>
          <a:prstGeom prst="rect">
            <a:avLst/>
          </a:prstGeom>
          <a:ln w="0">
            <a:noFill/>
          </a:ln>
        </p:spPr>
      </p:pic>
      <p:sp>
        <p:nvSpPr>
          <p:cNvPr id="8" name="PlaceHolder 1"/>
          <p:cNvSpPr>
            <a:spLocks noGrp="1"/>
          </p:cNvSpPr>
          <p:nvPr>
            <p:ph type="title"/>
          </p:nvPr>
        </p:nvSpPr>
        <p:spPr>
          <a:xfrm>
            <a:off x="457200" y="9360"/>
            <a:ext cx="8228880" cy="1249920"/>
          </a:xfrm>
          <a:prstGeom prst="rect">
            <a:avLst/>
          </a:prstGeom>
          <a:noFill/>
          <a:ln w="0">
            <a:noFill/>
          </a:ln>
        </p:spPr>
        <p:txBody>
          <a:bodyPr lIns="0" tIns="0" rIns="0" bIns="0" anchor="ctr">
            <a:noAutofit/>
          </a:bodyPr>
          <a:lstStyle/>
          <a:p>
            <a:pPr indent="0">
              <a:buNone/>
            </a:pPr>
            <a:r>
              <a:rPr lang="ru-RU" sz="1800" b="0" strike="noStrike" spc="-1">
                <a:solidFill>
                  <a:srgbClr val="000000"/>
                </a:solidFill>
                <a:latin typeface="Arial"/>
              </a:rPr>
              <a:t>Для правки текста заглавия щёлкните мышью</a:t>
            </a:r>
          </a:p>
        </p:txBody>
      </p:sp>
      <p:sp>
        <p:nvSpPr>
          <p:cNvPr id="9" name="PlaceHolder 2"/>
          <p:cNvSpPr>
            <a:spLocks noGrp="1"/>
          </p:cNvSpPr>
          <p:nvPr>
            <p:ph type="body"/>
          </p:nvPr>
        </p:nvSpPr>
        <p:spPr>
          <a:xfrm>
            <a:off x="457200" y="1203480"/>
            <a:ext cx="8228880" cy="29826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18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18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18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1800" b="0" strike="noStrike" spc="-1">
                <a:solidFill>
                  <a:srgbClr val="000000"/>
                </a:solidFill>
                <a:latin typeface="Arial"/>
              </a:rPr>
              <a:t>Седьмой уровень структуры</a:t>
            </a:r>
          </a:p>
        </p:txBody>
      </p:sp>
      <p:sp>
        <p:nvSpPr>
          <p:cNvPr id="10" name="PlaceHolder 3"/>
          <p:cNvSpPr>
            <a:spLocks noGrp="1"/>
          </p:cNvSpPr>
          <p:nvPr>
            <p:ph type="sldNum" idx="1"/>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D753CAED-74F8-4327-AE44-AFF0B9EF9E24}"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1" r:id="rId1"/>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3" name="Рисунок 5"/>
          <p:cNvPicPr/>
          <p:nvPr/>
        </p:nvPicPr>
        <p:blipFill>
          <a:blip r:embed="rId3" cstate="print"/>
          <a:stretch/>
        </p:blipFill>
        <p:spPr>
          <a:xfrm>
            <a:off x="-7200" y="0"/>
            <a:ext cx="9155520" cy="5149440"/>
          </a:xfrm>
          <a:prstGeom prst="rect">
            <a:avLst/>
          </a:prstGeom>
          <a:ln w="0">
            <a:noFill/>
          </a:ln>
        </p:spPr>
      </p:pic>
      <p:pic>
        <p:nvPicPr>
          <p:cNvPr id="14" name="Рисунок 5"/>
          <p:cNvPicPr/>
          <p:nvPr/>
        </p:nvPicPr>
        <p:blipFill>
          <a:blip r:embed="rId4" cstate="print"/>
          <a:stretch/>
        </p:blipFill>
        <p:spPr>
          <a:xfrm>
            <a:off x="-14040" y="2520"/>
            <a:ext cx="9156960" cy="5150160"/>
          </a:xfrm>
          <a:prstGeom prst="rect">
            <a:avLst/>
          </a:prstGeom>
          <a:ln w="0">
            <a:noFill/>
          </a:ln>
        </p:spPr>
      </p:pic>
      <p:sp>
        <p:nvSpPr>
          <p:cNvPr id="15" name="PlaceHolder 1"/>
          <p:cNvSpPr>
            <a:spLocks noGrp="1"/>
          </p:cNvSpPr>
          <p:nvPr>
            <p:ph type="sldNum" idx="2"/>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A791EDA9-1F92-4FF5-8E72-47BB5D5C34F8}"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 name="Рисунок 5"/>
          <p:cNvPicPr/>
          <p:nvPr/>
        </p:nvPicPr>
        <p:blipFill>
          <a:blip r:embed="rId3" cstate="print"/>
          <a:stretch/>
        </p:blipFill>
        <p:spPr>
          <a:xfrm>
            <a:off x="-7200" y="0"/>
            <a:ext cx="9155520" cy="5149440"/>
          </a:xfrm>
          <a:prstGeom prst="rect">
            <a:avLst/>
          </a:prstGeom>
          <a:ln w="0">
            <a:noFill/>
          </a:ln>
        </p:spPr>
      </p:pic>
      <p:pic>
        <p:nvPicPr>
          <p:cNvPr id="17" name="Рисунок 5"/>
          <p:cNvPicPr/>
          <p:nvPr/>
        </p:nvPicPr>
        <p:blipFill>
          <a:blip r:embed="rId4" cstate="print"/>
          <a:stretch/>
        </p:blipFill>
        <p:spPr>
          <a:xfrm>
            <a:off x="-2880" y="-720"/>
            <a:ext cx="9145800" cy="5144040"/>
          </a:xfrm>
          <a:prstGeom prst="rect">
            <a:avLst/>
          </a:prstGeom>
          <a:ln w="0">
            <a:noFill/>
          </a:ln>
        </p:spPr>
      </p:pic>
      <p:sp>
        <p:nvSpPr>
          <p:cNvPr id="18" name="PlaceHolder 1"/>
          <p:cNvSpPr>
            <a:spLocks noGrp="1"/>
          </p:cNvSpPr>
          <p:nvPr>
            <p:ph type="sldNum" idx="3"/>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7A61BB3F-6508-4261-B324-FED2B175CC9E}"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
        <p:nvSpPr>
          <p:cNvPr id="19"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20"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55" r:id="rId1"/>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1" name="Рисунок 5"/>
          <p:cNvPicPr/>
          <p:nvPr/>
        </p:nvPicPr>
        <p:blipFill>
          <a:blip r:embed="rId3" cstate="print"/>
          <a:stretch/>
        </p:blipFill>
        <p:spPr>
          <a:xfrm>
            <a:off x="-7200" y="0"/>
            <a:ext cx="9155520" cy="5149440"/>
          </a:xfrm>
          <a:prstGeom prst="rect">
            <a:avLst/>
          </a:prstGeom>
          <a:ln w="0">
            <a:noFill/>
          </a:ln>
        </p:spPr>
      </p:pic>
      <p:pic>
        <p:nvPicPr>
          <p:cNvPr id="22" name="Рисунок 2"/>
          <p:cNvPicPr/>
          <p:nvPr/>
        </p:nvPicPr>
        <p:blipFill>
          <a:blip r:embed="rId4" cstate="print"/>
          <a:stretch/>
        </p:blipFill>
        <p:spPr>
          <a:xfrm>
            <a:off x="0" y="0"/>
            <a:ext cx="9142920" cy="5142600"/>
          </a:xfrm>
          <a:prstGeom prst="rect">
            <a:avLst/>
          </a:prstGeom>
          <a:ln w="0">
            <a:noFill/>
          </a:ln>
        </p:spPr>
      </p:pic>
      <p:sp>
        <p:nvSpPr>
          <p:cNvPr id="23" name="PlaceHolder 1"/>
          <p:cNvSpPr>
            <a:spLocks noGrp="1"/>
          </p:cNvSpPr>
          <p:nvPr>
            <p:ph type="sldNum" idx="4"/>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D420F2FD-ACBE-43AE-845C-AD9EED61416E}"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7" r:id="rId1"/>
  </p:sldLayoutIdLst>
  <p:txStyles>
    <p:titleStyle/>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4" name="Рисунок 5"/>
          <p:cNvPicPr/>
          <p:nvPr/>
        </p:nvPicPr>
        <p:blipFill>
          <a:blip r:embed="rId3" cstate="print"/>
          <a:stretch/>
        </p:blipFill>
        <p:spPr>
          <a:xfrm>
            <a:off x="-7200" y="0"/>
            <a:ext cx="9155520" cy="5149440"/>
          </a:xfrm>
          <a:prstGeom prst="rect">
            <a:avLst/>
          </a:prstGeom>
          <a:ln w="0">
            <a:noFill/>
          </a:ln>
        </p:spPr>
      </p:pic>
      <p:pic>
        <p:nvPicPr>
          <p:cNvPr id="25" name="Рисунок 2"/>
          <p:cNvPicPr/>
          <p:nvPr/>
        </p:nvPicPr>
        <p:blipFill>
          <a:blip r:embed="rId4" cstate="print"/>
          <a:stretch/>
        </p:blipFill>
        <p:spPr>
          <a:xfrm>
            <a:off x="0" y="0"/>
            <a:ext cx="9142920" cy="5142600"/>
          </a:xfrm>
          <a:prstGeom prst="rect">
            <a:avLst/>
          </a:prstGeom>
          <a:ln w="0">
            <a:noFill/>
          </a:ln>
        </p:spPr>
      </p:pic>
      <p:sp>
        <p:nvSpPr>
          <p:cNvPr id="26" name="PlaceHolder 1"/>
          <p:cNvSpPr>
            <a:spLocks noGrp="1"/>
          </p:cNvSpPr>
          <p:nvPr>
            <p:ph type="sldNum" idx="5"/>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7BDC5214-4453-45EF-ABAC-65E87A576C14}"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59" r:id="rId1"/>
  </p:sldLayoutIdLst>
  <p:txStyles>
    <p:titleStyle/>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7" name="Рисунок 5"/>
          <p:cNvPicPr/>
          <p:nvPr/>
        </p:nvPicPr>
        <p:blipFill>
          <a:blip r:embed="rId3" cstate="print"/>
          <a:stretch/>
        </p:blipFill>
        <p:spPr>
          <a:xfrm>
            <a:off x="-7200" y="0"/>
            <a:ext cx="9155520" cy="5149440"/>
          </a:xfrm>
          <a:prstGeom prst="rect">
            <a:avLst/>
          </a:prstGeom>
          <a:ln w="0">
            <a:noFill/>
          </a:ln>
        </p:spPr>
      </p:pic>
      <p:pic>
        <p:nvPicPr>
          <p:cNvPr id="28" name="Рисунок 2"/>
          <p:cNvPicPr/>
          <p:nvPr/>
        </p:nvPicPr>
        <p:blipFill>
          <a:blip r:embed="rId4" cstate="print"/>
          <a:stretch/>
        </p:blipFill>
        <p:spPr>
          <a:xfrm>
            <a:off x="0" y="0"/>
            <a:ext cx="9142920" cy="5142600"/>
          </a:xfrm>
          <a:prstGeom prst="rect">
            <a:avLst/>
          </a:prstGeom>
          <a:ln w="0">
            <a:noFill/>
          </a:ln>
        </p:spPr>
      </p:pic>
      <p:sp>
        <p:nvSpPr>
          <p:cNvPr id="29" name="PlaceHolder 1"/>
          <p:cNvSpPr>
            <a:spLocks noGrp="1"/>
          </p:cNvSpPr>
          <p:nvPr>
            <p:ph type="sldNum" idx="6"/>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E690B483-9962-47FA-BC94-24276303A016}"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
        <p:nvSpPr>
          <p:cNvPr id="30"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31"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1" r:id="rId1"/>
  </p:sldLayoutIdLst>
  <p:txStyles>
    <p:titleStyle/>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2" name="Рисунок 5"/>
          <p:cNvPicPr/>
          <p:nvPr/>
        </p:nvPicPr>
        <p:blipFill>
          <a:blip r:embed="rId3" cstate="print"/>
          <a:stretch/>
        </p:blipFill>
        <p:spPr>
          <a:xfrm>
            <a:off x="-7200" y="0"/>
            <a:ext cx="9155520" cy="5149440"/>
          </a:xfrm>
          <a:prstGeom prst="rect">
            <a:avLst/>
          </a:prstGeom>
          <a:ln w="0">
            <a:noFill/>
          </a:ln>
        </p:spPr>
      </p:pic>
      <p:pic>
        <p:nvPicPr>
          <p:cNvPr id="33" name="Рисунок 2"/>
          <p:cNvPicPr/>
          <p:nvPr/>
        </p:nvPicPr>
        <p:blipFill>
          <a:blip r:embed="rId4" cstate="print"/>
          <a:stretch/>
        </p:blipFill>
        <p:spPr>
          <a:xfrm>
            <a:off x="0" y="0"/>
            <a:ext cx="9142920" cy="5142600"/>
          </a:xfrm>
          <a:prstGeom prst="rect">
            <a:avLst/>
          </a:prstGeom>
          <a:ln w="0">
            <a:noFill/>
          </a:ln>
        </p:spPr>
      </p:pic>
      <p:sp>
        <p:nvSpPr>
          <p:cNvPr id="34" name="PlaceHolder 1"/>
          <p:cNvSpPr>
            <a:spLocks noGrp="1"/>
          </p:cNvSpPr>
          <p:nvPr>
            <p:ph type="sldNum" idx="7"/>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A0765C4B-1310-48B7-9CF6-5F278F13F385}"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
        <p:nvSpPr>
          <p:cNvPr id="35" name="PlaceHolder 2"/>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lgn="ctr">
              <a:buNone/>
            </a:pPr>
            <a:r>
              <a:rPr lang="ru-RU" sz="4400" b="0" strike="noStrike" spc="-1">
                <a:solidFill>
                  <a:srgbClr val="000000"/>
                </a:solidFill>
                <a:latin typeface="Arial"/>
              </a:rPr>
              <a:t>Для правки текста заглавия щёлкните мышью</a:t>
            </a:r>
          </a:p>
        </p:txBody>
      </p:sp>
      <p:sp>
        <p:nvSpPr>
          <p:cNvPr id="36"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solidFill>
                  <a:srgbClr val="000000"/>
                </a:solidFill>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solidFill>
                  <a:srgbClr val="000000"/>
                </a:solidFill>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Lst>
  <p:txStyles>
    <p:titleStyle/>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 name="Рисунок 5"/>
          <p:cNvPicPr/>
          <p:nvPr/>
        </p:nvPicPr>
        <p:blipFill>
          <a:blip r:embed="rId3" cstate="print"/>
          <a:stretch/>
        </p:blipFill>
        <p:spPr>
          <a:xfrm>
            <a:off x="-7200" y="0"/>
            <a:ext cx="9155520" cy="5149440"/>
          </a:xfrm>
          <a:prstGeom prst="rect">
            <a:avLst/>
          </a:prstGeom>
          <a:ln w="0">
            <a:noFill/>
          </a:ln>
        </p:spPr>
      </p:pic>
      <p:pic>
        <p:nvPicPr>
          <p:cNvPr id="38" name="Рисунок 5"/>
          <p:cNvPicPr/>
          <p:nvPr/>
        </p:nvPicPr>
        <p:blipFill>
          <a:blip r:embed="rId4" cstate="print"/>
          <a:stretch/>
        </p:blipFill>
        <p:spPr>
          <a:xfrm>
            <a:off x="1440" y="-7560"/>
            <a:ext cx="9141480" cy="5154480"/>
          </a:xfrm>
          <a:prstGeom prst="rect">
            <a:avLst/>
          </a:prstGeom>
          <a:ln w="0">
            <a:noFill/>
          </a:ln>
        </p:spPr>
      </p:pic>
      <p:sp>
        <p:nvSpPr>
          <p:cNvPr id="39" name="PlaceHolder 1"/>
          <p:cNvSpPr>
            <a:spLocks noGrp="1"/>
          </p:cNvSpPr>
          <p:nvPr>
            <p:ph type="sldNum" idx="8"/>
          </p:nvPr>
        </p:nvSpPr>
        <p:spPr>
          <a:xfrm>
            <a:off x="8710200" y="4667400"/>
            <a:ext cx="213840" cy="226080"/>
          </a:xfrm>
          <a:prstGeom prst="rect">
            <a:avLst/>
          </a:prstGeom>
          <a:noFill/>
          <a:ln w="12600">
            <a:noFill/>
          </a:ln>
        </p:spPr>
        <p:txBody>
          <a:bodyPr lIns="50760" tIns="50760" rIns="50760" bIns="50760" anchor="t">
            <a:noAutofit/>
          </a:bodyPr>
          <a:lstStyle>
            <a:lvl1pPr indent="0" algn="ctr" defTabSz="321840">
              <a:lnSpc>
                <a:spcPct val="100000"/>
              </a:lnSpc>
              <a:buNone/>
              <a:tabLst>
                <a:tab pos="0" algn="l"/>
              </a:tabLst>
              <a:defRPr lang="ru-RU" sz="810" b="0" strike="noStrike" spc="-1">
                <a:solidFill>
                  <a:srgbClr val="000000"/>
                </a:solidFill>
                <a:latin typeface="Helvetica Neue Light"/>
                <a:ea typeface="Helvetica Neue Light"/>
              </a:defRPr>
            </a:lvl1pPr>
          </a:lstStyle>
          <a:p>
            <a:pPr indent="0" algn="ctr" defTabSz="321840">
              <a:lnSpc>
                <a:spcPct val="100000"/>
              </a:lnSpc>
              <a:buNone/>
              <a:tabLst>
                <a:tab pos="0" algn="l"/>
              </a:tabLst>
            </a:pPr>
            <a:fld id="{51E0D936-1894-4981-8710-C2C681A9FCD8}" type="slidenum">
              <a:rPr lang="ru-RU" sz="810" b="0" strike="noStrike" spc="-1">
                <a:solidFill>
                  <a:srgbClr val="000000"/>
                </a:solidFill>
                <a:latin typeface="Helvetica Neue Light"/>
                <a:ea typeface="Helvetica Neue Light"/>
              </a:rPr>
              <a:pPr indent="0" algn="ctr" defTabSz="321840">
                <a:lnSpc>
                  <a:spcPct val="100000"/>
                </a:lnSpc>
                <a:buNone/>
                <a:tabLst>
                  <a:tab pos="0" algn="l"/>
                </a:tabLst>
              </a:pPr>
              <a:t>‹#›</a:t>
            </a:fld>
            <a:endParaRPr lang="ru-RU" sz="810" b="0" strike="noStrike" spc="-1">
              <a:solidFill>
                <a:srgbClr val="000000"/>
              </a:solidFill>
              <a:latin typeface="Times New Roman"/>
            </a:endParaRPr>
          </a:p>
        </p:txBody>
      </p:sp>
    </p:spTree>
  </p:cSld>
  <p:clrMap bg1="lt1" tx1="dk1" bg2="lt2" tx2="dk2" accent1="accent1" accent2="accent2" accent3="accent3" accent4="accent4" accent5="accent5" accent6="accent6" hlink="hlink" folHlink="folHlink"/>
  <p:sldLayoutIdLst>
    <p:sldLayoutId id="2147483665"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Прямоугольник"/>
          <p:cNvSpPr/>
          <p:nvPr/>
        </p:nvSpPr>
        <p:spPr>
          <a:xfrm>
            <a:off x="1254600" y="3722040"/>
            <a:ext cx="4377960" cy="633960"/>
          </a:xfrm>
          <a:prstGeom prst="rect">
            <a:avLst/>
          </a:prstGeom>
          <a:solidFill>
            <a:srgbClr val="FFFFFF"/>
          </a:solidFill>
          <a:ln w="12700">
            <a:noFill/>
          </a:ln>
        </p:spPr>
        <p:style>
          <a:lnRef idx="0">
            <a:scrgbClr r="0" g="0" b="0"/>
          </a:lnRef>
          <a:fillRef idx="0">
            <a:scrgbClr r="0" g="0" b="0"/>
          </a:fillRef>
          <a:effectRef idx="0">
            <a:scrgbClr r="0" g="0" b="0"/>
          </a:effectRef>
          <a:fontRef idx="minor"/>
        </p:style>
        <p:txBody>
          <a:bodyPr lIns="0" tIns="0" rIns="0" bIns="0" anchor="ctr">
            <a:noAutofit/>
          </a:bodyPr>
          <a:lstStyle/>
          <a:p>
            <a:pPr algn="ctr" defTabSz="321840">
              <a:lnSpc>
                <a:spcPct val="100000"/>
              </a:lnSpc>
              <a:tabLst>
                <a:tab pos="0" algn="l"/>
              </a:tabLst>
            </a:pPr>
            <a:endParaRPr lang="ru-RU" sz="1080" b="0" strike="noStrike" spc="-1">
              <a:solidFill>
                <a:srgbClr val="FFFFFF"/>
              </a:solidFill>
              <a:latin typeface="Helvetica Neue Medium"/>
              <a:ea typeface="Helvetica Neue Medium"/>
            </a:endParaRPr>
          </a:p>
        </p:txBody>
      </p:sp>
      <p:sp>
        <p:nvSpPr>
          <p:cNvPr id="44" name="PlaceHolder 1"/>
          <p:cNvSpPr>
            <a:spLocks noGrp="1"/>
          </p:cNvSpPr>
          <p:nvPr>
            <p:ph/>
          </p:nvPr>
        </p:nvSpPr>
        <p:spPr>
          <a:xfrm>
            <a:off x="407880" y="4093200"/>
            <a:ext cx="6349680" cy="801360"/>
          </a:xfrm>
          <a:prstGeom prst="rect">
            <a:avLst/>
          </a:prstGeom>
          <a:noFill/>
          <a:ln w="12600">
            <a:noFill/>
          </a:ln>
        </p:spPr>
        <p:txBody>
          <a:bodyPr lIns="0" tIns="0" rIns="0" bIns="0" anchor="t">
            <a:noAutofit/>
          </a:bodyPr>
          <a:lstStyle/>
          <a:p>
            <a:pPr indent="0" defTabSz="278640">
              <a:lnSpc>
                <a:spcPct val="100000"/>
              </a:lnSpc>
              <a:spcAft>
                <a:spcPts val="400"/>
              </a:spcAft>
              <a:buNone/>
              <a:tabLst>
                <a:tab pos="0" algn="l"/>
              </a:tabLst>
            </a:pPr>
            <a:r>
              <a:rPr lang="ru-RU" sz="1200" b="1" strike="noStrike" spc="-1" dirty="0">
                <a:solidFill>
                  <a:srgbClr val="000000"/>
                </a:solidFill>
                <a:latin typeface="Proxima Nova Rg"/>
                <a:ea typeface="Helvetica Neue"/>
              </a:rPr>
              <a:t>Направление практики: Финансовое просвещение детей и молодежи</a:t>
            </a:r>
            <a:endParaRPr lang="ru-RU" sz="1200" b="0" strike="noStrike" spc="-1" dirty="0">
              <a:solidFill>
                <a:srgbClr val="000000"/>
              </a:solidFill>
              <a:latin typeface="Arial"/>
            </a:endParaRPr>
          </a:p>
          <a:p>
            <a:pPr indent="0" defTabSz="278640">
              <a:lnSpc>
                <a:spcPct val="100000"/>
              </a:lnSpc>
              <a:spcAft>
                <a:spcPts val="400"/>
              </a:spcAft>
              <a:buNone/>
              <a:tabLst>
                <a:tab pos="0" algn="l"/>
              </a:tabLst>
            </a:pPr>
            <a:r>
              <a:rPr lang="ru-RU" sz="1200" b="1" strike="noStrike" spc="-1" dirty="0">
                <a:solidFill>
                  <a:srgbClr val="000000"/>
                </a:solidFill>
                <a:latin typeface="Proxima Nova Rg"/>
                <a:ea typeface="Helvetica Neue"/>
              </a:rPr>
              <a:t>Наименование субъекта: г.Абакан</a:t>
            </a:r>
            <a:endParaRPr lang="ru-RU" sz="1200" b="0" strike="noStrike" spc="-1" dirty="0">
              <a:solidFill>
                <a:srgbClr val="000000"/>
              </a:solidFill>
              <a:latin typeface="Arial"/>
            </a:endParaRPr>
          </a:p>
          <a:p>
            <a:pPr indent="0" defTabSz="278640">
              <a:lnSpc>
                <a:spcPct val="100000"/>
              </a:lnSpc>
              <a:spcAft>
                <a:spcPts val="400"/>
              </a:spcAft>
              <a:buNone/>
              <a:tabLst>
                <a:tab pos="0" algn="l"/>
              </a:tabLst>
            </a:pPr>
            <a:r>
              <a:rPr lang="ru-RU" sz="1200" b="1" strike="noStrike" spc="-1" dirty="0">
                <a:solidFill>
                  <a:srgbClr val="000000"/>
                </a:solidFill>
                <a:latin typeface="Proxima Nova Rg"/>
                <a:ea typeface="Helvetica Neue"/>
              </a:rPr>
              <a:t>Автор практики: ГБОУ РХ «Школа-интернат для детей с нарушениями зрения», </a:t>
            </a:r>
            <a:r>
              <a:rPr lang="ru-RU" sz="1200" b="1" strike="noStrike" spc="-1" dirty="0" err="1">
                <a:solidFill>
                  <a:srgbClr val="000000"/>
                </a:solidFill>
                <a:latin typeface="Proxima Nova Rg"/>
                <a:ea typeface="Helvetica Neue"/>
              </a:rPr>
              <a:t>Савон</a:t>
            </a:r>
            <a:r>
              <a:rPr lang="ru-RU" sz="1200" b="1" strike="noStrike" spc="-1" dirty="0">
                <a:solidFill>
                  <a:srgbClr val="000000"/>
                </a:solidFill>
                <a:latin typeface="Proxima Nova Rg"/>
                <a:ea typeface="Helvetica Neue"/>
              </a:rPr>
              <a:t> Валентина Эдуардовна, 8-983-190-06-90, </a:t>
            </a:r>
            <a:r>
              <a:rPr lang="ru-RU" sz="1200" b="1" strike="noStrike" spc="-1" dirty="0" err="1">
                <a:solidFill>
                  <a:srgbClr val="000000"/>
                </a:solidFill>
                <a:latin typeface="Proxima Nova Rg"/>
                <a:ea typeface="Helvetica Neue"/>
              </a:rPr>
              <a:t>v.e.savon@yandex.ru</a:t>
            </a:r>
            <a:endParaRPr lang="ru-RU" sz="1200" b="0" strike="noStrike" spc="-1" dirty="0">
              <a:solidFill>
                <a:srgbClr val="000000"/>
              </a:solidFill>
              <a:latin typeface="Arial"/>
            </a:endParaRPr>
          </a:p>
        </p:txBody>
      </p:sp>
      <p:sp>
        <p:nvSpPr>
          <p:cNvPr id="45" name="PlaceHolder 2"/>
          <p:cNvSpPr>
            <a:spLocks noGrp="1"/>
          </p:cNvSpPr>
          <p:nvPr>
            <p:ph type="title"/>
          </p:nvPr>
        </p:nvSpPr>
        <p:spPr>
          <a:xfrm>
            <a:off x="1590840" y="1427400"/>
            <a:ext cx="3983760" cy="1184040"/>
          </a:xfrm>
          <a:prstGeom prst="rect">
            <a:avLst/>
          </a:prstGeom>
          <a:solidFill>
            <a:schemeClr val="lt1"/>
          </a:solidFill>
          <a:ln w="12600">
            <a:noFill/>
          </a:ln>
        </p:spPr>
        <p:txBody>
          <a:bodyPr lIns="360000" tIns="0" rIns="180000" bIns="36000" anchor="b">
            <a:normAutofit fontScale="90000"/>
          </a:bodyPr>
          <a:lstStyle/>
          <a:p>
            <a:pPr indent="0" algn="ctr">
              <a:lnSpc>
                <a:spcPct val="100000"/>
              </a:lnSpc>
              <a:buNone/>
              <a:tabLst>
                <a:tab pos="0" algn="l"/>
              </a:tabLst>
            </a:pPr>
            <a:r>
              <a:rPr lang="ru-RU" sz="2400" b="1" strike="noStrike" spc="-1" dirty="0" smtClean="0">
                <a:solidFill>
                  <a:srgbClr val="000000"/>
                </a:solidFill>
                <a:latin typeface="Proxima Nova Rg"/>
                <a:ea typeface="Helvetica Neue Medium"/>
              </a:rPr>
              <a:t>Проектная </a:t>
            </a:r>
            <a:r>
              <a:rPr lang="ru-RU" sz="2400" b="1" strike="noStrike" spc="-1" dirty="0">
                <a:solidFill>
                  <a:srgbClr val="000000"/>
                </a:solidFill>
                <a:latin typeface="Proxima Nova Rg"/>
                <a:ea typeface="Helvetica Neue Medium"/>
              </a:rPr>
              <a:t>деятельность в области финансовой грамотности для школьников во внеурочной деятельности</a:t>
            </a:r>
            <a:endParaRPr lang="ru-RU" sz="2400" b="0" strike="noStrike" spc="-1" dirty="0">
              <a:solidFill>
                <a:srgbClr val="000000"/>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laceHolder 1"/>
          <p:cNvSpPr>
            <a:spLocks noGrp="1"/>
          </p:cNvSpPr>
          <p:nvPr>
            <p:ph type="title"/>
          </p:nvPr>
        </p:nvSpPr>
        <p:spPr>
          <a:xfrm>
            <a:off x="633240" y="383040"/>
            <a:ext cx="6887160" cy="681480"/>
          </a:xfrm>
          <a:prstGeom prst="rect">
            <a:avLst/>
          </a:prstGeom>
          <a:noFill/>
          <a:ln w="12600">
            <a:noFill/>
          </a:ln>
        </p:spPr>
        <p:txBody>
          <a:bodyPr lIns="0" tIns="0" rIns="0" bIns="0" anchor="t">
            <a:noAutofit/>
          </a:bodyPr>
          <a:lstStyle/>
          <a:p>
            <a:pPr indent="0" defTabSz="278640">
              <a:lnSpc>
                <a:spcPct val="100000"/>
              </a:lnSpc>
              <a:buNone/>
              <a:tabLst>
                <a:tab pos="0" algn="l"/>
              </a:tabLst>
            </a:pPr>
            <a:r>
              <a:rPr lang="ru-RU" sz="1800" b="1" strike="noStrike" spc="-1">
                <a:solidFill>
                  <a:srgbClr val="000000"/>
                </a:solidFill>
                <a:latin typeface="Proxima Nova Rg"/>
                <a:ea typeface="Helvetica Neue Medium"/>
              </a:rPr>
              <a:t>Проблематика</a:t>
            </a:r>
            <a:endParaRPr lang="ru-RU" sz="1800" b="0" strike="noStrike" spc="-1">
              <a:solidFill>
                <a:srgbClr val="000000"/>
              </a:solidFill>
              <a:latin typeface="Arial"/>
            </a:endParaRPr>
          </a:p>
        </p:txBody>
      </p:sp>
      <p:sp>
        <p:nvSpPr>
          <p:cNvPr id="48" name="PlaceHolder 2"/>
          <p:cNvSpPr>
            <a:spLocks noGrp="1"/>
          </p:cNvSpPr>
          <p:nvPr>
            <p:ph/>
          </p:nvPr>
        </p:nvSpPr>
        <p:spPr>
          <a:xfrm>
            <a:off x="180000" y="1080000"/>
            <a:ext cx="8776080" cy="3485160"/>
          </a:xfrm>
          <a:prstGeom prst="rect">
            <a:avLst/>
          </a:prstGeom>
          <a:noFill/>
          <a:ln w="12600">
            <a:noFill/>
          </a:ln>
        </p:spPr>
        <p:txBody>
          <a:bodyPr lIns="0" tIns="0" rIns="0" bIns="0" anchor="t">
            <a:noAutofit/>
          </a:bodyPr>
          <a:lstStyle/>
          <a:p>
            <a:pPr indent="0" algn="just">
              <a:lnSpc>
                <a:spcPct val="100000"/>
              </a:lnSpc>
              <a:buNone/>
              <a:tabLst>
                <a:tab pos="0" algn="l"/>
              </a:tabLst>
            </a:pPr>
            <a:r>
              <a:rPr lang="ru-RU" sz="1800" b="0" strike="noStrike" spc="-1">
                <a:solidFill>
                  <a:srgbClr val="000000"/>
                </a:solidFill>
                <a:latin typeface="Arial"/>
              </a:rPr>
              <a:t>Реализация проектной деятельности в школе по финансовой грамотности является важной и актуальной задачей, однако она сталкивается с рядом проблем и препятствий, которые необходимо учитывать для достижения успешных результатов.</a:t>
            </a:r>
          </a:p>
          <a:p>
            <a:pPr indent="0" algn="just">
              <a:lnSpc>
                <a:spcPct val="100000"/>
              </a:lnSpc>
              <a:buNone/>
              <a:tabLst>
                <a:tab pos="0" algn="l"/>
              </a:tabLst>
            </a:pPr>
            <a:endParaRPr lang="ru-RU" sz="1800" b="0" strike="noStrike" spc="-1">
              <a:solidFill>
                <a:srgbClr val="000000"/>
              </a:solidFill>
              <a:latin typeface="Arial"/>
            </a:endParaRPr>
          </a:p>
          <a:p>
            <a:pPr indent="0" algn="just">
              <a:lnSpc>
                <a:spcPct val="100000"/>
              </a:lnSpc>
              <a:buNone/>
              <a:tabLst>
                <a:tab pos="0" algn="l"/>
              </a:tabLst>
            </a:pPr>
            <a:r>
              <a:rPr lang="ru-RU" sz="1800" b="0" strike="noStrike" spc="-1">
                <a:solidFill>
                  <a:srgbClr val="000000"/>
                </a:solidFill>
                <a:latin typeface="Arial"/>
              </a:rPr>
              <a:t>Одной из таких проблем является недостаток мотивации среди учеников. Финансовая грамотность часто воспринимается ими как скучная или неактуальная тема. Учителям важно находить способы сделать обучение более интерактивным и увлекательным, чтобы заинтересовать учащихся и показать им практическое значение финансовых знаний в реальной жизни. Одним из таких способов — проектная деятельность.</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title"/>
          </p:nvPr>
        </p:nvSpPr>
        <p:spPr>
          <a:xfrm>
            <a:off x="633240" y="383040"/>
            <a:ext cx="6887160" cy="681480"/>
          </a:xfrm>
          <a:prstGeom prst="rect">
            <a:avLst/>
          </a:prstGeom>
          <a:noFill/>
          <a:ln w="12600">
            <a:noFill/>
          </a:ln>
        </p:spPr>
        <p:txBody>
          <a:bodyPr lIns="0" tIns="0" rIns="0" bIns="0" anchor="t">
            <a:noAutofit/>
          </a:bodyPr>
          <a:lstStyle/>
          <a:p>
            <a:pPr indent="0">
              <a:lnSpc>
                <a:spcPct val="100000"/>
              </a:lnSpc>
              <a:buNone/>
              <a:tabLst>
                <a:tab pos="0" algn="l"/>
              </a:tabLst>
            </a:pPr>
            <a:r>
              <a:rPr lang="ru-RU" sz="1800" b="1" strike="noStrike" spc="-1">
                <a:solidFill>
                  <a:srgbClr val="000000"/>
                </a:solidFill>
                <a:latin typeface="Arial"/>
              </a:rPr>
              <a:t>Суть практики</a:t>
            </a:r>
            <a:endParaRPr lang="ru-RU" sz="1800" b="0" strike="noStrike" spc="-1">
              <a:solidFill>
                <a:srgbClr val="000000"/>
              </a:solidFill>
              <a:latin typeface="Arial"/>
            </a:endParaRPr>
          </a:p>
        </p:txBody>
      </p:sp>
      <p:sp>
        <p:nvSpPr>
          <p:cNvPr id="50" name="PlaceHolder 2"/>
          <p:cNvSpPr>
            <a:spLocks noGrp="1"/>
          </p:cNvSpPr>
          <p:nvPr>
            <p:ph/>
          </p:nvPr>
        </p:nvSpPr>
        <p:spPr>
          <a:xfrm>
            <a:off x="540000" y="720000"/>
            <a:ext cx="7876080" cy="3485160"/>
          </a:xfrm>
          <a:prstGeom prst="rect">
            <a:avLst/>
          </a:prstGeom>
          <a:noFill/>
          <a:ln w="12600">
            <a:noFill/>
          </a:ln>
        </p:spPr>
        <p:txBody>
          <a:bodyPr lIns="0" tIns="0" rIns="0" bIns="0" anchor="t">
            <a:noAutofit/>
          </a:bodyPr>
          <a:lstStyle/>
          <a:p>
            <a:pPr indent="0" algn="just">
              <a:lnSpc>
                <a:spcPct val="100000"/>
              </a:lnSpc>
              <a:buNone/>
              <a:tabLst>
                <a:tab pos="0" algn="l"/>
              </a:tabLst>
            </a:pPr>
            <a:r>
              <a:rPr lang="ru-RU" sz="1800" b="0" strike="noStrike" spc="-1">
                <a:solidFill>
                  <a:srgbClr val="000000"/>
                </a:solidFill>
                <a:latin typeface="Arial"/>
              </a:rPr>
              <a:t>Проектная деятельность по финансовой грамотности в школе представляет собой практическую и интегративную методику, которая позволяет учащимся не только изучать теоретические аспекты финансов, но и применять полученные знания на практике. </a:t>
            </a:r>
          </a:p>
          <a:p>
            <a:pPr indent="0" algn="just">
              <a:lnSpc>
                <a:spcPct val="100000"/>
              </a:lnSpc>
              <a:buNone/>
              <a:tabLst>
                <a:tab pos="0" algn="l"/>
              </a:tabLst>
            </a:pPr>
            <a:endParaRPr lang="ru-RU" sz="1800" b="0" strike="noStrike" spc="-1">
              <a:solidFill>
                <a:srgbClr val="000000"/>
              </a:solidFill>
              <a:latin typeface="Arial"/>
            </a:endParaRPr>
          </a:p>
          <a:p>
            <a:pPr indent="0" algn="just">
              <a:lnSpc>
                <a:spcPct val="100000"/>
              </a:lnSpc>
              <a:buNone/>
              <a:tabLst>
                <a:tab pos="0" algn="l"/>
              </a:tabLst>
            </a:pPr>
            <a:r>
              <a:rPr lang="ru-RU" sz="1800" b="0" strike="noStrike" spc="-1">
                <a:solidFill>
                  <a:srgbClr val="000000"/>
                </a:solidFill>
                <a:latin typeface="Arial"/>
              </a:rPr>
              <a:t>Основная цель такой деятельности — подготовить молодежь к осознанному управлению личными финансами и формированию необходимых навыков для успешной финансовой жизни.</a:t>
            </a:r>
          </a:p>
          <a:p>
            <a:pPr indent="0">
              <a:lnSpc>
                <a:spcPct val="100000"/>
              </a:lnSpc>
              <a:buNone/>
              <a:tabLst>
                <a:tab pos="0" algn="l"/>
              </a:tabLst>
            </a:pPr>
            <a:endParaRPr lang="ru-RU" sz="1800" b="0" strike="noStrike" spc="-1">
              <a:solidFill>
                <a:srgbClr val="000000"/>
              </a:solidFill>
              <a:latin typeface="Arial"/>
            </a:endParaRPr>
          </a:p>
          <a:p>
            <a:pPr indent="0" algn="just">
              <a:lnSpc>
                <a:spcPct val="100000"/>
              </a:lnSpc>
              <a:buNone/>
              <a:tabLst>
                <a:tab pos="0" algn="l"/>
              </a:tabLst>
            </a:pPr>
            <a:r>
              <a:rPr lang="ru-RU" sz="1800" b="0" strike="noStrike" spc="-1">
                <a:solidFill>
                  <a:srgbClr val="000000"/>
                </a:solidFill>
                <a:latin typeface="Arial"/>
              </a:rPr>
              <a:t>Проектная деятельность начинается с выбора темы. Например, это может быть создание бюджета для школьного мероприятия или разработка простого бизнес-плана для учебной компании. Учащиеся могут делиться на группы, каждая из которых будет работать над своим проектом. Это обеспечивает командное взаимодействие, учит коллегиальности и способствует развитию лидерских качеств.</a:t>
            </a:r>
          </a:p>
          <a:p>
            <a:pPr indent="0">
              <a:lnSpc>
                <a:spcPct val="100000"/>
              </a:lnSpc>
              <a:buNone/>
              <a:tabLst>
                <a:tab pos="0" algn="l"/>
              </a:tabLst>
            </a:pPr>
            <a:endParaRPr lang="ru-RU" sz="1800" b="0" strike="noStrike" spc="-1">
              <a:solidFill>
                <a:srgbClr val="000000"/>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PlaceHolder 1"/>
          <p:cNvSpPr>
            <a:spLocks noGrp="1"/>
          </p:cNvSpPr>
          <p:nvPr>
            <p:ph/>
          </p:nvPr>
        </p:nvSpPr>
        <p:spPr>
          <a:xfrm>
            <a:off x="360000" y="720000"/>
            <a:ext cx="8459640" cy="3125160"/>
          </a:xfrm>
          <a:prstGeom prst="rect">
            <a:avLst/>
          </a:prstGeom>
          <a:noFill/>
          <a:ln w="12600">
            <a:noFill/>
          </a:ln>
        </p:spPr>
        <p:txBody>
          <a:bodyPr lIns="0" tIns="0" rIns="0" bIns="0" anchor="t">
            <a:noAutofit/>
          </a:bodyPr>
          <a:lstStyle/>
          <a:p>
            <a:pPr indent="0" algn="just">
              <a:lnSpc>
                <a:spcPct val="100000"/>
              </a:lnSpc>
              <a:buNone/>
              <a:tabLst>
                <a:tab pos="0" algn="l"/>
              </a:tabLst>
            </a:pPr>
            <a:r>
              <a:rPr lang="ru-RU" sz="1600" b="0" strike="noStrike" spc="-1">
                <a:solidFill>
                  <a:srgbClr val="000000"/>
                </a:solidFill>
                <a:latin typeface="Arial"/>
              </a:rPr>
              <a:t>На начальном этапе важно провести предварительное исследование. Учащиеся могут собирать информацию о различных аспектах финансовой грамотности, таких как управление расходами, накоплениями, инвестициями и кредитами. Это исследование может включать как изучение учебных материалов, так и проведение опросов среди одноклассников и учителей, а также интервью с родителями или местными предпринимателями. Такой подход помогает углубить понимание местной экономики и реальных финансовых практик.</a:t>
            </a:r>
          </a:p>
          <a:p>
            <a:pPr indent="0" algn="just">
              <a:lnSpc>
                <a:spcPct val="100000"/>
              </a:lnSpc>
              <a:buNone/>
              <a:tabLst>
                <a:tab pos="0" algn="l"/>
              </a:tabLst>
            </a:pPr>
            <a:endParaRPr lang="ru-RU" sz="1600" b="0" strike="noStrike" spc="-1">
              <a:solidFill>
                <a:srgbClr val="000000"/>
              </a:solidFill>
              <a:latin typeface="Arial"/>
            </a:endParaRPr>
          </a:p>
          <a:p>
            <a:pPr indent="0" algn="just">
              <a:lnSpc>
                <a:spcPct val="100000"/>
              </a:lnSpc>
              <a:buNone/>
              <a:tabLst>
                <a:tab pos="0" algn="l"/>
              </a:tabLst>
            </a:pPr>
            <a:r>
              <a:rPr lang="ru-RU" sz="1600" b="0" strike="noStrike" spc="-1">
                <a:solidFill>
                  <a:srgbClr val="000000"/>
                </a:solidFill>
                <a:latin typeface="Arial"/>
              </a:rPr>
              <a:t>Следующим шагом будет разработка проекта, где учащиеся ответственно подойдут к планированию и организации. Например, если группа работает над созданием бюджета, она должна рассмотреть имеющиеся ресурсы, определить приоритетные расходы и, возможно, даже разработать стратегии по привлечению дополнительных средств, например, через организацию благотворительных мероприятий или акций сбора средств. На этом этапе ученики учатся принимать решения, основываясь на анализе и обсуждении, что развивает их критическое мышление и способность работать в условиях неопределенности.</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PlaceHolder 1"/>
          <p:cNvSpPr>
            <a:spLocks noGrp="1"/>
          </p:cNvSpPr>
          <p:nvPr>
            <p:ph/>
          </p:nvPr>
        </p:nvSpPr>
        <p:spPr>
          <a:xfrm>
            <a:off x="360000" y="1014480"/>
            <a:ext cx="8459640" cy="3125160"/>
          </a:xfrm>
          <a:prstGeom prst="rect">
            <a:avLst/>
          </a:prstGeom>
          <a:noFill/>
          <a:ln w="12600">
            <a:noFill/>
          </a:ln>
        </p:spPr>
        <p:txBody>
          <a:bodyPr lIns="0" tIns="0" rIns="0" bIns="0" anchor="t">
            <a:noAutofit/>
          </a:bodyPr>
          <a:lstStyle/>
          <a:p>
            <a:pPr marL="432000" indent="0" algn="just">
              <a:lnSpc>
                <a:spcPct val="100000"/>
              </a:lnSpc>
              <a:spcBef>
                <a:spcPts val="1417"/>
              </a:spcBef>
              <a:buNone/>
              <a:tabLst>
                <a:tab pos="0" algn="l"/>
              </a:tabLst>
            </a:pPr>
            <a:r>
              <a:rPr lang="ru-RU" sz="1600" b="0" strike="noStrike" spc="-1">
                <a:solidFill>
                  <a:srgbClr val="000000"/>
                </a:solidFill>
                <a:latin typeface="Arial"/>
              </a:rPr>
              <a:t> Важно не забывать и о практике представления проектов. Учащиеся могут готовить презентации для одноклассников, родителей и учителей, что добавляет элемент публичного выступления и помогает развивать навыки общения. Через обсуждения и обратную связь от аудитории происходит дальнейшая корректировка идей, что способствует улучшению проекта. Кроме того, такая форма представления способствует формированию уверенности у молодежи.</a:t>
            </a:r>
          </a:p>
          <a:p>
            <a:pPr marL="432000" indent="0" algn="just">
              <a:lnSpc>
                <a:spcPct val="100000"/>
              </a:lnSpc>
              <a:spcBef>
                <a:spcPts val="1417"/>
              </a:spcBef>
              <a:buNone/>
              <a:tabLst>
                <a:tab pos="0" algn="l"/>
              </a:tabLst>
            </a:pPr>
            <a:r>
              <a:rPr lang="ru-RU" sz="1600" b="0" strike="noStrike" spc="-1">
                <a:solidFill>
                  <a:srgbClr val="000000"/>
                </a:solidFill>
                <a:latin typeface="Arial"/>
              </a:rPr>
              <a:t>  После реализации проектов участие в научных конференция со своими проектами на разных уровнях или в реальных финансовых инициативах может быть отличным завершающим этапом. Это может быть, например, участие в школьном бизнес -мероприятии, где учащиеся смогут продемонстрировать свои финансовые навыки в практическом контексте, управляя своими мини-компаниями или организуя финансовые консультации для сверстников.</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laceHolder 1"/>
          <p:cNvSpPr>
            <a:spLocks noGrp="1"/>
          </p:cNvSpPr>
          <p:nvPr>
            <p:ph type="title"/>
          </p:nvPr>
        </p:nvSpPr>
        <p:spPr>
          <a:xfrm>
            <a:off x="633240" y="383040"/>
            <a:ext cx="6887160" cy="681480"/>
          </a:xfrm>
          <a:prstGeom prst="rect">
            <a:avLst/>
          </a:prstGeom>
          <a:noFill/>
          <a:ln w="12600">
            <a:noFill/>
          </a:ln>
        </p:spPr>
        <p:txBody>
          <a:bodyPr lIns="0" tIns="0" rIns="0" bIns="0" anchor="t">
            <a:noAutofit/>
          </a:bodyPr>
          <a:lstStyle/>
          <a:p>
            <a:pPr indent="0">
              <a:lnSpc>
                <a:spcPct val="100000"/>
              </a:lnSpc>
              <a:buNone/>
              <a:tabLst>
                <a:tab pos="0" algn="l"/>
              </a:tabLst>
            </a:pPr>
            <a:r>
              <a:rPr lang="ru-RU" sz="1800" b="1" strike="noStrike" spc="-1">
                <a:solidFill>
                  <a:srgbClr val="000000"/>
                </a:solidFill>
                <a:latin typeface="Arial"/>
              </a:rPr>
              <a:t>Результаты практики</a:t>
            </a:r>
            <a:endParaRPr lang="ru-RU" sz="1800" b="0" strike="noStrike" spc="-1">
              <a:solidFill>
                <a:srgbClr val="000000"/>
              </a:solidFill>
              <a:latin typeface="Arial"/>
            </a:endParaRPr>
          </a:p>
        </p:txBody>
      </p:sp>
      <p:sp>
        <p:nvSpPr>
          <p:cNvPr id="54" name="PlaceHolder 2"/>
          <p:cNvSpPr>
            <a:spLocks noGrp="1"/>
          </p:cNvSpPr>
          <p:nvPr>
            <p:ph/>
          </p:nvPr>
        </p:nvSpPr>
        <p:spPr>
          <a:xfrm>
            <a:off x="540000" y="1080000"/>
            <a:ext cx="7876080" cy="3485160"/>
          </a:xfrm>
          <a:prstGeom prst="rect">
            <a:avLst/>
          </a:prstGeom>
          <a:noFill/>
          <a:ln w="12600">
            <a:noFill/>
          </a:ln>
        </p:spPr>
        <p:txBody>
          <a:bodyPr lIns="0" tIns="0" rIns="0" bIns="0" anchor="t">
            <a:noAutofit/>
          </a:bodyPr>
          <a:lstStyle/>
          <a:p>
            <a:pPr indent="0" algn="just">
              <a:lnSpc>
                <a:spcPct val="100000"/>
              </a:lnSpc>
              <a:buNone/>
              <a:tabLst>
                <a:tab pos="0" algn="l"/>
              </a:tabLst>
            </a:pPr>
            <a:r>
              <a:rPr lang="ru-RU" sz="1800" b="0" strike="noStrike" spc="-1">
                <a:solidFill>
                  <a:srgbClr val="000000"/>
                </a:solidFill>
                <a:latin typeface="Arial"/>
              </a:rPr>
              <a:t>В этом году ученица 8Б класса Сагалакова Эдита разработала проект «Ипотека в математике». В этом проекте была рассмотрена история ипотечного кредитования в России, популярные банки республики Хакасия, их условия ипотечного кредитования (процентную ставку, первоначальный взнос и др.), научилась сама и показала на открытом уроке одноклассникам формулы аннуитентного платежа, расчета суммы кредита и общей переплаты за определенное количество времени. Так же Эдита на основе найденной информации и собственных выводов разработала рекомендации для заемщиков и ряд задач по математике на эту тему. С этой работой Эдита стала призером в школьной научно-практической конференции.</a:t>
            </a: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633240" y="2757960"/>
            <a:ext cx="5409360" cy="867240"/>
          </a:xfrm>
          <a:prstGeom prst="rect">
            <a:avLst/>
          </a:prstGeom>
          <a:noFill/>
          <a:ln w="12600">
            <a:noFill/>
          </a:ln>
        </p:spPr>
        <p:txBody>
          <a:bodyPr lIns="0" tIns="0" rIns="0" bIns="0" anchor="t">
            <a:noAutofit/>
          </a:bodyPr>
          <a:lstStyle/>
          <a:p>
            <a:pPr indent="0" algn="ctr">
              <a:buNone/>
            </a:pPr>
            <a:r>
              <a:rPr lang="ru-RU" sz="3600" spc="-1" dirty="0" smtClean="0">
                <a:solidFill>
                  <a:srgbClr val="000000"/>
                </a:solidFill>
                <a:latin typeface="Arial"/>
              </a:rPr>
              <a:t>Спасибо за внимание!</a:t>
            </a:r>
            <a:endParaRPr lang="ru-RU" sz="3600" b="0" strike="noStrike" spc="-1" dirty="0">
              <a:solidFill>
                <a:srgbClr val="000000"/>
              </a:solidFill>
              <a:latin typeface="Arial"/>
            </a:endParaRPr>
          </a:p>
        </p:txBody>
      </p:sp>
    </p:spTree>
  </p:cSld>
  <p:clrMapOvr>
    <a:masterClrMapping/>
  </p:clrMapOvr>
  <mc:AlternateContent xmlns:mc="http://schemas.openxmlformats.org/markup-compatibility/2006">
    <mc:Choice xmlns="" xmlns:p14="http://schemas.microsoft.com/office/powerpoint/2010/main" xmlns:p15="http://schemas.microsoft.com/office/powerpoint/2012/main" Requires="p14">
      <p:transition spd="slow" p14:dur="2000"/>
    </mc:Choice>
    <mc:Fallback>
      <p:transition spd="slow"/>
    </mc:Fallback>
  </mc:AlternateContent>
</p:sld>
</file>

<file path=ppt/theme/theme1.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White">
  <a:themeElements>
    <a:clrScheme name="Мои финансы">
      <a:dk1>
        <a:srgbClr val="000000"/>
      </a:dk1>
      <a:lt1>
        <a:srgbClr val="FFFFFF"/>
      </a:lt1>
      <a:dk2>
        <a:srgbClr val="5E5E5E"/>
      </a:dk2>
      <a:lt2>
        <a:srgbClr val="D5D5D5"/>
      </a:lt2>
      <a:accent1>
        <a:srgbClr val="009655"/>
      </a:accent1>
      <a:accent2>
        <a:srgbClr val="ED7D00"/>
      </a:accent2>
      <a:accent3>
        <a:srgbClr val="E5205A"/>
      </a:accent3>
      <a:accent4>
        <a:srgbClr val="004E9E"/>
      </a:accent4>
      <a:accent5>
        <a:srgbClr val="33B5BA"/>
      </a:accent5>
      <a:accent6>
        <a:srgbClr val="B7BBBE"/>
      </a:accent6>
      <a:hlink>
        <a:srgbClr val="33B5BA"/>
      </a:hlink>
      <a:folHlink>
        <a:srgbClr val="E12058"/>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1181</TotalTime>
  <Words>614</Words>
  <Application>Microsoft Office PowerPoint</Application>
  <PresentationFormat>Экран (16:9)</PresentationFormat>
  <Paragraphs>22</Paragraphs>
  <Slides>7</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7</vt:i4>
      </vt:variant>
    </vt:vector>
  </HeadingPairs>
  <TitlesOfParts>
    <vt:vector size="17" baseType="lpstr">
      <vt:lpstr>White</vt:lpstr>
      <vt:lpstr>White</vt:lpstr>
      <vt:lpstr>White</vt:lpstr>
      <vt:lpstr>White</vt:lpstr>
      <vt:lpstr>White</vt:lpstr>
      <vt:lpstr>White</vt:lpstr>
      <vt:lpstr>White</vt:lpstr>
      <vt:lpstr>White</vt:lpstr>
      <vt:lpstr>White</vt:lpstr>
      <vt:lpstr>White</vt:lpstr>
      <vt:lpstr>Проектная деятельность в области финансовой грамотности для школьников во внеурочной деятельности</vt:lpstr>
      <vt:lpstr>Проблематика</vt:lpstr>
      <vt:lpstr>Суть практики</vt:lpstr>
      <vt:lpstr>Слайд 4</vt:lpstr>
      <vt:lpstr>Слайд 5</vt:lpstr>
      <vt:lpstr>Результаты практики</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mf15</dc:creator>
  <cp:lastModifiedBy>mf15</cp:lastModifiedBy>
  <cp:revision>64</cp:revision>
  <dcterms:modified xsi:type="dcterms:W3CDTF">2025-04-15T08:13:47Z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Экран (16:9)</vt:lpwstr>
  </property>
  <property fmtid="{D5CDD505-2E9C-101B-9397-08002B2CF9AE}" pid="4" name="Slides">
    <vt:i4>6</vt:i4>
  </property>
</Properties>
</file>