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3" r:id="rId4"/>
    <p:sldId id="264" r:id="rId5"/>
    <p:sldId id="265" r:id="rId6"/>
    <p:sldId id="266" r:id="rId7"/>
    <p:sldId id="268" r:id="rId8"/>
    <p:sldId id="269" r:id="rId9"/>
  </p:sldIdLst>
  <p:sldSz cx="9144000" cy="5143500" type="screen16x9"/>
  <p:notesSz cx="6858000" cy="9144000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-342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B39D8-2CF5-4FD0-9943-868DC7ECE831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8A9276A-7E43-490B-BCAD-59CC3B461360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dirty="0" smtClean="0"/>
            <a:t>Привлечение специалистов-консультантов</a:t>
          </a:r>
        </a:p>
      </dgm:t>
    </dgm:pt>
    <dgm:pt modelId="{CF7471C5-87F0-489F-99A6-BFF91E693C9C}" type="parTrans" cxnId="{2D9149F7-7C5E-4B40-B799-63CE2EE73F46}">
      <dgm:prSet/>
      <dgm:spPr/>
      <dgm:t>
        <a:bodyPr/>
        <a:lstStyle/>
        <a:p>
          <a:endParaRPr lang="ru-RU"/>
        </a:p>
      </dgm:t>
    </dgm:pt>
    <dgm:pt modelId="{1614F63F-788E-4438-BAFB-931208446B32}" type="sibTrans" cxnId="{2D9149F7-7C5E-4B40-B799-63CE2EE73F46}">
      <dgm:prSet/>
      <dgm:spPr/>
      <dgm:t>
        <a:bodyPr/>
        <a:lstStyle/>
        <a:p>
          <a:endParaRPr lang="ru-RU"/>
        </a:p>
      </dgm:t>
    </dgm:pt>
    <dgm:pt modelId="{12AAAC30-6632-41CC-A741-52DB565EF8F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dirty="0" smtClean="0"/>
            <a:t>Информирование учащихся, родителей (законных представителей)</a:t>
          </a:r>
        </a:p>
      </dgm:t>
    </dgm:pt>
    <dgm:pt modelId="{4CD6EA0E-79D0-4AB1-A2ED-0E5D0D78A16C}" type="parTrans" cxnId="{B4052D2C-3E79-4507-8B65-0075290342BE}">
      <dgm:prSet/>
      <dgm:spPr/>
      <dgm:t>
        <a:bodyPr/>
        <a:lstStyle/>
        <a:p>
          <a:endParaRPr lang="ru-RU"/>
        </a:p>
      </dgm:t>
    </dgm:pt>
    <dgm:pt modelId="{48B163F7-EB0F-4565-8956-1ADAA763BDFF}" type="sibTrans" cxnId="{B4052D2C-3E79-4507-8B65-0075290342BE}">
      <dgm:prSet/>
      <dgm:spPr/>
      <dgm:t>
        <a:bodyPr/>
        <a:lstStyle/>
        <a:p>
          <a:endParaRPr lang="ru-RU"/>
        </a:p>
      </dgm:t>
    </dgm:pt>
    <dgm:pt modelId="{D767F0E1-4911-4399-B341-DA72014EE58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dirty="0" smtClean="0"/>
            <a:t>Оформление в школе информационных стендов</a:t>
          </a:r>
        </a:p>
      </dgm:t>
    </dgm:pt>
    <dgm:pt modelId="{9E246D2E-C52E-4DB5-89C6-142789AA1CEF}" type="parTrans" cxnId="{0F0616FF-808A-4435-88A0-76A926D75AD7}">
      <dgm:prSet/>
      <dgm:spPr/>
      <dgm:t>
        <a:bodyPr/>
        <a:lstStyle/>
        <a:p>
          <a:endParaRPr lang="ru-RU"/>
        </a:p>
      </dgm:t>
    </dgm:pt>
    <dgm:pt modelId="{2292EC00-29D4-4B23-93C4-80EE3BA20B4D}" type="sibTrans" cxnId="{0F0616FF-808A-4435-88A0-76A926D75AD7}">
      <dgm:prSet/>
      <dgm:spPr/>
      <dgm:t>
        <a:bodyPr/>
        <a:lstStyle/>
        <a:p>
          <a:endParaRPr lang="ru-RU"/>
        </a:p>
      </dgm:t>
    </dgm:pt>
    <dgm:pt modelId="{1D8758B8-1232-4FB9-A059-85C9089969D3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dirty="0" smtClean="0"/>
            <a:t>Консультирование учащихся, родителей (законных представителей)</a:t>
          </a:r>
          <a:endParaRPr lang="ru-RU" sz="600" b="1" dirty="0"/>
        </a:p>
      </dgm:t>
    </dgm:pt>
    <dgm:pt modelId="{C4A4D03F-158F-4040-8EB0-812330F265EF}" type="parTrans" cxnId="{A8D52001-E6EA-4177-99FF-C67F798ABCA8}">
      <dgm:prSet/>
      <dgm:spPr/>
      <dgm:t>
        <a:bodyPr/>
        <a:lstStyle/>
        <a:p>
          <a:endParaRPr lang="ru-RU"/>
        </a:p>
      </dgm:t>
    </dgm:pt>
    <dgm:pt modelId="{1AD2769E-297B-4FEC-B2DF-E16156EA018B}" type="sibTrans" cxnId="{A8D52001-E6EA-4177-99FF-C67F798ABCA8}">
      <dgm:prSet/>
      <dgm:spPr/>
      <dgm:t>
        <a:bodyPr/>
        <a:lstStyle/>
        <a:p>
          <a:endParaRPr lang="ru-RU"/>
        </a:p>
      </dgm:t>
    </dgm:pt>
    <dgm:pt modelId="{75D5DCB8-5DE5-4990-A6FF-5B92BFC79066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dirty="0" smtClean="0"/>
            <a:t>Проведение образовательных мероприятий</a:t>
          </a:r>
        </a:p>
      </dgm:t>
    </dgm:pt>
    <dgm:pt modelId="{A1DF3065-ABA5-40CC-BB15-56150C638488}" type="parTrans" cxnId="{2ABC5AA3-8034-412F-B0E6-CD3803EB7A87}">
      <dgm:prSet/>
      <dgm:spPr/>
      <dgm:t>
        <a:bodyPr/>
        <a:lstStyle/>
        <a:p>
          <a:endParaRPr lang="ru-RU"/>
        </a:p>
      </dgm:t>
    </dgm:pt>
    <dgm:pt modelId="{EDBE092C-8E8A-42B6-9AE4-95283F90850B}" type="sibTrans" cxnId="{2ABC5AA3-8034-412F-B0E6-CD3803EB7A87}">
      <dgm:prSet/>
      <dgm:spPr/>
      <dgm:t>
        <a:bodyPr/>
        <a:lstStyle/>
        <a:p>
          <a:endParaRPr lang="ru-RU"/>
        </a:p>
      </dgm:t>
    </dgm:pt>
    <dgm:pt modelId="{D79B2367-CFCE-4D2B-855A-0778463AB18C}" type="pres">
      <dgm:prSet presAssocID="{3CEB39D8-2CF5-4FD0-9943-868DC7ECE8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C59B1-E17C-4A43-B6A1-29F5606B7D14}" type="pres">
      <dgm:prSet presAssocID="{58A9276A-7E43-490B-BCAD-59CC3B4613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8EFCF-864C-4BAA-A5EA-54620DEDAD36}" type="pres">
      <dgm:prSet presAssocID="{1614F63F-788E-4438-BAFB-931208446B3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B0AADA6-D759-40E0-9240-2459099E73FD}" type="pres">
      <dgm:prSet presAssocID="{1614F63F-788E-4438-BAFB-931208446B3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EB99CB4-DFBA-4810-97B7-C797812177E3}" type="pres">
      <dgm:prSet presAssocID="{12AAAC30-6632-41CC-A741-52DB565EF8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94523-C5F3-4A7E-A058-4693B07387D3}" type="pres">
      <dgm:prSet presAssocID="{48B163F7-EB0F-4565-8956-1ADAA763BDF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1B21003-DBFA-4616-8853-ADE2562D37D7}" type="pres">
      <dgm:prSet presAssocID="{48B163F7-EB0F-4565-8956-1ADAA763BDF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B81489F-216D-4045-A5CA-7F4B53FA0A55}" type="pres">
      <dgm:prSet presAssocID="{D767F0E1-4911-4399-B341-DA72014EE5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18A90-170A-41B8-80C3-38D2684FBBA1}" type="pres">
      <dgm:prSet presAssocID="{2292EC00-29D4-4B23-93C4-80EE3BA20B4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38FB838-8EE4-433F-BE40-0E66E7522145}" type="pres">
      <dgm:prSet presAssocID="{2292EC00-29D4-4B23-93C4-80EE3BA20B4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57CF08C-9E9F-4136-8DD0-42B56AC8C844}" type="pres">
      <dgm:prSet presAssocID="{1D8758B8-1232-4FB9-A059-85C9089969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46234-51A9-4FF6-9219-E107EAF93C71}" type="pres">
      <dgm:prSet presAssocID="{1AD2769E-297B-4FEC-B2DF-E16156EA018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E7DB059-AAA0-44F5-BBB8-BBC15E2390AD}" type="pres">
      <dgm:prSet presAssocID="{1AD2769E-297B-4FEC-B2DF-E16156EA018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438E1CE-6472-49FC-AE0E-B044780B95EA}" type="pres">
      <dgm:prSet presAssocID="{75D5DCB8-5DE5-4990-A6FF-5B92BFC790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EB91F-6190-4068-9CD5-58B229B51B5D}" type="pres">
      <dgm:prSet presAssocID="{EDBE092C-8E8A-42B6-9AE4-95283F90850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84F5A41-D6A0-46E9-8A23-C6E207C7F5A1}" type="pres">
      <dgm:prSet presAssocID="{EDBE092C-8E8A-42B6-9AE4-95283F90850B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D9149F7-7C5E-4B40-B799-63CE2EE73F46}" srcId="{3CEB39D8-2CF5-4FD0-9943-868DC7ECE831}" destId="{58A9276A-7E43-490B-BCAD-59CC3B461360}" srcOrd="0" destOrd="0" parTransId="{CF7471C5-87F0-489F-99A6-BFF91E693C9C}" sibTransId="{1614F63F-788E-4438-BAFB-931208446B32}"/>
    <dgm:cxn modelId="{0C5D582C-8D61-440B-9BDE-C418A304132A}" type="presOf" srcId="{48B163F7-EB0F-4565-8956-1ADAA763BDFF}" destId="{11B21003-DBFA-4616-8853-ADE2562D37D7}" srcOrd="1" destOrd="0" presId="urn:microsoft.com/office/officeart/2005/8/layout/cycle2"/>
    <dgm:cxn modelId="{0F0616FF-808A-4435-88A0-76A926D75AD7}" srcId="{3CEB39D8-2CF5-4FD0-9943-868DC7ECE831}" destId="{D767F0E1-4911-4399-B341-DA72014EE587}" srcOrd="2" destOrd="0" parTransId="{9E246D2E-C52E-4DB5-89C6-142789AA1CEF}" sibTransId="{2292EC00-29D4-4B23-93C4-80EE3BA20B4D}"/>
    <dgm:cxn modelId="{43E7BBCA-27C3-4609-82D0-955B4D8DEA80}" type="presOf" srcId="{EDBE092C-8E8A-42B6-9AE4-95283F90850B}" destId="{154EB91F-6190-4068-9CD5-58B229B51B5D}" srcOrd="0" destOrd="0" presId="urn:microsoft.com/office/officeart/2005/8/layout/cycle2"/>
    <dgm:cxn modelId="{C65C3E39-FCF0-40A7-8DFF-5206E6493E67}" type="presOf" srcId="{1614F63F-788E-4438-BAFB-931208446B32}" destId="{F218EFCF-864C-4BAA-A5EA-54620DEDAD36}" srcOrd="0" destOrd="0" presId="urn:microsoft.com/office/officeart/2005/8/layout/cycle2"/>
    <dgm:cxn modelId="{3DB758BE-1092-4226-B9E8-AD64B29F0449}" type="presOf" srcId="{48B163F7-EB0F-4565-8956-1ADAA763BDFF}" destId="{1DD94523-C5F3-4A7E-A058-4693B07387D3}" srcOrd="0" destOrd="0" presId="urn:microsoft.com/office/officeart/2005/8/layout/cycle2"/>
    <dgm:cxn modelId="{2A1A6403-1115-4C26-9880-E79251C8BACB}" type="presOf" srcId="{EDBE092C-8E8A-42B6-9AE4-95283F90850B}" destId="{C84F5A41-D6A0-46E9-8A23-C6E207C7F5A1}" srcOrd="1" destOrd="0" presId="urn:microsoft.com/office/officeart/2005/8/layout/cycle2"/>
    <dgm:cxn modelId="{B4052D2C-3E79-4507-8B65-0075290342BE}" srcId="{3CEB39D8-2CF5-4FD0-9943-868DC7ECE831}" destId="{12AAAC30-6632-41CC-A741-52DB565EF8F8}" srcOrd="1" destOrd="0" parTransId="{4CD6EA0E-79D0-4AB1-A2ED-0E5D0D78A16C}" sibTransId="{48B163F7-EB0F-4565-8956-1ADAA763BDFF}"/>
    <dgm:cxn modelId="{1C5B3612-D873-4717-9399-A6EE97D55F55}" type="presOf" srcId="{2292EC00-29D4-4B23-93C4-80EE3BA20B4D}" destId="{B38FB838-8EE4-433F-BE40-0E66E7522145}" srcOrd="1" destOrd="0" presId="urn:microsoft.com/office/officeart/2005/8/layout/cycle2"/>
    <dgm:cxn modelId="{BD6F8594-67A6-4A2D-B570-93F89F052114}" type="presOf" srcId="{3CEB39D8-2CF5-4FD0-9943-868DC7ECE831}" destId="{D79B2367-CFCE-4D2B-855A-0778463AB18C}" srcOrd="0" destOrd="0" presId="urn:microsoft.com/office/officeart/2005/8/layout/cycle2"/>
    <dgm:cxn modelId="{E2DF4B81-7FC5-40B5-AEA6-0037BAF44F00}" type="presOf" srcId="{58A9276A-7E43-490B-BCAD-59CC3B461360}" destId="{DABC59B1-E17C-4A43-B6A1-29F5606B7D14}" srcOrd="0" destOrd="0" presId="urn:microsoft.com/office/officeart/2005/8/layout/cycle2"/>
    <dgm:cxn modelId="{74A79EB8-09C5-4244-A821-BDD422C9F8A8}" type="presOf" srcId="{75D5DCB8-5DE5-4990-A6FF-5B92BFC79066}" destId="{F438E1CE-6472-49FC-AE0E-B044780B95EA}" srcOrd="0" destOrd="0" presId="urn:microsoft.com/office/officeart/2005/8/layout/cycle2"/>
    <dgm:cxn modelId="{FBEAFF24-417F-4B87-95DE-AC12E7A8D37D}" type="presOf" srcId="{D767F0E1-4911-4399-B341-DA72014EE587}" destId="{2B81489F-216D-4045-A5CA-7F4B53FA0A55}" srcOrd="0" destOrd="0" presId="urn:microsoft.com/office/officeart/2005/8/layout/cycle2"/>
    <dgm:cxn modelId="{977AA502-29FF-48AA-983C-4927F72F4085}" type="presOf" srcId="{12AAAC30-6632-41CC-A741-52DB565EF8F8}" destId="{1EB99CB4-DFBA-4810-97B7-C797812177E3}" srcOrd="0" destOrd="0" presId="urn:microsoft.com/office/officeart/2005/8/layout/cycle2"/>
    <dgm:cxn modelId="{2ABC5AA3-8034-412F-B0E6-CD3803EB7A87}" srcId="{3CEB39D8-2CF5-4FD0-9943-868DC7ECE831}" destId="{75D5DCB8-5DE5-4990-A6FF-5B92BFC79066}" srcOrd="4" destOrd="0" parTransId="{A1DF3065-ABA5-40CC-BB15-56150C638488}" sibTransId="{EDBE092C-8E8A-42B6-9AE4-95283F90850B}"/>
    <dgm:cxn modelId="{DEE1BAD1-12A5-4457-8D9E-977F0E684A86}" type="presOf" srcId="{1AD2769E-297B-4FEC-B2DF-E16156EA018B}" destId="{CE346234-51A9-4FF6-9219-E107EAF93C71}" srcOrd="0" destOrd="0" presId="urn:microsoft.com/office/officeart/2005/8/layout/cycle2"/>
    <dgm:cxn modelId="{A8D52001-E6EA-4177-99FF-C67F798ABCA8}" srcId="{3CEB39D8-2CF5-4FD0-9943-868DC7ECE831}" destId="{1D8758B8-1232-4FB9-A059-85C9089969D3}" srcOrd="3" destOrd="0" parTransId="{C4A4D03F-158F-4040-8EB0-812330F265EF}" sibTransId="{1AD2769E-297B-4FEC-B2DF-E16156EA018B}"/>
    <dgm:cxn modelId="{54FB5AA3-23F1-4664-A4AC-D29F7FB7590D}" type="presOf" srcId="{1AD2769E-297B-4FEC-B2DF-E16156EA018B}" destId="{3E7DB059-AAA0-44F5-BBB8-BBC15E2390AD}" srcOrd="1" destOrd="0" presId="urn:microsoft.com/office/officeart/2005/8/layout/cycle2"/>
    <dgm:cxn modelId="{DD2726B0-F8EE-44F4-888A-ED7DAA3FD9EA}" type="presOf" srcId="{2292EC00-29D4-4B23-93C4-80EE3BA20B4D}" destId="{91518A90-170A-41B8-80C3-38D2684FBBA1}" srcOrd="0" destOrd="0" presId="urn:microsoft.com/office/officeart/2005/8/layout/cycle2"/>
    <dgm:cxn modelId="{EDBE844C-A7DD-40F5-A3C4-AA6D4E56DB8C}" type="presOf" srcId="{1614F63F-788E-4438-BAFB-931208446B32}" destId="{0B0AADA6-D759-40E0-9240-2459099E73FD}" srcOrd="1" destOrd="0" presId="urn:microsoft.com/office/officeart/2005/8/layout/cycle2"/>
    <dgm:cxn modelId="{A6CB54BB-05EE-49CB-90C4-BBAC3853766A}" type="presOf" srcId="{1D8758B8-1232-4FB9-A059-85C9089969D3}" destId="{A57CF08C-9E9F-4136-8DD0-42B56AC8C844}" srcOrd="0" destOrd="0" presId="urn:microsoft.com/office/officeart/2005/8/layout/cycle2"/>
    <dgm:cxn modelId="{70A3EF33-8307-4CAD-A71B-537630CBB376}" type="presParOf" srcId="{D79B2367-CFCE-4D2B-855A-0778463AB18C}" destId="{DABC59B1-E17C-4A43-B6A1-29F5606B7D14}" srcOrd="0" destOrd="0" presId="urn:microsoft.com/office/officeart/2005/8/layout/cycle2"/>
    <dgm:cxn modelId="{D576DF4B-5FCF-48F1-A286-67AB7F4AE7FD}" type="presParOf" srcId="{D79B2367-CFCE-4D2B-855A-0778463AB18C}" destId="{F218EFCF-864C-4BAA-A5EA-54620DEDAD36}" srcOrd="1" destOrd="0" presId="urn:microsoft.com/office/officeart/2005/8/layout/cycle2"/>
    <dgm:cxn modelId="{66870BC6-D1AB-4F70-BB3A-6A0AA61BB6E9}" type="presParOf" srcId="{F218EFCF-864C-4BAA-A5EA-54620DEDAD36}" destId="{0B0AADA6-D759-40E0-9240-2459099E73FD}" srcOrd="0" destOrd="0" presId="urn:microsoft.com/office/officeart/2005/8/layout/cycle2"/>
    <dgm:cxn modelId="{7525B5E1-3A54-4914-B329-88B2FF280AE6}" type="presParOf" srcId="{D79B2367-CFCE-4D2B-855A-0778463AB18C}" destId="{1EB99CB4-DFBA-4810-97B7-C797812177E3}" srcOrd="2" destOrd="0" presId="urn:microsoft.com/office/officeart/2005/8/layout/cycle2"/>
    <dgm:cxn modelId="{D8963A4E-8CDD-4154-9DF0-7B73ABB0AC8C}" type="presParOf" srcId="{D79B2367-CFCE-4D2B-855A-0778463AB18C}" destId="{1DD94523-C5F3-4A7E-A058-4693B07387D3}" srcOrd="3" destOrd="0" presId="urn:microsoft.com/office/officeart/2005/8/layout/cycle2"/>
    <dgm:cxn modelId="{00B1C351-54E2-49EE-BF46-B2DA09FB929B}" type="presParOf" srcId="{1DD94523-C5F3-4A7E-A058-4693B07387D3}" destId="{11B21003-DBFA-4616-8853-ADE2562D37D7}" srcOrd="0" destOrd="0" presId="urn:microsoft.com/office/officeart/2005/8/layout/cycle2"/>
    <dgm:cxn modelId="{DBAB025F-2D45-4450-A56B-EF7948B11476}" type="presParOf" srcId="{D79B2367-CFCE-4D2B-855A-0778463AB18C}" destId="{2B81489F-216D-4045-A5CA-7F4B53FA0A55}" srcOrd="4" destOrd="0" presId="urn:microsoft.com/office/officeart/2005/8/layout/cycle2"/>
    <dgm:cxn modelId="{067555DE-A928-4D34-A6B9-19A474EC961E}" type="presParOf" srcId="{D79B2367-CFCE-4D2B-855A-0778463AB18C}" destId="{91518A90-170A-41B8-80C3-38D2684FBBA1}" srcOrd="5" destOrd="0" presId="urn:microsoft.com/office/officeart/2005/8/layout/cycle2"/>
    <dgm:cxn modelId="{DDABBFA2-20C1-4FB3-9DD0-8A18CA6E2BD9}" type="presParOf" srcId="{91518A90-170A-41B8-80C3-38D2684FBBA1}" destId="{B38FB838-8EE4-433F-BE40-0E66E7522145}" srcOrd="0" destOrd="0" presId="urn:microsoft.com/office/officeart/2005/8/layout/cycle2"/>
    <dgm:cxn modelId="{641F67A5-B4D4-4D55-97CF-8EFB9506CC2F}" type="presParOf" srcId="{D79B2367-CFCE-4D2B-855A-0778463AB18C}" destId="{A57CF08C-9E9F-4136-8DD0-42B56AC8C844}" srcOrd="6" destOrd="0" presId="urn:microsoft.com/office/officeart/2005/8/layout/cycle2"/>
    <dgm:cxn modelId="{03BD0093-3376-4D3B-B2C3-5834C97F5CB0}" type="presParOf" srcId="{D79B2367-CFCE-4D2B-855A-0778463AB18C}" destId="{CE346234-51A9-4FF6-9219-E107EAF93C71}" srcOrd="7" destOrd="0" presId="urn:microsoft.com/office/officeart/2005/8/layout/cycle2"/>
    <dgm:cxn modelId="{DDDA1B06-CC05-46E0-88EA-458BCD6F2F9D}" type="presParOf" srcId="{CE346234-51A9-4FF6-9219-E107EAF93C71}" destId="{3E7DB059-AAA0-44F5-BBB8-BBC15E2390AD}" srcOrd="0" destOrd="0" presId="urn:microsoft.com/office/officeart/2005/8/layout/cycle2"/>
    <dgm:cxn modelId="{13A0F0BE-5C10-4592-8761-8D7F0DC28B7F}" type="presParOf" srcId="{D79B2367-CFCE-4D2B-855A-0778463AB18C}" destId="{F438E1CE-6472-49FC-AE0E-B044780B95EA}" srcOrd="8" destOrd="0" presId="urn:microsoft.com/office/officeart/2005/8/layout/cycle2"/>
    <dgm:cxn modelId="{A4945DBC-B71B-41F7-9132-FCC56A057442}" type="presParOf" srcId="{D79B2367-CFCE-4D2B-855A-0778463AB18C}" destId="{154EB91F-6190-4068-9CD5-58B229B51B5D}" srcOrd="9" destOrd="0" presId="urn:microsoft.com/office/officeart/2005/8/layout/cycle2"/>
    <dgm:cxn modelId="{CF9995F8-C1D1-4DE2-9668-5872B32D43F4}" type="presParOf" srcId="{154EB91F-6190-4068-9CD5-58B229B51B5D}" destId="{C84F5A41-D6A0-46E9-8A23-C6E207C7F5A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9BA4F-9758-4984-81E9-45AC62A65E8D}" type="doc">
      <dgm:prSet loTypeId="urn:microsoft.com/office/officeart/2005/8/layout/arrow6#1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AE6BC80-8716-419C-83A9-43B529DC7A8B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/>
            <a:t>Предоставление консультаций по финансово-жилищным вопросам</a:t>
          </a:r>
          <a:endParaRPr lang="ru-RU" b="1" dirty="0"/>
        </a:p>
      </dgm:t>
    </dgm:pt>
    <dgm:pt modelId="{FAF0593C-AAFB-420C-8AF3-5B9EFA0B8DC1}" type="parTrans" cxnId="{CFC9AD1D-3CEF-49F1-8CC1-1BBAA4B06E40}">
      <dgm:prSet/>
      <dgm:spPr/>
      <dgm:t>
        <a:bodyPr/>
        <a:lstStyle/>
        <a:p>
          <a:endParaRPr lang="ru-RU"/>
        </a:p>
      </dgm:t>
    </dgm:pt>
    <dgm:pt modelId="{3967BD9E-0AD9-4855-A0C6-CD0C00CF8D13}" type="sibTrans" cxnId="{CFC9AD1D-3CEF-49F1-8CC1-1BBAA4B06E40}">
      <dgm:prSet/>
      <dgm:spPr/>
      <dgm:t>
        <a:bodyPr/>
        <a:lstStyle/>
        <a:p>
          <a:endParaRPr lang="ru-RU"/>
        </a:p>
      </dgm:t>
    </dgm:pt>
    <dgm:pt modelId="{7D6776E8-E096-46B8-BD82-9371DC89B750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/>
            <a:t>Предоставление консультаций по социальной защите и правам  детей с ОВЗ и инвалидностью</a:t>
          </a:r>
          <a:endParaRPr lang="ru-RU" b="1" dirty="0"/>
        </a:p>
      </dgm:t>
    </dgm:pt>
    <dgm:pt modelId="{E9A7F11D-36E3-4F72-B6AE-C3ACFBD0C66D}" type="parTrans" cxnId="{95E905FE-7984-4D2C-9023-6C57E7CCBD52}">
      <dgm:prSet/>
      <dgm:spPr/>
      <dgm:t>
        <a:bodyPr/>
        <a:lstStyle/>
        <a:p>
          <a:endParaRPr lang="ru-RU"/>
        </a:p>
      </dgm:t>
    </dgm:pt>
    <dgm:pt modelId="{D4F021EF-E2FE-4DD6-9F54-6874854FDCD1}" type="sibTrans" cxnId="{95E905FE-7984-4D2C-9023-6C57E7CCBD52}">
      <dgm:prSet/>
      <dgm:spPr/>
      <dgm:t>
        <a:bodyPr/>
        <a:lstStyle/>
        <a:p>
          <a:endParaRPr lang="ru-RU"/>
        </a:p>
      </dgm:t>
    </dgm:pt>
    <dgm:pt modelId="{7E3BF7B4-845C-443D-BE9C-82A745D66F28}" type="pres">
      <dgm:prSet presAssocID="{3819BA4F-9758-4984-81E9-45AC62A65E8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2F7F6-1BBB-4927-ABC0-AEE20973C77C}" type="pres">
      <dgm:prSet presAssocID="{3819BA4F-9758-4984-81E9-45AC62A65E8D}" presName="ribbon" presStyleLbl="node1" presStyleIdx="0" presStyleCnt="1"/>
      <dgm:spPr/>
    </dgm:pt>
    <dgm:pt modelId="{26C3C644-23F4-481C-9741-2902AF7FFD9D}" type="pres">
      <dgm:prSet presAssocID="{3819BA4F-9758-4984-81E9-45AC62A65E8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720D-33CF-489C-8778-9B3E6547AEB9}" type="pres">
      <dgm:prSet presAssocID="{3819BA4F-9758-4984-81E9-45AC62A65E8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C9AD1D-3CEF-49F1-8CC1-1BBAA4B06E40}" srcId="{3819BA4F-9758-4984-81E9-45AC62A65E8D}" destId="{EAE6BC80-8716-419C-83A9-43B529DC7A8B}" srcOrd="0" destOrd="0" parTransId="{FAF0593C-AAFB-420C-8AF3-5B9EFA0B8DC1}" sibTransId="{3967BD9E-0AD9-4855-A0C6-CD0C00CF8D13}"/>
    <dgm:cxn modelId="{95E905FE-7984-4D2C-9023-6C57E7CCBD52}" srcId="{3819BA4F-9758-4984-81E9-45AC62A65E8D}" destId="{7D6776E8-E096-46B8-BD82-9371DC89B750}" srcOrd="1" destOrd="0" parTransId="{E9A7F11D-36E3-4F72-B6AE-C3ACFBD0C66D}" sibTransId="{D4F021EF-E2FE-4DD6-9F54-6874854FDCD1}"/>
    <dgm:cxn modelId="{AE5894C1-D501-4535-83AF-2AA41752E750}" type="presOf" srcId="{3819BA4F-9758-4984-81E9-45AC62A65E8D}" destId="{7E3BF7B4-845C-443D-BE9C-82A745D66F28}" srcOrd="0" destOrd="0" presId="urn:microsoft.com/office/officeart/2005/8/layout/arrow6#1"/>
    <dgm:cxn modelId="{539C2457-454D-4EDF-A959-36CBC014A53E}" type="presOf" srcId="{EAE6BC80-8716-419C-83A9-43B529DC7A8B}" destId="{26C3C644-23F4-481C-9741-2902AF7FFD9D}" srcOrd="0" destOrd="0" presId="urn:microsoft.com/office/officeart/2005/8/layout/arrow6#1"/>
    <dgm:cxn modelId="{0E44DD59-F872-4986-8C14-5F6CC8A1EFBE}" type="presOf" srcId="{7D6776E8-E096-46B8-BD82-9371DC89B750}" destId="{B3DD720D-33CF-489C-8778-9B3E6547AEB9}" srcOrd="0" destOrd="0" presId="urn:microsoft.com/office/officeart/2005/8/layout/arrow6#1"/>
    <dgm:cxn modelId="{F1DB97DB-5131-4EC7-9FE9-17DA87548168}" type="presParOf" srcId="{7E3BF7B4-845C-443D-BE9C-82A745D66F28}" destId="{EA92F7F6-1BBB-4927-ABC0-AEE20973C77C}" srcOrd="0" destOrd="0" presId="urn:microsoft.com/office/officeart/2005/8/layout/arrow6#1"/>
    <dgm:cxn modelId="{99E47377-AC11-4295-83DE-EB74FAD7B8E1}" type="presParOf" srcId="{7E3BF7B4-845C-443D-BE9C-82A745D66F28}" destId="{26C3C644-23F4-481C-9741-2902AF7FFD9D}" srcOrd="1" destOrd="0" presId="urn:microsoft.com/office/officeart/2005/8/layout/arrow6#1"/>
    <dgm:cxn modelId="{457233D9-3A6E-4C50-BD01-CCAED49951B5}" type="presParOf" srcId="{7E3BF7B4-845C-443D-BE9C-82A745D66F28}" destId="{B3DD720D-33CF-489C-8778-9B3E6547AEB9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C59B1-E17C-4A43-B6A1-29F5606B7D14}">
      <dsp:nvSpPr>
        <dsp:cNvPr id="0" name=""/>
        <dsp:cNvSpPr/>
      </dsp:nvSpPr>
      <dsp:spPr>
        <a:xfrm>
          <a:off x="3527658" y="1347"/>
          <a:ext cx="1338112" cy="133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Привлечение специалистов-консультантов</a:t>
          </a:r>
        </a:p>
      </dsp:txBody>
      <dsp:txXfrm>
        <a:off x="3527658" y="1347"/>
        <a:ext cx="1338112" cy="1338112"/>
      </dsp:txXfrm>
    </dsp:sp>
    <dsp:sp modelId="{F218EFCF-864C-4BAA-A5EA-54620DEDAD36}">
      <dsp:nvSpPr>
        <dsp:cNvPr id="0" name=""/>
        <dsp:cNvSpPr/>
      </dsp:nvSpPr>
      <dsp:spPr>
        <a:xfrm rot="2160000">
          <a:off x="4823232" y="1028634"/>
          <a:ext cx="354681" cy="45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2160000">
        <a:off x="4823232" y="1028634"/>
        <a:ext cx="354681" cy="451613"/>
      </dsp:txXfrm>
    </dsp:sp>
    <dsp:sp modelId="{1EB99CB4-DFBA-4810-97B7-C797812177E3}">
      <dsp:nvSpPr>
        <dsp:cNvPr id="0" name=""/>
        <dsp:cNvSpPr/>
      </dsp:nvSpPr>
      <dsp:spPr>
        <a:xfrm>
          <a:off x="5151617" y="1181222"/>
          <a:ext cx="1338112" cy="133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Информирование учащихся, родителей (законных представителей)</a:t>
          </a:r>
        </a:p>
      </dsp:txBody>
      <dsp:txXfrm>
        <a:off x="5151617" y="1181222"/>
        <a:ext cx="1338112" cy="1338112"/>
      </dsp:txXfrm>
    </dsp:sp>
    <dsp:sp modelId="{1DD94523-C5F3-4A7E-A058-4693B07387D3}">
      <dsp:nvSpPr>
        <dsp:cNvPr id="0" name=""/>
        <dsp:cNvSpPr/>
      </dsp:nvSpPr>
      <dsp:spPr>
        <a:xfrm rot="6480000">
          <a:off x="5336286" y="2569464"/>
          <a:ext cx="354681" cy="45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6480000">
        <a:off x="5336286" y="2569464"/>
        <a:ext cx="354681" cy="451613"/>
      </dsp:txXfrm>
    </dsp:sp>
    <dsp:sp modelId="{2B81489F-216D-4045-A5CA-7F4B53FA0A55}">
      <dsp:nvSpPr>
        <dsp:cNvPr id="0" name=""/>
        <dsp:cNvSpPr/>
      </dsp:nvSpPr>
      <dsp:spPr>
        <a:xfrm>
          <a:off x="4531320" y="3090299"/>
          <a:ext cx="1338112" cy="133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Оформление в школе информационных стендов</a:t>
          </a:r>
        </a:p>
      </dsp:txBody>
      <dsp:txXfrm>
        <a:off x="4531320" y="3090299"/>
        <a:ext cx="1338112" cy="1338112"/>
      </dsp:txXfrm>
    </dsp:sp>
    <dsp:sp modelId="{91518A90-170A-41B8-80C3-38D2684FBBA1}">
      <dsp:nvSpPr>
        <dsp:cNvPr id="0" name=""/>
        <dsp:cNvSpPr/>
      </dsp:nvSpPr>
      <dsp:spPr>
        <a:xfrm rot="10800000">
          <a:off x="4029412" y="3533549"/>
          <a:ext cx="354681" cy="45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4029412" y="3533549"/>
        <a:ext cx="354681" cy="451613"/>
      </dsp:txXfrm>
    </dsp:sp>
    <dsp:sp modelId="{A57CF08C-9E9F-4136-8DD0-42B56AC8C844}">
      <dsp:nvSpPr>
        <dsp:cNvPr id="0" name=""/>
        <dsp:cNvSpPr/>
      </dsp:nvSpPr>
      <dsp:spPr>
        <a:xfrm>
          <a:off x="2523997" y="3090299"/>
          <a:ext cx="1338112" cy="133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Консультирование учащихся, родителей (законных представителей)</a:t>
          </a:r>
          <a:endParaRPr lang="ru-RU" sz="600" b="1" kern="1200" dirty="0"/>
        </a:p>
      </dsp:txBody>
      <dsp:txXfrm>
        <a:off x="2523997" y="3090299"/>
        <a:ext cx="1338112" cy="1338112"/>
      </dsp:txXfrm>
    </dsp:sp>
    <dsp:sp modelId="{CE346234-51A9-4FF6-9219-E107EAF93C71}">
      <dsp:nvSpPr>
        <dsp:cNvPr id="0" name=""/>
        <dsp:cNvSpPr/>
      </dsp:nvSpPr>
      <dsp:spPr>
        <a:xfrm rot="15120000">
          <a:off x="2708666" y="2588557"/>
          <a:ext cx="354681" cy="45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5120000">
        <a:off x="2708666" y="2588557"/>
        <a:ext cx="354681" cy="451613"/>
      </dsp:txXfrm>
    </dsp:sp>
    <dsp:sp modelId="{F438E1CE-6472-49FC-AE0E-B044780B95EA}">
      <dsp:nvSpPr>
        <dsp:cNvPr id="0" name=""/>
        <dsp:cNvSpPr/>
      </dsp:nvSpPr>
      <dsp:spPr>
        <a:xfrm>
          <a:off x="1903700" y="1181222"/>
          <a:ext cx="1338112" cy="133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Проведение образовательных мероприятий</a:t>
          </a:r>
        </a:p>
      </dsp:txBody>
      <dsp:txXfrm>
        <a:off x="1903700" y="1181222"/>
        <a:ext cx="1338112" cy="1338112"/>
      </dsp:txXfrm>
    </dsp:sp>
    <dsp:sp modelId="{154EB91F-6190-4068-9CD5-58B229B51B5D}">
      <dsp:nvSpPr>
        <dsp:cNvPr id="0" name=""/>
        <dsp:cNvSpPr/>
      </dsp:nvSpPr>
      <dsp:spPr>
        <a:xfrm rot="19440000">
          <a:off x="3199274" y="1040434"/>
          <a:ext cx="354681" cy="451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9440000">
        <a:off x="3199274" y="1040434"/>
        <a:ext cx="354681" cy="4516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92F7F6-1BBB-4927-ABC0-AEE20973C77C}">
      <dsp:nvSpPr>
        <dsp:cNvPr id="0" name=""/>
        <dsp:cNvSpPr/>
      </dsp:nvSpPr>
      <dsp:spPr>
        <a:xfrm>
          <a:off x="100310" y="0"/>
          <a:ext cx="8486180" cy="339447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3C644-23F4-481C-9741-2902AF7FFD9D}">
      <dsp:nvSpPr>
        <dsp:cNvPr id="0" name=""/>
        <dsp:cNvSpPr/>
      </dsp:nvSpPr>
      <dsp:spPr>
        <a:xfrm>
          <a:off x="1118651" y="594032"/>
          <a:ext cx="2800439" cy="16632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Предоставление консультаций по финансово-жилищным вопросам</a:t>
          </a:r>
          <a:endParaRPr lang="ru-RU" sz="1700" b="1" kern="1200" dirty="0"/>
        </a:p>
      </dsp:txBody>
      <dsp:txXfrm>
        <a:off x="1118651" y="594032"/>
        <a:ext cx="2800439" cy="1663291"/>
      </dsp:txXfrm>
    </dsp:sp>
    <dsp:sp modelId="{B3DD720D-33CF-489C-8778-9B3E6547AEB9}">
      <dsp:nvSpPr>
        <dsp:cNvPr id="0" name=""/>
        <dsp:cNvSpPr/>
      </dsp:nvSpPr>
      <dsp:spPr>
        <a:xfrm>
          <a:off x="4343400" y="1137148"/>
          <a:ext cx="3309610" cy="16632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Предоставление консультаций по социальной защите и правам  детей с ОВЗ и инвалидностью</a:t>
          </a:r>
          <a:endParaRPr lang="ru-RU" sz="1700" b="1" kern="1200" dirty="0"/>
        </a:p>
      </dsp:txBody>
      <dsp:txXfrm>
        <a:off x="4343400" y="1137148"/>
        <a:ext cx="3309610" cy="1663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>
            <a:fillRect/>
          </a:stretch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493660" y="4855464"/>
            <a:ext cx="230832" cy="22724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07670" y="3916680"/>
            <a:ext cx="8427085" cy="802640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 </a:t>
            </a:r>
            <a:r>
              <a:rPr lang="ru-RU" sz="1200" dirty="0">
                <a:solidFill>
                  <a:srgbClr val="7030A0"/>
                </a:solidFill>
              </a:rPr>
              <a:t>Информационная кампания по финансовой грамотности</a:t>
            </a:r>
            <a:endParaRPr lang="ru-RU" sz="1200" dirty="0"/>
          </a:p>
          <a:p>
            <a:r>
              <a:rPr lang="ru-RU" sz="1200" dirty="0"/>
              <a:t>Наименование субъекта  </a:t>
            </a:r>
            <a:r>
              <a:rPr lang="ru-RU" sz="1200" dirty="0" smtClean="0">
                <a:solidFill>
                  <a:srgbClr val="7030A0"/>
                </a:solidFill>
              </a:rPr>
              <a:t>Республика Хакасия</a:t>
            </a:r>
            <a:endParaRPr lang="ru-RU" sz="1200" dirty="0">
              <a:solidFill>
                <a:srgbClr val="7030A0"/>
              </a:solidFill>
            </a:endParaRPr>
          </a:p>
          <a:p>
            <a:r>
              <a:rPr lang="ru-RU" sz="1200" dirty="0"/>
              <a:t>Авторы практики: </a:t>
            </a:r>
            <a:r>
              <a:rPr lang="ru-RU" sz="1200" dirty="0" smtClean="0">
                <a:solidFill>
                  <a:srgbClr val="7030A0"/>
                </a:solidFill>
              </a:rPr>
              <a:t>Государственное бюджетное общеобразовательное учреждение Республики Хакасия «Школа-интернат для детей с нарушениями слуха», Дитенберг Наталья Сергеевна, Старцева Татьяна Яковлевна, </a:t>
            </a:r>
          </a:p>
          <a:p>
            <a:r>
              <a:rPr lang="ru-RU" sz="1200" dirty="0"/>
              <a:t>контактные данные (</a:t>
            </a:r>
            <a:r>
              <a:rPr lang="ru-RU" sz="1200" dirty="0">
                <a:solidFill>
                  <a:srgbClr val="7030A0"/>
                </a:solidFill>
              </a:rPr>
              <a:t>89607774339, </a:t>
            </a:r>
            <a:r>
              <a:rPr lang="en-US" sz="1200" dirty="0">
                <a:solidFill>
                  <a:srgbClr val="7030A0"/>
                </a:solidFill>
              </a:rPr>
              <a:t>e-mail</a:t>
            </a:r>
            <a:r>
              <a:rPr lang="ru-RU" sz="1200" dirty="0">
                <a:solidFill>
                  <a:srgbClr val="7030A0"/>
                </a:solidFill>
              </a:rPr>
              <a:t>: </a:t>
            </a:r>
            <a:r>
              <a:rPr lang="en-US" sz="1200" dirty="0">
                <a:solidFill>
                  <a:srgbClr val="7030A0"/>
                </a:solidFill>
              </a:rPr>
              <a:t>ditenberg81@mail.ru</a:t>
            </a:r>
            <a:r>
              <a:rPr lang="ru-RU" sz="1200" dirty="0"/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760" y="1042035"/>
            <a:ext cx="6798310" cy="118491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Горячая линия «Финансовой помощи» по финансовой грамотности – для детей с нарушениями слуха и их родителей</a:t>
            </a:r>
          </a:p>
        </p:txBody>
      </p:sp>
      <p:pic>
        <p:nvPicPr>
          <p:cNvPr id="4" name="Изображение 3" descr="9bXS2fnjeq8"/>
          <p:cNvPicPr>
            <a:picLocks noChangeAspect="1"/>
          </p:cNvPicPr>
          <p:nvPr/>
        </p:nvPicPr>
        <p:blipFill>
          <a:blip r:embed="rId3" cstate="print"/>
          <a:srcRect l="31755" t="6157" r="30773" b="34301"/>
          <a:stretch>
            <a:fillRect/>
          </a:stretch>
        </p:blipFill>
        <p:spPr>
          <a:xfrm>
            <a:off x="76200" y="31750"/>
            <a:ext cx="1677670" cy="1672590"/>
          </a:xfrm>
          <a:prstGeom prst="rect">
            <a:avLst/>
          </a:prstGeom>
        </p:spPr>
      </p:pic>
      <p:pic>
        <p:nvPicPr>
          <p:cNvPr id="5" name="Изображение 4" descr="0f6957608e6c387e5ac14e462bfc8c0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0305" y="0"/>
            <a:ext cx="1323340" cy="13233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392" y="304410"/>
            <a:ext cx="6888265" cy="682727"/>
          </a:xfrm>
        </p:spPr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</a:rPr>
              <a:t>Место «горячей линии» в деятельности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ГБОУ</a:t>
            </a:r>
            <a:r>
              <a:rPr lang="en-US" alt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РХ «Школа-интернат для детей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с нарушениями слуха»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8831" y="1312985"/>
            <a:ext cx="4267200" cy="3354265"/>
          </a:xfrm>
        </p:spPr>
        <p:txBody>
          <a:bodyPr/>
          <a:lstStyle/>
          <a:p>
            <a:pPr algn="just">
              <a:buNone/>
            </a:pPr>
            <a:endParaRPr lang="ru-RU" sz="1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125784"/>
            <a:ext cx="1795882" cy="1531816"/>
          </a:xfrm>
          <a:prstGeom prst="rect">
            <a:avLst/>
          </a:prstGeom>
          <a:noFill/>
        </p:spPr>
      </p:pic>
      <p:sp>
        <p:nvSpPr>
          <p:cNvPr id="7" name="Рисунок 4"/>
          <p:cNvSpPr>
            <a:spLocks noGrp="1"/>
          </p:cNvSpPr>
          <p:nvPr>
            <p:ph type="pic" sz="quarter" idx="10"/>
          </p:nvPr>
        </p:nvSpPr>
        <p:spPr>
          <a:xfrm>
            <a:off x="8151446" y="4667250"/>
            <a:ext cx="363904" cy="476250"/>
          </a:xfrm>
        </p:spPr>
      </p:sp>
      <p:graphicFrame>
        <p:nvGraphicFramePr>
          <p:cNvPr id="9" name="Содержимое 15"/>
          <p:cNvGraphicFramePr/>
          <p:nvPr/>
        </p:nvGraphicFramePr>
        <p:xfrm>
          <a:off x="469265" y="676910"/>
          <a:ext cx="8393430" cy="442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" y="158603"/>
            <a:ext cx="6181603" cy="1258277"/>
          </a:xfrm>
        </p:spPr>
        <p:txBody>
          <a:bodyPr/>
          <a:lstStyle/>
          <a:p>
            <a:r>
              <a:rPr lang="ru-RU" sz="1400" dirty="0" smtClean="0">
                <a:solidFill>
                  <a:srgbClr val="7030A0"/>
                </a:solidFill>
              </a:rPr>
              <a:t>Задача «Финансовой грамотности» детей с нарушениями слуха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 и детей с ОВЗ  в ГБОУРХ «Школа-интернат для детей 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с нарушениями слуха»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" y="1052489"/>
            <a:ext cx="6627080" cy="3385526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Оказание информационно-консультационной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поддержки по вопросам, связанным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с повышением финансовой грамотности и защиты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прав потребителей финансовых услуг учащихся,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детей с ОВЗ, родителей (законных представителей)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в ГБОУРХ «Школа-интернат для детей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с нарушениями слуха»</a:t>
            </a:r>
          </a:p>
          <a:p>
            <a:pPr>
              <a:buNone/>
            </a:pPr>
            <a:endParaRPr lang="ru-RU" sz="1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С 11.00-14.00 суббота, воскресенье.</a:t>
            </a:r>
            <a:endParaRPr lang="ru-RU" sz="20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993292"/>
            <a:ext cx="1795882" cy="167395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Технология организации  «Финансовой грамотности» в ГБОУ</a:t>
            </a:r>
            <a:r>
              <a:rPr lang="en-US" alt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РХ «Школа-интернат для детей с нарушениями слуха»</a:t>
            </a:r>
            <a:endParaRPr lang="ru-RU" sz="1600" dirty="0"/>
          </a:p>
        </p:txBody>
      </p:sp>
      <p:pic>
        <p:nvPicPr>
          <p:cNvPr id="4098" name="Picture 2" descr="C:\Program Files (x86)\Microsoft Office\MEDIA\CAGCAT10\j019538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42950"/>
            <a:ext cx="1795882" cy="1375029"/>
          </a:xfrm>
          <a:prstGeom prst="rect">
            <a:avLst/>
          </a:prstGeom>
          <a:noFill/>
        </p:spPr>
      </p:pic>
      <p:sp>
        <p:nvSpPr>
          <p:cNvPr id="9" name="Прямоугольный треугольник 8"/>
          <p:cNvSpPr/>
          <p:nvPr/>
        </p:nvSpPr>
        <p:spPr>
          <a:xfrm>
            <a:off x="609600" y="1428750"/>
            <a:ext cx="1752600" cy="12573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Колл-центр</a:t>
            </a:r>
            <a:endParaRPr lang="ru-RU" dirty="0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2362200" y="1828800"/>
            <a:ext cx="2209800" cy="1371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Журнал учета обращений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4495800" y="2343150"/>
            <a:ext cx="2286000" cy="16573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Справочник ответов на типовые вопросы</a:t>
            </a:r>
            <a:endParaRPr lang="ru-RU" sz="120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6781800" y="2857500"/>
            <a:ext cx="2362200" cy="1600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Ежегодное повышение квалификации операторов</a:t>
            </a:r>
            <a:endParaRPr lang="ru-RU" sz="1100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444283" y="2713306"/>
            <a:ext cx="731520" cy="571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3352800" y="3257550"/>
            <a:ext cx="731520" cy="6286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5334000" y="4000500"/>
            <a:ext cx="731520" cy="6286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3000" y="1314450"/>
            <a:ext cx="2971800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Специалисты-4 человека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Оборудование-ноутбук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76600" y="1885950"/>
            <a:ext cx="304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Регистрация обращений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34000" y="2433251"/>
            <a:ext cx="32004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Регулярная актуализация и дополнение справочника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91400" y="2987249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42" y="108195"/>
            <a:ext cx="6888265" cy="68272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Алгоритм работы«Финансовой грамотности» в ГБОУРХ «Школа-интернат для детей с нарушениями слуха»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971550"/>
            <a:ext cx="40386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dirty="0" smtClean="0"/>
              <a:t>Письменное обращение на </a:t>
            </a:r>
            <a:r>
              <a:rPr lang="en-US" dirty="0" smtClean="0"/>
              <a:t>E-mail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 smtClean="0"/>
              <a:t>Обращение к сотрудникам школы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1828800"/>
            <a:ext cx="7086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Ответственные специалисты </a:t>
            </a:r>
            <a:r>
              <a:rPr lang="ru-RU" dirty="0" err="1" smtClean="0"/>
              <a:t>школы-интернат</a:t>
            </a:r>
            <a:r>
              <a:rPr lang="ru-RU" dirty="0" smtClean="0"/>
              <a:t>, фиксируют вопрос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628900"/>
            <a:ext cx="3276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 по </a:t>
            </a:r>
            <a:r>
              <a:rPr lang="en-US" dirty="0" smtClean="0"/>
              <a:t>E-mail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62600" y="26289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Индивидуальное консультирование, обучение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09800" y="3429000"/>
            <a:ext cx="571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 обращений фиксируется в журнале обращений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724400" y="1428750"/>
            <a:ext cx="484632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667000" y="21717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53200" y="21717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09800" y="4229100"/>
            <a:ext cx="571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случае необходимости специалист  </a:t>
            </a:r>
            <a:r>
              <a:rPr lang="ru-RU" dirty="0" err="1" smtClean="0"/>
              <a:t>школы-интернат</a:t>
            </a:r>
            <a:r>
              <a:rPr lang="ru-RU" dirty="0" smtClean="0"/>
              <a:t> привлекает  других специалистов для ответа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2667000" y="29718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553200" y="3028950"/>
            <a:ext cx="484632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Технические регламенты </a:t>
            </a:r>
            <a:r>
              <a:rPr lang="ru-RU" sz="1600" b="1" dirty="0" err="1" smtClean="0">
                <a:solidFill>
                  <a:srgbClr val="7030A0"/>
                </a:solidFill>
              </a:rPr>
              <a:t>колл-центра</a:t>
            </a:r>
            <a:endParaRPr lang="ru-RU" sz="1600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066800" y="1200150"/>
            <a:ext cx="7467600" cy="120015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инструктажа операторов-консультантов «горячей линии» 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143000" y="2457450"/>
            <a:ext cx="7467600" cy="1143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Консультирование учащихся, родителей (законных представителей)</a:t>
            </a: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143000" y="3657600"/>
            <a:ext cx="7467600" cy="10287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ежеквартальной отчетности о деятельности «горячей линии»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Межведомственное взаимодействие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165622"/>
          <a:ext cx="86868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022" y="192650"/>
            <a:ext cx="6888265" cy="6827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Обобщение опыта  </a:t>
            </a:r>
            <a:r>
              <a:rPr lang="ru-RU" dirty="0" err="1" smtClean="0">
                <a:solidFill>
                  <a:srgbClr val="7030A0"/>
                </a:solidFill>
              </a:rPr>
              <a:t>колл-центра</a:t>
            </a:r>
            <a:endParaRPr lang="ru-RU" dirty="0"/>
          </a:p>
        </p:txBody>
      </p:sp>
      <p:pic>
        <p:nvPicPr>
          <p:cNvPr id="4" name="Picture 4" descr="C:\Users\Пользователь\Downloads\image-25-04-23-01-53 (3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7350" y="2963545"/>
            <a:ext cx="1995805" cy="209042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советник конкурс\фото\image-25-04-23-01-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496" y="2099450"/>
            <a:ext cx="2106235" cy="2808312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6" name="Picture 3" descr="C:\Users\Пользователь\Downloads\IMG_15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020" y="843915"/>
            <a:ext cx="3180080" cy="2114550"/>
          </a:xfrm>
          <a:prstGeom prst="rect">
            <a:avLst/>
          </a:prstGeom>
          <a:noFill/>
        </p:spPr>
      </p:pic>
      <p:pic>
        <p:nvPicPr>
          <p:cNvPr id="7" name="Picture 5" descr="C:\Users\Пользователь\Downloads\IMG_15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404" y="3109906"/>
            <a:ext cx="2845042" cy="1798156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8" name="Picture 5" descr="C:\Users\Пользователь\Downloads\IMG_16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325" y="516255"/>
            <a:ext cx="3371850" cy="22320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294</Words>
  <Application>Microsoft Office PowerPoint</Application>
  <PresentationFormat>Экран (16:9)</PresentationFormat>
  <Paragraphs>49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White</vt:lpstr>
      <vt:lpstr>Горячая линия «Финансовой помощи» по финансовой грамотности – для детей с нарушениями слуха и их родителей</vt:lpstr>
      <vt:lpstr>Место «горячей линии» в деятельности  ГБОУ РХ «Школа-интернат для детей  с нарушениями слуха»</vt:lpstr>
      <vt:lpstr>Задача «Финансовой грамотности» детей с нарушениями слуха  и детей с ОВЗ  в ГБОУРХ «Школа-интернат для детей  с нарушениями слуха»</vt:lpstr>
      <vt:lpstr>Технология организации  «Финансовой грамотности» в ГБОУ РХ «Школа-интернат для детей с нарушениями слуха»</vt:lpstr>
      <vt:lpstr>Алгоритм работы«Финансовой грамотности» в ГБОУРХ «Школа-интернат для детей с нарушениями слуха»</vt:lpstr>
      <vt:lpstr>Технические регламенты колл-центра</vt:lpstr>
      <vt:lpstr>Межведомственное взаимодействие</vt:lpstr>
      <vt:lpstr>Обобщение опыта  колл-центра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mf15</dc:creator>
  <cp:lastModifiedBy>mf15</cp:lastModifiedBy>
  <cp:revision>65</cp:revision>
  <dcterms:created xsi:type="dcterms:W3CDTF">2025-04-15T03:13:00Z</dcterms:created>
  <dcterms:modified xsi:type="dcterms:W3CDTF">2025-04-15T07:10:58Z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765E9D589AB540C88C159CFC23EB4CC5_12</vt:lpwstr>
  </property>
  <property fmtid="{D5CDD505-2E9C-101B-9397-08002B2CF9AE}" pid="3" name="KSOProductBuildVer">
    <vt:lpwstr>1049-12.2.0.20782</vt:lpwstr>
  </property>
</Properties>
</file>