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4" r:id="rId4"/>
    <p:sldId id="266" r:id="rId5"/>
    <p:sldId id="265" r:id="rId6"/>
    <p:sldId id="259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509" y="7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7784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932481"/>
            <a:ext cx="8338148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финансовое просвещение детей и молодёжи. </a:t>
            </a:r>
            <a:endParaRPr lang="ru-RU" sz="120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Тюменская область  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Автономное учреждение социального обслуживания населения Тюменской области «Социально-реабилитационный центр для несовершеннолетних «Согласие» города Ишима», Белякова Ольга Владимировна, 8-922-041-56-65, </a:t>
            </a:r>
            <a:r>
              <a:rPr lang="en-US" sz="1200" dirty="0" smtClean="0"/>
              <a:t>olga.belyakova.2026@bk.ru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197" y="1427357"/>
            <a:ext cx="3917413" cy="11851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ФИНАНСОВЫЙ ИГРОПОЛИС</a:t>
            </a:r>
            <a:endParaRPr lang="ru-RU" dirty="0"/>
          </a:p>
        </p:txBody>
      </p:sp>
      <p:pic>
        <p:nvPicPr>
          <p:cNvPr id="7" name="Picture 4" descr="D:\Coat_of_Arms_of_Tyumen_Oblast_svg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9" y="191558"/>
            <a:ext cx="82073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93" y="651556"/>
            <a:ext cx="3950395" cy="1498472"/>
          </a:xfrm>
        </p:spPr>
        <p:txBody>
          <a:bodyPr/>
          <a:lstStyle/>
          <a:p>
            <a:r>
              <a:rPr lang="ru-RU" sz="2400" dirty="0"/>
              <a:t>Проект «Финансовый </a:t>
            </a:r>
            <a:r>
              <a:rPr lang="ru-RU" sz="2400" dirty="0" err="1"/>
              <a:t>игрополис</a:t>
            </a:r>
            <a:r>
              <a:rPr lang="ru-RU" sz="2400" dirty="0"/>
              <a:t>»,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b="0" dirty="0" smtClean="0"/>
              <a:t>направленный </a:t>
            </a:r>
            <a:r>
              <a:rPr lang="ru-RU" b="0" dirty="0"/>
              <a:t>на повышение финансовой грамотности несовершеннолетних младшего школьного возраста, формирование у них разумного финансового поведения, обоснованных решений и ответственного отношения к личным финансам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93" y="3330053"/>
            <a:ext cx="3970867" cy="132705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Целевая аудитория: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школьники с 1 по 5 класс.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\Documents\NetSpeakerphone\Received Files\Белякова Ольга Владимировна\IMG_0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67" y="1842953"/>
            <a:ext cx="4148219" cy="27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4370" y="1630907"/>
            <a:ext cx="5241750" cy="3154275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00" y="275433"/>
            <a:ext cx="6796586" cy="1384540"/>
          </a:xfrm>
        </p:spPr>
        <p:txBody>
          <a:bodyPr/>
          <a:lstStyle/>
          <a:p>
            <a:pPr algn="just"/>
            <a:r>
              <a:rPr lang="ru-RU" sz="2400" dirty="0" smtClean="0"/>
              <a:t>Цель проекта: </a:t>
            </a:r>
            <a:r>
              <a:rPr lang="ru-RU" b="0" dirty="0" smtClean="0"/>
              <a:t>Развитие финансовой грамотности</a:t>
            </a:r>
            <a:br>
              <a:rPr lang="ru-RU" b="0" dirty="0" smtClean="0"/>
            </a:br>
            <a:r>
              <a:rPr lang="ru-RU" b="0" dirty="0" smtClean="0"/>
              <a:t> у несовершеннолетних младшего школьного возраста, формирование у них разумного финансового поведения, обоснованных решений и ответственного отношения к личным финансам. </a:t>
            </a:r>
            <a:endParaRPr lang="ru-RU" b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00" y="1750325"/>
            <a:ext cx="4885899" cy="294450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chemeClr val="bg1"/>
                </a:solidFill>
              </a:rPr>
              <a:t>Задачи проекта: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1. Научить</a:t>
            </a:r>
            <a:r>
              <a:rPr lang="ru-RU" sz="1600" dirty="0">
                <a:solidFill>
                  <a:schemeClr val="bg1"/>
                </a:solidFill>
              </a:rPr>
              <a:t> школьников основам личного финансового </a:t>
            </a:r>
            <a:r>
              <a:rPr lang="ru-RU" sz="1600" dirty="0" smtClean="0">
                <a:solidFill>
                  <a:schemeClr val="bg1"/>
                </a:solidFill>
              </a:rPr>
              <a:t>планирования.</a:t>
            </a:r>
            <a:r>
              <a:rPr lang="ru-RU" sz="1600" dirty="0">
                <a:solidFill>
                  <a:schemeClr val="bg1"/>
                </a:solidFill>
              </a:rPr>
              <a:t> 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2. Способствовать</a:t>
            </a:r>
            <a:r>
              <a:rPr lang="ru-RU" sz="1600" dirty="0">
                <a:solidFill>
                  <a:schemeClr val="bg1"/>
                </a:solidFill>
              </a:rPr>
              <a:t> формированию у школьников нового типа мышления, содержащего установки на активное экономическое поведение, соответствующее их финансовым возможностям. 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3. Формировать умение грамотно действовать в </a:t>
            </a:r>
            <a:r>
              <a:rPr lang="ru-RU" sz="1600" dirty="0">
                <a:solidFill>
                  <a:schemeClr val="bg1"/>
                </a:solidFill>
              </a:rPr>
              <a:t>реальных жизненных </a:t>
            </a:r>
            <a:r>
              <a:rPr lang="ru-RU" sz="1600" dirty="0" smtClean="0">
                <a:solidFill>
                  <a:schemeClr val="bg1"/>
                </a:solidFill>
              </a:rPr>
              <a:t>ситуациях с использованием знаний по финансовой грамотности.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b="1" dirty="0"/>
          </a:p>
        </p:txBody>
      </p:sp>
      <p:pic>
        <p:nvPicPr>
          <p:cNvPr id="2050" name="Picture 2" descr="C:\Users\u\Documents\NetSpeakerphone\Received Files\Белякова Ольга Владимировна\IMG_0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71" y="2046154"/>
            <a:ext cx="3146775" cy="20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775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9590"/>
            <a:ext cx="7445477" cy="682727"/>
          </a:xfrm>
        </p:spPr>
        <p:txBody>
          <a:bodyPr/>
          <a:lstStyle/>
          <a:p>
            <a:r>
              <a:rPr lang="ru-RU" sz="2400" dirty="0" smtClean="0"/>
              <a:t>Мероприятия проекта «Финансовый </a:t>
            </a:r>
            <a:r>
              <a:rPr lang="ru-RU" sz="2400" dirty="0" err="1" smtClean="0"/>
              <a:t>игрополис</a:t>
            </a:r>
            <a:r>
              <a:rPr lang="ru-RU" sz="2400" dirty="0" smtClean="0"/>
              <a:t>»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870623"/>
            <a:ext cx="8822267" cy="402310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Организация и проведение </a:t>
            </a:r>
            <a:r>
              <a:rPr lang="ru-RU" sz="1800" b="1" u="sng" dirty="0" smtClean="0">
                <a:solidFill>
                  <a:srgbClr val="006600"/>
                </a:solidFill>
              </a:rPr>
              <a:t>ежемесячных интерактивных занятий</a:t>
            </a:r>
            <a:r>
              <a:rPr lang="ru-RU" sz="1800" b="1" dirty="0" smtClean="0">
                <a:solidFill>
                  <a:srgbClr val="006600"/>
                </a:solidFill>
              </a:rPr>
              <a:t> </a:t>
            </a:r>
            <a:r>
              <a:rPr lang="ru-RU" sz="1800" dirty="0" smtClean="0"/>
              <a:t>среди учащихся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1-5 классов </a:t>
            </a:r>
            <a:r>
              <a:rPr lang="ru-RU" sz="1800" dirty="0" smtClean="0"/>
              <a:t>по основам финансовой грамотности на актуальные темы: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Проверка полученных знаний через проведение </a:t>
            </a:r>
            <a:r>
              <a:rPr lang="ru-RU" sz="1800" b="1" dirty="0" err="1" smtClean="0">
                <a:solidFill>
                  <a:srgbClr val="006600"/>
                </a:solidFill>
              </a:rPr>
              <a:t>квест</a:t>
            </a:r>
            <a:r>
              <a:rPr lang="ru-RU" sz="1800" b="1" dirty="0">
                <a:solidFill>
                  <a:srgbClr val="006600"/>
                </a:solidFill>
              </a:rPr>
              <a:t>-</a:t>
            </a:r>
            <a:r>
              <a:rPr lang="ru-RU" sz="1800" b="1" dirty="0" smtClean="0">
                <a:solidFill>
                  <a:srgbClr val="006600"/>
                </a:solidFill>
              </a:rPr>
              <a:t>игры «Мы – ребята деловые».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Тестирование участников по усвоению знаний по финансовой грамотности.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Анкетирование участников об удовлетворённости от участия в реализации мероприятий проекта.</a:t>
            </a: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7145" y="1655486"/>
            <a:ext cx="2099733" cy="544830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Личное финансовое планирование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59477" y="1655485"/>
            <a:ext cx="2099733" cy="544830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Считаем деньги в своём кошельке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1810" y="1655486"/>
            <a:ext cx="2099733" cy="544830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Страхование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3851" y="2358194"/>
            <a:ext cx="2787122" cy="544830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Заработная плата и прожиточный минимум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1526" y="2358194"/>
            <a:ext cx="2882551" cy="544830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Финансовые махинации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018871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22" y="621856"/>
            <a:ext cx="2531729" cy="438117"/>
          </a:xfrm>
        </p:spPr>
        <p:txBody>
          <a:bodyPr/>
          <a:lstStyle/>
          <a:p>
            <a:r>
              <a:rPr lang="ru-RU" sz="2400" dirty="0" smtClean="0"/>
              <a:t>Результаты проекта: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57960" y="1026009"/>
            <a:ext cx="324768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Качественные результаты: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51695" y="1427096"/>
            <a:ext cx="3755709" cy="3206398"/>
            <a:chOff x="451695" y="1106330"/>
            <a:chExt cx="3755709" cy="32063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95" y="1106330"/>
              <a:ext cx="3755709" cy="3206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50190" y="1354303"/>
              <a:ext cx="3503586" cy="24724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just" defTabSz="825500"/>
              <a:r>
                <a:rPr lang="ru-RU" sz="1400" dirty="0" smtClean="0">
                  <a:solidFill>
                    <a:schemeClr val="bg1"/>
                  </a:solidFill>
                </a:rPr>
                <a:t>Количественные результаты:</a:t>
              </a:r>
            </a:p>
            <a:p>
              <a:pPr algn="just" defTabSz="825500"/>
              <a:endParaRPr lang="ru-RU" sz="1400" b="0" dirty="0">
                <a:solidFill>
                  <a:schemeClr val="bg1"/>
                </a:solidFill>
              </a:endParaRPr>
            </a:p>
            <a:p>
              <a:pPr marL="285750" indent="-285750" algn="just" defTabSz="825500">
                <a:buFont typeface="Arial" pitchFamily="34" charset="0"/>
                <a:buChar char="•"/>
              </a:pPr>
              <a:r>
                <a:rPr lang="ru-RU" sz="1400" b="0" dirty="0" smtClean="0">
                  <a:solidFill>
                    <a:schemeClr val="bg1"/>
                  </a:solidFill>
                </a:rPr>
                <a:t>в </a:t>
              </a:r>
              <a:r>
                <a:rPr lang="ru-RU" sz="1400" b="0" dirty="0">
                  <a:solidFill>
                    <a:schemeClr val="bg1"/>
                  </a:solidFill>
                </a:rPr>
                <a:t>период с 2020 по 2024 год мероприятиями проекта было охвачено 3 632 ученика 1–5 классов;</a:t>
              </a:r>
            </a:p>
            <a:p>
              <a:pPr marL="285750" indent="-285750" algn="just" defTabSz="825500">
                <a:buFont typeface="Arial" pitchFamily="34" charset="0"/>
                <a:buChar char="•"/>
              </a:pPr>
              <a:r>
                <a:rPr lang="ru-RU" sz="1400" b="0" dirty="0" smtClean="0">
                  <a:solidFill>
                    <a:schemeClr val="bg1"/>
                  </a:solidFill>
                </a:rPr>
                <a:t>95% </a:t>
              </a:r>
              <a:r>
                <a:rPr lang="ru-RU" sz="1400" b="0" dirty="0">
                  <a:solidFill>
                    <a:schemeClr val="bg1"/>
                  </a:solidFill>
                </a:rPr>
                <a:t>участников тестирования по финансовой грамотности продемонстрировали высокий уровень знаний;</a:t>
              </a:r>
            </a:p>
            <a:p>
              <a:pPr marL="285750" indent="-285750" algn="just" defTabSz="825500">
                <a:buFont typeface="Arial" pitchFamily="34" charset="0"/>
                <a:buChar char="•"/>
              </a:pPr>
              <a:r>
                <a:rPr lang="ru-RU" sz="1400" b="0" smtClean="0">
                  <a:solidFill>
                    <a:schemeClr val="bg1"/>
                  </a:solidFill>
                </a:rPr>
                <a:t>100% </a:t>
              </a:r>
              <a:r>
                <a:rPr lang="ru-RU" sz="1400" b="0" dirty="0">
                  <a:solidFill>
                    <a:schemeClr val="bg1"/>
                  </a:solidFill>
                </a:rPr>
                <a:t>участников остались довольны своим участием в проекте.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843221" y="1427096"/>
            <a:ext cx="3816436" cy="3184902"/>
            <a:chOff x="451695" y="1106330"/>
            <a:chExt cx="3755709" cy="320639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95" y="1106330"/>
              <a:ext cx="3755709" cy="3206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50190" y="1462025"/>
              <a:ext cx="3503586" cy="2257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just" defTabSz="825500"/>
              <a:r>
                <a:rPr lang="ru-RU" sz="1400" dirty="0" smtClean="0">
                  <a:solidFill>
                    <a:schemeClr val="bg1"/>
                  </a:solidFill>
                </a:rPr>
                <a:t>Качественные результаты:</a:t>
              </a:r>
            </a:p>
            <a:p>
              <a:pPr algn="just" defTabSz="825500"/>
              <a:endParaRPr lang="ru-RU" sz="1400" b="0" dirty="0">
                <a:solidFill>
                  <a:schemeClr val="bg1"/>
                </a:solidFill>
              </a:endParaRPr>
            </a:p>
            <a:p>
              <a:pPr marL="285750" indent="-285750" algn="just" defTabSz="825500">
                <a:buFont typeface="Arial" pitchFamily="34" charset="0"/>
                <a:buChar char="•"/>
              </a:pPr>
              <a:r>
                <a:rPr lang="ru-RU" sz="1400" b="0" dirty="0" smtClean="0">
                  <a:solidFill>
                    <a:schemeClr val="bg1"/>
                  </a:solidFill>
                </a:rPr>
                <a:t>повысился </a:t>
              </a:r>
              <a:r>
                <a:rPr lang="ru-RU" sz="1400" b="0" dirty="0">
                  <a:solidFill>
                    <a:schemeClr val="bg1"/>
                  </a:solidFill>
                </a:rPr>
                <a:t>уровень финансовой грамотности и финансовой культуры учащихся;</a:t>
              </a:r>
            </a:p>
            <a:p>
              <a:pPr marL="285750" indent="-285750" algn="just" defTabSz="825500">
                <a:buFont typeface="Arial" pitchFamily="34" charset="0"/>
                <a:buChar char="•"/>
              </a:pPr>
              <a:r>
                <a:rPr lang="ru-RU" sz="1400" b="0" dirty="0" smtClean="0">
                  <a:solidFill>
                    <a:schemeClr val="bg1"/>
                  </a:solidFill>
                </a:rPr>
                <a:t>улучшилась </a:t>
              </a:r>
              <a:r>
                <a:rPr lang="ru-RU" sz="1400" b="0" dirty="0">
                  <a:solidFill>
                    <a:schemeClr val="bg1"/>
                  </a:solidFill>
                </a:rPr>
                <a:t>социализация школьников в вопросах финансового поведения в повседневной жизни;</a:t>
              </a:r>
            </a:p>
            <a:p>
              <a:pPr marL="285750" indent="-285750" algn="just" defTabSz="825500">
                <a:buFont typeface="Arial" pitchFamily="34" charset="0"/>
                <a:buChar char="•"/>
              </a:pPr>
              <a:r>
                <a:rPr lang="ru-RU" sz="1400" b="0" dirty="0" smtClean="0">
                  <a:solidFill>
                    <a:schemeClr val="bg1"/>
                  </a:solidFill>
                </a:rPr>
                <a:t>возрос </a:t>
              </a:r>
              <a:r>
                <a:rPr lang="ru-RU" sz="1400" b="0" dirty="0">
                  <a:solidFill>
                    <a:schemeClr val="bg1"/>
                  </a:solidFill>
                </a:rPr>
                <a:t>интерес детей к изучению финансовой грамотности.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767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62" y="1989062"/>
            <a:ext cx="4675188" cy="868334"/>
          </a:xfrm>
        </p:spPr>
        <p:txBody>
          <a:bodyPr/>
          <a:lstStyle/>
          <a:p>
            <a:r>
              <a:rPr lang="ru-RU" dirty="0" smtClean="0"/>
              <a:t>Возможность тиражирования практики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78" y="2740019"/>
            <a:ext cx="4820556" cy="222632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/>
              <a:t>Проект «Финансовый </a:t>
            </a:r>
            <a:r>
              <a:rPr lang="ru-RU" sz="1600" dirty="0" err="1" smtClean="0"/>
              <a:t>игрополис</a:t>
            </a:r>
            <a:r>
              <a:rPr lang="ru-RU" sz="1600" dirty="0" smtClean="0"/>
              <a:t>» является победителем ведомственного конкурса </a:t>
            </a:r>
            <a:r>
              <a:rPr lang="ru-RU" sz="1600" b="1" dirty="0" smtClean="0"/>
              <a:t>«Лидеры отрасли «Социальная политика» по направлению «Формирование финансовой грамотности населения».</a:t>
            </a:r>
          </a:p>
          <a:p>
            <a:pPr marL="0" indent="0" algn="just">
              <a:buNone/>
            </a:pPr>
            <a:r>
              <a:rPr lang="ru-RU" sz="1600" dirty="0" smtClean="0"/>
              <a:t>Интерактивные занятия, разработанные в рамках проекта,  могут быть тиражированы в деятельность социальных служб региона.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4" y="251960"/>
            <a:ext cx="3398308" cy="4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368</Words>
  <Application>Microsoft Office PowerPoint</Application>
  <PresentationFormat>Экран (16:9)</PresentationFormat>
  <Paragraphs>49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Helvetica Neue</vt:lpstr>
      <vt:lpstr>Helvetica Neue Light</vt:lpstr>
      <vt:lpstr>Helvetica Neue Medium</vt:lpstr>
      <vt:lpstr>Proxima Nova Rg</vt:lpstr>
      <vt:lpstr>White</vt:lpstr>
      <vt:lpstr>ФИНАНСОВЫЙ ИГРОПОЛИС</vt:lpstr>
      <vt:lpstr>Проект «Финансовый игрополис»,  направленный на повышение финансовой грамотности несовершеннолетних младшего школьного возраста, формирование у них разумного финансового поведения, обоснованных решений и ответственного отношения к личным финансам.</vt:lpstr>
      <vt:lpstr>Цель проекта: Развитие финансовой грамотности  у несовершеннолетних младшего школьного возраста, формирование у них разумного финансового поведения, обоснованных решений и ответственного отношения к личным финансам. </vt:lpstr>
      <vt:lpstr>Мероприятия проекта «Финансовый игрополис» </vt:lpstr>
      <vt:lpstr>Результаты проекта:</vt:lpstr>
      <vt:lpstr>Возможность тиражирования практики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Карамышева Александра Яковлевна</dc:creator>
  <cp:lastModifiedBy>Карамышева Александра Яковлевна</cp:lastModifiedBy>
  <cp:revision>92</cp:revision>
  <dcterms:modified xsi:type="dcterms:W3CDTF">2025-04-15T11:04:38Z</dcterms:modified>
</cp:coreProperties>
</file>