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4" r:id="rId5"/>
    <p:sldId id="261" r:id="rId6"/>
    <p:sldId id="263" r:id="rId7"/>
    <p:sldId id="266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10" d="100"/>
          <a:sy n="110" d="100"/>
        </p:scale>
        <p:origin x="557" y="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9222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mirnykh@pioner72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433" y="1328750"/>
            <a:ext cx="5041906" cy="1518163"/>
          </a:xfrm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ополнительная </a:t>
            </a:r>
            <a:r>
              <a:rPr lang="ru-RU" dirty="0"/>
              <a:t>общеобразовательная общеразвивающая программа социально-гуманитарной </a:t>
            </a:r>
            <a:r>
              <a:rPr lang="ru-RU" dirty="0" smtClean="0"/>
              <a:t>направленности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«Основы финансовой грамотности».</a:t>
            </a: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4" y="67726"/>
            <a:ext cx="742083" cy="5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295358" y="3896577"/>
            <a:ext cx="8493799" cy="91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 hangingPunct="1">
              <a:defRPr/>
            </a:pPr>
            <a:r>
              <a:rPr lang="ru-RU" sz="1200" dirty="0" smtClean="0"/>
              <a:t>Направление практики: финансовое </a:t>
            </a:r>
            <a:r>
              <a:rPr lang="ru-RU" sz="1200" dirty="0"/>
              <a:t>просвещение </a:t>
            </a:r>
            <a:r>
              <a:rPr lang="ru-RU" sz="1200" dirty="0" smtClean="0"/>
              <a:t>детей </a:t>
            </a:r>
            <a:r>
              <a:rPr lang="ru-RU" sz="1200" dirty="0"/>
              <a:t>и молодежи</a:t>
            </a:r>
            <a:endParaRPr lang="ru-RU" sz="1200" dirty="0" smtClean="0"/>
          </a:p>
          <a:p>
            <a:pPr hangingPunct="1"/>
            <a:r>
              <a:rPr lang="ru-RU" sz="1200" dirty="0" smtClean="0"/>
              <a:t>Наименование субъекта: Тюменская область  </a:t>
            </a:r>
          </a:p>
          <a:p>
            <a:pPr hangingPunct="1"/>
            <a:r>
              <a:rPr lang="ru-RU" sz="1200" dirty="0" smtClean="0"/>
              <a:t>Автор практики: </a:t>
            </a:r>
            <a:r>
              <a:rPr lang="ru-RU" sz="1200" dirty="0"/>
              <a:t>Государственное автономное учреждение дополнительного образования Тюменской области «Дворец творчества и спорта «Пионер</a:t>
            </a:r>
            <a:r>
              <a:rPr lang="ru-RU" sz="1200" dirty="0" smtClean="0"/>
              <a:t>», </a:t>
            </a:r>
            <a:r>
              <a:rPr lang="ru-RU" sz="1200" dirty="0"/>
              <a:t>Смирных Алена </a:t>
            </a:r>
            <a:r>
              <a:rPr lang="ru-RU" sz="1200" dirty="0" smtClean="0"/>
              <a:t>Галиарслановна, </a:t>
            </a:r>
            <a:r>
              <a:rPr lang="ru-RU" sz="1200" dirty="0"/>
              <a:t>8-904-490-49-56,  </a:t>
            </a:r>
            <a:r>
              <a:rPr lang="en-US" sz="1200" dirty="0">
                <a:hlinkClick r:id="rId4"/>
              </a:rPr>
              <a:t>smirnykh@pioner72</a:t>
            </a:r>
            <a:r>
              <a:rPr lang="ru-RU" sz="1200" dirty="0">
                <a:hlinkClick r:id="rId4"/>
              </a:rPr>
              <a:t>.</a:t>
            </a:r>
            <a:r>
              <a:rPr lang="en-US" sz="1200" dirty="0" err="1">
                <a:hlinkClick r:id="rId4"/>
              </a:rPr>
              <a:t>ru</a:t>
            </a:r>
            <a:r>
              <a:rPr lang="ru-RU" sz="12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346897" y="267178"/>
            <a:ext cx="6831825" cy="797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algn="l" defTabSz="278607">
              <a:defRPr sz="1800"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indent="154305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2pPr>
            <a:lvl3pPr indent="308610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3pPr>
            <a:lvl4pPr indent="462915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4pPr>
            <a:lvl5pPr indent="617220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5pPr>
            <a:lvl6pPr indent="771525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6pPr>
            <a:lvl7pPr indent="925830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7pPr>
            <a:lvl8pPr indent="1080135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8pPr>
            <a:lvl9pPr indent="1234440" defTabSz="278607">
              <a:defRPr sz="378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2400" dirty="0"/>
              <a:t>Дополнительная общеобразовательная общеразвивающая программа социально-гуманитарной направленности «Основы финансовой грамотности».</a:t>
            </a:r>
            <a:endParaRPr lang="ru-RU" sz="2400" dirty="0"/>
          </a:p>
        </p:txBody>
      </p:sp>
      <p:pic>
        <p:nvPicPr>
          <p:cNvPr id="2051" name="Picture 3" descr="C:\Users\Алена\Desktop\Деп финансов\photo_8_2025-04-09_21-13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421" y="1586608"/>
            <a:ext cx="4314703" cy="2362713"/>
          </a:xfrm>
          <a:prstGeom prst="rect">
            <a:avLst/>
          </a:prstGeom>
          <a:noFill/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46897" y="1678729"/>
            <a:ext cx="3774725" cy="2557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Цель программы: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формирование  основ  финансовой грамотности  у  обучающихся дошкольного  и  младшего школьного  возраста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r>
              <a:rPr lang="ru-RU" sz="1800" b="1" dirty="0" smtClean="0"/>
              <a:t>Целевая аудитория: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600" dirty="0" smtClean="0"/>
              <a:t>дети от 5 до 10 лет.</a:t>
            </a:r>
          </a:p>
          <a:p>
            <a:pPr marL="0" indent="0" hangingPunct="1">
              <a:buFontTx/>
              <a:buNone/>
            </a:pPr>
            <a:endParaRPr lang="ru-RU" dirty="0" smtClean="0"/>
          </a:p>
          <a:p>
            <a:pPr marL="0" indent="0" hangingPunct="1"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5398" y="219474"/>
            <a:ext cx="5951976" cy="10907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Объем и срок реализации программы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стартовый уровень – 1 год;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базовый </a:t>
            </a:r>
            <a:r>
              <a:rPr lang="ru-RU" sz="1400" dirty="0" smtClean="0">
                <a:solidFill>
                  <a:schemeClr val="tx1"/>
                </a:solidFill>
              </a:rPr>
              <a:t>уровень - 1 год.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0" i="1" dirty="0" smtClean="0">
                <a:solidFill>
                  <a:schemeClr val="tx1"/>
                </a:solidFill>
              </a:rPr>
              <a:t>Каждый </a:t>
            </a:r>
            <a:r>
              <a:rPr lang="ru-RU" sz="1400" b="0" i="1" dirty="0" smtClean="0">
                <a:solidFill>
                  <a:schemeClr val="tx1"/>
                </a:solidFill>
              </a:rPr>
              <a:t>уровень реализуется в объеме не менее 72 академических часов</a:t>
            </a:r>
            <a:r>
              <a:rPr lang="ru-RU" sz="1400" b="0" i="1" dirty="0" smtClean="0">
                <a:solidFill>
                  <a:schemeClr val="tx1"/>
                </a:solidFill>
              </a:rPr>
              <a:t>.</a:t>
            </a:r>
            <a:br>
              <a:rPr lang="ru-RU" sz="1400" b="0" i="1" dirty="0" smtClean="0">
                <a:solidFill>
                  <a:schemeClr val="tx1"/>
                </a:solidFill>
              </a:rPr>
            </a:br>
            <a:r>
              <a:rPr lang="ru-RU" sz="1400" b="0" dirty="0">
                <a:solidFill>
                  <a:schemeClr val="tx1"/>
                </a:solidFill>
              </a:rPr>
              <a:t/>
            </a:r>
            <a:br>
              <a:rPr lang="ru-RU" sz="1400" b="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65117" y="3194151"/>
            <a:ext cx="3434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Наполняемость </a:t>
            </a: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групп: </a:t>
            </a:r>
            <a:r>
              <a:rPr lang="ru-RU" sz="14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10 - 12 человек. </a:t>
            </a:r>
            <a:endParaRPr lang="ru-RU" sz="14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882979" y="3976248"/>
            <a:ext cx="4585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Режим занятий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2 </a:t>
            </a:r>
            <a:r>
              <a:rPr lang="ru-RU" sz="14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раза в неделю по 2 академических </a:t>
            </a:r>
            <a:r>
              <a:rPr lang="ru-RU" sz="14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часа.</a:t>
            </a:r>
            <a:endParaRPr lang="ru-RU" sz="1400" dirty="0" smtClean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</p:txBody>
      </p:sp>
      <p:pic>
        <p:nvPicPr>
          <p:cNvPr id="7172" name="Picture 4" descr="C:\Users\Алена\Desktop\Деп финансов\photo_2_2025-04-09_21-13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8911" y="726608"/>
            <a:ext cx="2170675" cy="3506475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79297" y="1310185"/>
            <a:ext cx="5133575" cy="10712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 algn="l" defTabSz="278607">
              <a:spcBef>
                <a:spcPts val="200"/>
              </a:spcBef>
            </a:pPr>
            <a: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Принцип формирования групп: </a:t>
            </a:r>
            <a:br>
              <a:rPr lang="ru-RU" sz="1800" dirty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</a:br>
            <a:r>
              <a:rPr lang="ru-RU" sz="1400" dirty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обучающиеся могут выбрать стартовый или базовый уровень сложности для начала обучения, в соответствии со своим возрастом: стартовый уровень предполагает занятия в </a:t>
            </a:r>
            <a:r>
              <a:rPr lang="ru-RU" sz="14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возрасте от 5 до 7 </a:t>
            </a:r>
            <a:r>
              <a:rPr lang="ru-RU" sz="1400" dirty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лет, базовый уровень - в возрасте от 7 до 10 лет. </a:t>
            </a:r>
            <a:br>
              <a:rPr lang="ru-RU" sz="1400" dirty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</a:br>
            <a:endParaRPr lang="ru-RU" sz="1400" dirty="0">
              <a:solidFill>
                <a:schemeClr val="tx1"/>
              </a:solidFill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172" y="348269"/>
            <a:ext cx="2723937" cy="31288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Содержание программы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99" y="809448"/>
            <a:ext cx="3971499" cy="3704353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Стартовый </a:t>
            </a:r>
            <a:r>
              <a:rPr lang="ru-RU" sz="1400" b="1" dirty="0" smtClean="0"/>
              <a:t>уровень: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теория </a:t>
            </a:r>
            <a:r>
              <a:rPr lang="ru-RU" sz="1400" b="1" dirty="0" smtClean="0"/>
              <a:t>(36 часов), </a:t>
            </a:r>
            <a:endParaRPr lang="ru-RU" sz="1400" b="1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практика </a:t>
            </a:r>
            <a:r>
              <a:rPr lang="ru-RU" sz="1400" b="1" dirty="0" smtClean="0"/>
              <a:t>(36 часов</a:t>
            </a:r>
            <a:r>
              <a:rPr lang="ru-RU" sz="1400" b="1" dirty="0" smtClean="0"/>
              <a:t>).</a:t>
            </a:r>
            <a:endParaRPr lang="ru-RU" sz="1400" b="1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	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Раздел </a:t>
            </a:r>
            <a:r>
              <a:rPr lang="ru-RU" sz="1400" dirty="0" smtClean="0"/>
              <a:t>№ 1. </a:t>
            </a:r>
            <a:r>
              <a:rPr lang="ru-RU" sz="1400" dirty="0" smtClean="0"/>
              <a:t>Знакомство с понятием «Труд человека»: </a:t>
            </a:r>
            <a:r>
              <a:rPr lang="ru-RU" sz="1400" dirty="0" smtClean="0"/>
              <a:t>для </a:t>
            </a:r>
            <a:r>
              <a:rPr lang="ru-RU" sz="1400" dirty="0" smtClean="0"/>
              <a:t>того чтобы жить, нужно </a:t>
            </a:r>
            <a:r>
              <a:rPr lang="ru-RU" sz="1400" dirty="0" smtClean="0"/>
              <a:t>трудиться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Раздел № 2. Что </a:t>
            </a:r>
            <a:r>
              <a:rPr lang="ru-RU" sz="1400" dirty="0" smtClean="0"/>
              <a:t>такое деньги, откуда они берутся и зачем они </a:t>
            </a:r>
            <a:r>
              <a:rPr lang="ru-RU" sz="1400" dirty="0" smtClean="0"/>
              <a:t>нужны</a:t>
            </a: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Раздел № 3. Покупаем</a:t>
            </a:r>
            <a:r>
              <a:rPr lang="ru-RU" sz="1400" dirty="0" smtClean="0"/>
              <a:t>, продаем и </a:t>
            </a:r>
            <a:r>
              <a:rPr lang="ru-RU" sz="1400" dirty="0" smtClean="0"/>
              <a:t>обмениваем</a:t>
            </a: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Раздел № 4. </a:t>
            </a:r>
            <a:r>
              <a:rPr lang="ru-RU" sz="1400" dirty="0" smtClean="0"/>
              <a:t>Тратим разумно, сберегаем и </a:t>
            </a:r>
            <a:r>
              <a:rPr lang="ru-RU" sz="1400" dirty="0" smtClean="0"/>
              <a:t>экономим</a:t>
            </a: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Раздел № 5. Учимся планировать</a:t>
            </a: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Раздел № 6. Что </a:t>
            </a:r>
            <a:r>
              <a:rPr lang="ru-RU" sz="1400" dirty="0" smtClean="0"/>
              <a:t>такое богатство</a:t>
            </a:r>
            <a:r>
              <a:rPr lang="ru-RU" sz="1400" dirty="0" smtClean="0"/>
              <a:t>?</a:t>
            </a:r>
            <a:endParaRPr lang="ru-RU" sz="1400" dirty="0" smtClean="0"/>
          </a:p>
        </p:txBody>
      </p:sp>
      <p:pic>
        <p:nvPicPr>
          <p:cNvPr id="23555" name="Picture 3" descr="C:\Users\Алена\Desktop\Деп финансов\photo_4_2025-04-09_21-13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924" y="3836093"/>
            <a:ext cx="960135" cy="1111014"/>
          </a:xfrm>
          <a:prstGeom prst="rect">
            <a:avLst/>
          </a:prstGeom>
          <a:noFill/>
        </p:spPr>
      </p:pic>
      <p:pic>
        <p:nvPicPr>
          <p:cNvPr id="23557" name="Picture 5" descr="C:\Users\Алена\Desktop\Деп финансов\photo_9_2025-04-09_21-13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1923" y="1009131"/>
            <a:ext cx="1184136" cy="1106420"/>
          </a:xfrm>
          <a:prstGeom prst="rect">
            <a:avLst/>
          </a:prstGeom>
          <a:noFill/>
        </p:spPr>
      </p:pic>
      <p:pic>
        <p:nvPicPr>
          <p:cNvPr id="23558" name="Picture 6" descr="C:\Users\Алена\Desktop\Деп финансов\photo_5_2025-04-09_21-13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5023" y="3912293"/>
            <a:ext cx="1536645" cy="1095644"/>
          </a:xfrm>
          <a:prstGeom prst="rect">
            <a:avLst/>
          </a:prstGeom>
          <a:noFill/>
        </p:spPr>
      </p:pic>
      <p:pic>
        <p:nvPicPr>
          <p:cNvPr id="23559" name="Picture 7" descr="C:\Users\Алена\Desktop\Деп финансов\photo_6_2025-04-09_21-13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985" y="1009131"/>
            <a:ext cx="1426256" cy="1269868"/>
          </a:xfrm>
          <a:prstGeom prst="rect">
            <a:avLst/>
          </a:prstGeom>
          <a:noFill/>
        </p:spPr>
      </p:pic>
      <p:pic>
        <p:nvPicPr>
          <p:cNvPr id="11" name="Picture 2" descr="C:\Users\Алена\Desktop\Деп финансов\photo_3_2025-04-09_21-14-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1760" y="2440478"/>
            <a:ext cx="2324286" cy="1310336"/>
          </a:xfrm>
          <a:prstGeom prst="rect">
            <a:avLst/>
          </a:prstGeom>
          <a:noFill/>
        </p:spPr>
      </p:pic>
      <p:pic>
        <p:nvPicPr>
          <p:cNvPr id="23554" name="Picture 2" descr="C:\Users\Алена\Desktop\Деп финансов\photo_1_2025-04-09_21-13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0356" y="2278999"/>
            <a:ext cx="929323" cy="163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907" y="315419"/>
            <a:ext cx="2723937" cy="31288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Содержание программы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 txBox="1">
            <a:spLocks/>
          </p:cNvSpPr>
          <p:nvPr/>
        </p:nvSpPr>
        <p:spPr>
          <a:xfrm>
            <a:off x="511252" y="824194"/>
            <a:ext cx="4892592" cy="3950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algn="l"/>
            <a:r>
              <a:rPr lang="ru-RU" sz="1400" dirty="0" smtClean="0">
                <a:latin typeface="Proxima Nova Rg" panose="02000506030000020004" pitchFamily="2" charset="0"/>
              </a:rPr>
              <a:t>Базовый </a:t>
            </a:r>
            <a:r>
              <a:rPr lang="ru-RU" sz="1400" dirty="0" smtClean="0">
                <a:latin typeface="Proxima Nova Rg" panose="02000506030000020004" pitchFamily="2" charset="0"/>
              </a:rPr>
              <a:t>уровень:</a:t>
            </a:r>
          </a:p>
          <a:p>
            <a:pPr algn="l"/>
            <a:r>
              <a:rPr lang="ru-RU" sz="1400" dirty="0" smtClean="0">
                <a:latin typeface="Proxima Nova Rg" panose="02000506030000020004" pitchFamily="2" charset="0"/>
              </a:rPr>
              <a:t>Теория </a:t>
            </a:r>
            <a:r>
              <a:rPr lang="ru-RU" sz="1400" dirty="0" smtClean="0">
                <a:latin typeface="Proxima Nova Rg" panose="02000506030000020004" pitchFamily="2" charset="0"/>
              </a:rPr>
              <a:t>(36 часов), </a:t>
            </a:r>
            <a:endParaRPr lang="ru-RU" sz="140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dirty="0" smtClean="0">
                <a:latin typeface="Proxima Nova Rg" panose="02000506030000020004" pitchFamily="2" charset="0"/>
              </a:rPr>
              <a:t>практика </a:t>
            </a:r>
            <a:r>
              <a:rPr lang="ru-RU" sz="1400" dirty="0" smtClean="0">
                <a:latin typeface="Proxima Nova Rg" panose="02000506030000020004" pitchFamily="2" charset="0"/>
              </a:rPr>
              <a:t>(36 часов)</a:t>
            </a: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 </a:t>
            </a: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</a:t>
            </a:r>
            <a:r>
              <a:rPr lang="ru-RU" sz="1400" b="0" dirty="0" smtClean="0">
                <a:latin typeface="Proxima Nova Rg" panose="02000506030000020004" pitchFamily="2" charset="0"/>
              </a:rPr>
              <a:t>№ 1. </a:t>
            </a:r>
            <a:r>
              <a:rPr lang="ru-RU" sz="1400" b="0" dirty="0" smtClean="0">
                <a:latin typeface="Proxima Nova Rg" panose="02000506030000020004" pitchFamily="2" charset="0"/>
              </a:rPr>
              <a:t>Повторение тем изученных на стартовом </a:t>
            </a:r>
            <a:r>
              <a:rPr lang="ru-RU" sz="1400" b="0" dirty="0" smtClean="0">
                <a:latin typeface="Proxima Nova Rg" panose="02000506030000020004" pitchFamily="2" charset="0"/>
              </a:rPr>
              <a:t>уровне</a:t>
            </a:r>
            <a:endParaRPr lang="ru-RU" sz="1400" b="0" dirty="0">
              <a:latin typeface="Proxima Nova Rg" panose="02000506030000020004" pitchFamily="2" charset="0"/>
            </a:endParaRP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№ 2.  </a:t>
            </a:r>
            <a:r>
              <a:rPr lang="ru-RU" sz="1400" b="0" dirty="0" smtClean="0">
                <a:latin typeface="Proxima Nova Rg" panose="02000506030000020004" pitchFamily="2" charset="0"/>
              </a:rPr>
              <a:t>Деньги. История денег. Какие бывают деньги. </a:t>
            </a:r>
            <a:r>
              <a:rPr lang="ru-RU" sz="1400" b="0" dirty="0" smtClean="0">
                <a:latin typeface="Proxima Nova Rg" panose="02000506030000020004" pitchFamily="2" charset="0"/>
              </a:rPr>
              <a:t>Валюта</a:t>
            </a: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№ 3. </a:t>
            </a:r>
            <a:r>
              <a:rPr lang="ru-RU" sz="1400" b="0" dirty="0" smtClean="0">
                <a:latin typeface="Proxima Nova Rg" panose="02000506030000020004" pitchFamily="2" charset="0"/>
              </a:rPr>
              <a:t>Семейный Бюджет. Заработная </a:t>
            </a:r>
            <a:r>
              <a:rPr lang="ru-RU" sz="1400" b="0" dirty="0" smtClean="0">
                <a:latin typeface="Proxima Nova Rg" panose="02000506030000020004" pitchFamily="2" charset="0"/>
              </a:rPr>
              <a:t>плата</a:t>
            </a: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№ 4. </a:t>
            </a:r>
            <a:r>
              <a:rPr lang="ru-RU" sz="1400" b="0" dirty="0" smtClean="0">
                <a:latin typeface="Proxima Nova Rg" panose="02000506030000020004" pitchFamily="2" charset="0"/>
              </a:rPr>
              <a:t>Учимся пользоваться деньгами. Правильное отношение и распределение своего </a:t>
            </a:r>
            <a:r>
              <a:rPr lang="ru-RU" sz="1400" b="0" dirty="0" smtClean="0">
                <a:latin typeface="Proxima Nova Rg" panose="02000506030000020004" pitchFamily="2" charset="0"/>
              </a:rPr>
              <a:t>бюджета</a:t>
            </a: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№ 5. </a:t>
            </a:r>
            <a:r>
              <a:rPr lang="ru-RU" sz="1400" b="0" dirty="0" smtClean="0">
                <a:latin typeface="Proxima Nova Rg" panose="02000506030000020004" pitchFamily="2" charset="0"/>
              </a:rPr>
              <a:t>Осторожно, </a:t>
            </a:r>
            <a:r>
              <a:rPr lang="ru-RU" sz="1400" b="0" dirty="0" smtClean="0">
                <a:latin typeface="Proxima Nova Rg" panose="02000506030000020004" pitchFamily="2" charset="0"/>
              </a:rPr>
              <a:t>мошенники!</a:t>
            </a: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№ 6. </a:t>
            </a:r>
            <a:r>
              <a:rPr lang="ru-RU" sz="1400" b="0" dirty="0" smtClean="0">
                <a:latin typeface="Proxima Nova Rg" panose="02000506030000020004" pitchFamily="2" charset="0"/>
              </a:rPr>
              <a:t>Мир </a:t>
            </a:r>
            <a:r>
              <a:rPr lang="ru-RU" sz="1400" b="0" dirty="0" smtClean="0">
                <a:latin typeface="Proxima Nova Rg" panose="02000506030000020004" pitchFamily="2" charset="0"/>
              </a:rPr>
              <a:t>профессий</a:t>
            </a:r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r>
              <a:rPr lang="ru-RU" sz="1400" b="0" dirty="0" smtClean="0">
                <a:latin typeface="Proxima Nova Rg" panose="02000506030000020004" pitchFamily="2" charset="0"/>
              </a:rPr>
              <a:t>Раздел № 7. </a:t>
            </a:r>
            <a:r>
              <a:rPr lang="ru-RU" sz="1400" b="0" dirty="0" smtClean="0">
                <a:latin typeface="Proxima Nova Rg" panose="02000506030000020004" pitchFamily="2" charset="0"/>
              </a:rPr>
              <a:t>Подведение итогов: </a:t>
            </a:r>
            <a:r>
              <a:rPr lang="ru-RU" sz="1400" b="0" dirty="0" smtClean="0">
                <a:latin typeface="Proxima Nova Rg" panose="02000506030000020004" pitchFamily="2" charset="0"/>
              </a:rPr>
              <a:t>Знатоки </a:t>
            </a:r>
            <a:r>
              <a:rPr lang="ru-RU" sz="1400" b="0" dirty="0" smtClean="0">
                <a:latin typeface="Proxima Nova Rg" panose="02000506030000020004" pitchFamily="2" charset="0"/>
              </a:rPr>
              <a:t>финансовой </a:t>
            </a:r>
            <a:r>
              <a:rPr lang="ru-RU" sz="1400" b="0" dirty="0" smtClean="0">
                <a:latin typeface="Proxima Nova Rg" panose="02000506030000020004" pitchFamily="2" charset="0"/>
              </a:rPr>
              <a:t>грамотности</a:t>
            </a:r>
            <a:endParaRPr lang="ru-RU" sz="1400" b="0" dirty="0" smtClean="0">
              <a:latin typeface="Proxima Nova Rg" panose="02000506030000020004" pitchFamily="2" charset="0"/>
            </a:endParaRPr>
          </a:p>
          <a:p>
            <a:pPr algn="l"/>
            <a:endParaRPr lang="ru-RU" sz="1400" b="0" dirty="0" smtClean="0">
              <a:latin typeface="Proxima Nova Rg" panose="02000506030000020004" pitchFamily="2" charset="0"/>
            </a:endParaRPr>
          </a:p>
          <a:p>
            <a:pPr marL="0" marR="0" lvl="0" indent="-214313" algn="l" defTabSz="2786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25000"/>
              <a:buFontTx/>
              <a:buNone/>
              <a:tabLst/>
              <a:defRPr/>
            </a:pPr>
            <a:endParaRPr lang="ru-RU" sz="1400" b="0" dirty="0">
              <a:latin typeface="Proxima Nova Rg" panose="02000506030000020004" pitchFamily="2" charset="0"/>
            </a:endParaRPr>
          </a:p>
        </p:txBody>
      </p:sp>
      <p:pic>
        <p:nvPicPr>
          <p:cNvPr id="5122" name="Picture 2" descr="C:\Users\Алена\Desktop\Деп финансов\photo_2025-04-09_21-06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897" y="1251593"/>
            <a:ext cx="2404653" cy="313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2050" y="309144"/>
            <a:ext cx="515233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Формы организации </a:t>
            </a: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образовательного  </a:t>
            </a:r>
            <a:r>
              <a:rPr lang="ru-RU" sz="180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процесса: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устный опрос, тестовые задания, викторина, решение практических заданий, игры, конкурсы, виртуальные экскурсии, решение кроссвордов и анаграмм, мини-исследования, проекты, графическая работа: построение схем и диаграмм связей, творческая работа: </a:t>
            </a:r>
            <a:r>
              <a:rPr lang="ru-RU" sz="1400" b="0" dirty="0" err="1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постер</a:t>
            </a:r>
            <a:r>
              <a:rPr lang="ru-RU" sz="1400" b="0" dirty="0" smtClean="0">
                <a:solidFill>
                  <a:schemeClr val="tx1"/>
                </a:solidFill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, компьютерная презентация, текущий контроль; промежуточная аттестация; итоговая аттестация.</a:t>
            </a:r>
          </a:p>
        </p:txBody>
      </p:sp>
      <p:pic>
        <p:nvPicPr>
          <p:cNvPr id="22530" name="Picture 2" descr="C:\Users\Алена\Desktop\Деп финансов\photo_2025-04-09_22-02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06" y="2114214"/>
            <a:ext cx="2643498" cy="1948042"/>
          </a:xfrm>
          <a:prstGeom prst="rect">
            <a:avLst/>
          </a:prstGeom>
          <a:noFill/>
        </p:spPr>
      </p:pic>
      <p:pic>
        <p:nvPicPr>
          <p:cNvPr id="22531" name="Picture 3" descr="C:\Users\Алена\Desktop\Деп финансов\photo_6_2025-04-09_21-14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133" y="2988860"/>
            <a:ext cx="1419196" cy="1702706"/>
          </a:xfrm>
          <a:prstGeom prst="rect">
            <a:avLst/>
          </a:prstGeom>
          <a:noFill/>
        </p:spPr>
      </p:pic>
      <p:pic>
        <p:nvPicPr>
          <p:cNvPr id="22532" name="Picture 4" descr="C:\Users\Алена\Desktop\Деп финансов\photo_2_2025-04-09_21-14-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816" y="433163"/>
            <a:ext cx="1201646" cy="1681051"/>
          </a:xfrm>
          <a:prstGeom prst="rect">
            <a:avLst/>
          </a:prstGeom>
          <a:noFill/>
        </p:spPr>
      </p:pic>
      <p:pic>
        <p:nvPicPr>
          <p:cNvPr id="22533" name="Picture 5" descr="C:\Users\Алена\Desktop\Деп финансов\photo_1_2025-04-09_21-14-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1638" y="740160"/>
            <a:ext cx="1246511" cy="1762632"/>
          </a:xfrm>
          <a:prstGeom prst="rect">
            <a:avLst/>
          </a:prstGeom>
          <a:noFill/>
        </p:spPr>
      </p:pic>
      <p:pic>
        <p:nvPicPr>
          <p:cNvPr id="22534" name="Picture 6" descr="C:\Users\Алена\Desktop\Деп финансов\photo_18_2025-04-09_21-14-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8258" y="2642261"/>
            <a:ext cx="1112766" cy="1948042"/>
          </a:xfrm>
          <a:prstGeom prst="rect">
            <a:avLst/>
          </a:prstGeom>
          <a:noFill/>
        </p:spPr>
      </p:pic>
      <p:pic>
        <p:nvPicPr>
          <p:cNvPr id="22535" name="Picture 7" descr="C:\Users\Алена\Desktop\Деп финансов\photo_1_2025-04-09_21-23-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7333" y="1971137"/>
            <a:ext cx="1375395" cy="2442866"/>
          </a:xfrm>
          <a:prstGeom prst="rect">
            <a:avLst/>
          </a:prstGeom>
          <a:noFill/>
        </p:spPr>
      </p:pic>
      <p:pic>
        <p:nvPicPr>
          <p:cNvPr id="22536" name="Picture 8" descr="C:\Users\Алена\Desktop\Деп финансов\photo_17_2025-04-09_21-14-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1816" y="2431751"/>
            <a:ext cx="1243513" cy="19696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 txBox="1">
            <a:spLocks/>
          </p:cNvSpPr>
          <p:nvPr/>
        </p:nvSpPr>
        <p:spPr>
          <a:xfrm>
            <a:off x="195414" y="349542"/>
            <a:ext cx="6073768" cy="227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algn="l"/>
            <a:r>
              <a:rPr lang="ru-RU" sz="1200" b="0" dirty="0">
                <a:latin typeface="Proxima Nova Rg" panose="02000506030000020004" pitchFamily="2" charset="0"/>
              </a:rPr>
              <a:t>В ходе изучения программы </a:t>
            </a:r>
            <a:r>
              <a:rPr lang="ru-RU" sz="1200" b="0" dirty="0" smtClean="0">
                <a:latin typeface="Proxima Nova Rg" panose="02000506030000020004" pitchFamily="2" charset="0"/>
              </a:rPr>
              <a:t>у </a:t>
            </a:r>
            <a:r>
              <a:rPr lang="ru-RU" sz="1200" b="0" dirty="0">
                <a:latin typeface="Proxima Nova Rg" panose="02000506030000020004" pitchFamily="2" charset="0"/>
              </a:rPr>
              <a:t>ребенка</a:t>
            </a:r>
            <a:r>
              <a:rPr lang="ru-RU" sz="1200" b="0" dirty="0" smtClean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ru-RU" sz="1200" b="0" dirty="0">
              <a:latin typeface="Proxima Nova Rg" panose="020005060300000200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ru-RU" sz="1200" b="0" dirty="0" smtClean="0">
                <a:latin typeface="Proxima Nova Rg" panose="02000506030000020004" pitchFamily="2" charset="0"/>
              </a:rPr>
              <a:t> Формируются </a:t>
            </a:r>
            <a:r>
              <a:rPr lang="ru-RU" sz="1200" b="0" dirty="0">
                <a:latin typeface="Proxima Nova Rg" panose="02000506030000020004" pitchFamily="2" charset="0"/>
              </a:rPr>
              <a:t>личностные качества: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осознание себя как члена семьи и общества;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личная ответственность за финансовые решения;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понимание ограниченности ресурсов при неограниченности потребностей</a:t>
            </a:r>
            <a:r>
              <a:rPr lang="ru-RU" sz="1200" b="0" dirty="0" smtClean="0">
                <a:latin typeface="Proxima Nova Rg" panose="02000506030000020004" pitchFamily="2" charset="0"/>
              </a:rPr>
              <a:t>.</a:t>
            </a:r>
          </a:p>
          <a:p>
            <a:pPr marL="457200" lvl="1" indent="0" algn="l"/>
            <a:endParaRPr lang="ru-RU" sz="1200" b="0" dirty="0">
              <a:latin typeface="Proxima Nova Rg" panose="02000506030000020004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ru-RU" sz="1200" b="0" dirty="0" smtClean="0">
                <a:latin typeface="Proxima Nova Rg" panose="02000506030000020004" pitchFamily="2" charset="0"/>
              </a:rPr>
              <a:t> Развиваются </a:t>
            </a:r>
            <a:r>
              <a:rPr lang="ru-RU" sz="1200" b="0" dirty="0">
                <a:latin typeface="Proxima Nova Rg" panose="02000506030000020004" pitchFamily="2" charset="0"/>
              </a:rPr>
              <a:t>практические навыки: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адаптация в сфере финансовых отношений;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сотрудничество со взрослыми и сверстниками в игровых и реальных финансовых ситуациях;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применение знаний для решения элементарных экономических вопросов </a:t>
            </a:r>
            <a:r>
              <a:rPr lang="ru-RU" sz="1200" b="0" dirty="0" smtClean="0">
                <a:latin typeface="Proxima Nova Rg" panose="02000506030000020004" pitchFamily="2" charset="0"/>
              </a:rPr>
              <a:t>семьи.</a:t>
            </a:r>
            <a:endParaRPr lang="ru-RU" sz="1200" b="0" dirty="0">
              <a:latin typeface="Proxima Nova Rg" panose="02000506030000020004" pitchFamily="2" charset="0"/>
            </a:endParaRPr>
          </a:p>
        </p:txBody>
      </p:sp>
      <p:pic>
        <p:nvPicPr>
          <p:cNvPr id="24578" name="Picture 2" descr="C:\Users\Алена\Desktop\Деп финансов\photo_7_2025-04-09_21-14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297" y="186519"/>
            <a:ext cx="2626243" cy="2366218"/>
          </a:xfrm>
          <a:prstGeom prst="rect">
            <a:avLst/>
          </a:prstGeom>
          <a:noFill/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 txBox="1">
            <a:spLocks/>
          </p:cNvSpPr>
          <p:nvPr/>
        </p:nvSpPr>
        <p:spPr>
          <a:xfrm>
            <a:off x="243905" y="2677427"/>
            <a:ext cx="6716555" cy="239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algn="l"/>
            <a:r>
              <a:rPr lang="ru-RU" sz="1200" b="0" dirty="0" smtClean="0">
                <a:latin typeface="Proxima Nova Rg" panose="02000506030000020004" pitchFamily="2" charset="0"/>
              </a:rPr>
              <a:t>3. Формируются </a:t>
            </a:r>
            <a:r>
              <a:rPr lang="ru-RU" sz="1200" b="0" dirty="0">
                <a:latin typeface="Proxima Nova Rg" panose="02000506030000020004" pitchFamily="2" charset="0"/>
              </a:rPr>
              <a:t>коммуникативные умения: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ведение диалога на финансовые темы;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аргументирование своей точки зрения по финансовым вопросам;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умение слушать собеседника и учитывать его позицию</a:t>
            </a:r>
            <a:r>
              <a:rPr lang="ru-RU" sz="1200" b="0" dirty="0" smtClean="0">
                <a:latin typeface="Proxima Nova Rg" panose="02000506030000020004" pitchFamily="2" charset="0"/>
              </a:rPr>
              <a:t>.</a:t>
            </a:r>
          </a:p>
          <a:p>
            <a:pPr marL="457200" lvl="1" indent="0" algn="l"/>
            <a:endParaRPr lang="ru-RU" sz="1200" b="0" dirty="0">
              <a:latin typeface="Proxima Nova Rg" panose="02000506030000020004" pitchFamily="2" charset="0"/>
            </a:endParaRPr>
          </a:p>
          <a:p>
            <a:pPr algn="l"/>
            <a:r>
              <a:rPr lang="ru-RU" sz="1200" b="0" dirty="0" smtClean="0">
                <a:latin typeface="Proxima Nova Rg" panose="02000506030000020004" pitchFamily="2" charset="0"/>
              </a:rPr>
              <a:t>4. Осваиваются </a:t>
            </a:r>
            <a:r>
              <a:rPr lang="ru-RU" sz="1200" b="0" dirty="0">
                <a:latin typeface="Proxima Nova Rg" panose="02000506030000020004" pitchFamily="2" charset="0"/>
              </a:rPr>
              <a:t>ключевые понятия: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базовые: товар, обмен, деньги, покупка, продажа;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финансовые инструменты: банковская карта, вклад, валюта;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экономика семьи: доходы, расходы, бюджет, сбережения</a:t>
            </a:r>
            <a:r>
              <a:rPr lang="ru-RU" sz="1200" b="0" dirty="0" smtClean="0">
                <a:latin typeface="Proxima Nova Rg" panose="02000506030000020004" pitchFamily="2" charset="0"/>
              </a:rPr>
              <a:t>.</a:t>
            </a:r>
          </a:p>
          <a:p>
            <a:pPr marL="457200" lvl="1" indent="0" algn="l"/>
            <a:endParaRPr lang="ru-RU" sz="1200" b="0" dirty="0">
              <a:latin typeface="Proxima Nova Rg" panose="02000506030000020004" pitchFamily="2" charset="0"/>
            </a:endParaRPr>
          </a:p>
          <a:p>
            <a:pPr algn="l"/>
            <a:r>
              <a:rPr lang="ru-RU" sz="1200" b="0" dirty="0" smtClean="0">
                <a:latin typeface="Proxima Nova Rg" panose="02000506030000020004" pitchFamily="2" charset="0"/>
              </a:rPr>
              <a:t>5. Развивается </a:t>
            </a:r>
            <a:r>
              <a:rPr lang="ru-RU" sz="1200" b="0" dirty="0">
                <a:latin typeface="Proxima Nova Rg" panose="02000506030000020004" pitchFamily="2" charset="0"/>
              </a:rPr>
              <a:t>познавательная активность: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интерес к учебному материалу и способам решения финансовых задач;</a:t>
            </a:r>
          </a:p>
          <a:p>
            <a:pPr marL="457200" lvl="1" indent="0" algn="l"/>
            <a:r>
              <a:rPr lang="ru-RU" sz="1200" b="0" dirty="0">
                <a:latin typeface="Proxima Nova Rg" panose="02000506030000020004" pitchFamily="2" charset="0"/>
              </a:rPr>
              <a:t>творческая инициатива в применении полученных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576</Words>
  <Application>Microsoft Office PowerPoint</Application>
  <PresentationFormat>Экран (16:9)</PresentationFormat>
  <Paragraphs>74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Дополнительная общеобразовательная общеразвивающая программа социально-гуманитарной направленности  «Основы финансовой грамотности».</vt:lpstr>
      <vt:lpstr>Презентация PowerPoint</vt:lpstr>
      <vt:lpstr>Объем и срок реализации программы: стартовый уровень – 1 год; базовый уровень - 1 год. Каждый уровень реализуется в объеме не менее 72 академических часов.   </vt:lpstr>
      <vt:lpstr>Содержание программы </vt:lpstr>
      <vt:lpstr>Содержание программы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Карамышева Александра Яковлевна</dc:creator>
  <cp:lastModifiedBy>Карамышева Александра Яковлевна</cp:lastModifiedBy>
  <cp:revision>92</cp:revision>
  <dcterms:modified xsi:type="dcterms:W3CDTF">2025-04-15T10:35:26Z</dcterms:modified>
</cp:coreProperties>
</file>