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59" r:id="rId3"/>
    <p:sldId id="260" r:id="rId4"/>
    <p:sldId id="262" r:id="rId5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25" d="100"/>
          <a:sy n="125" d="100"/>
        </p:scale>
        <p:origin x="1080" y="47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3955671"/>
            <a:ext cx="840534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ru-RU" sz="1200" dirty="0"/>
              <a:t>специальные проекты со СМИ, </a:t>
            </a:r>
            <a:r>
              <a:rPr lang="ru-RU" sz="1200" dirty="0" err="1"/>
              <a:t>блогерами</a:t>
            </a:r>
            <a:r>
              <a:rPr lang="ru-RU" sz="1200" dirty="0"/>
              <a:t> и в социальных сетях </a:t>
            </a:r>
            <a:endParaRPr lang="ru-RU" sz="1200" dirty="0" smtClean="0"/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:  Нижегородская область</a:t>
            </a:r>
          </a:p>
          <a:p>
            <a:r>
              <a:rPr lang="ru-RU" sz="1200" dirty="0" smtClean="0"/>
              <a:t>Автор </a:t>
            </a:r>
            <a:r>
              <a:rPr lang="ru-RU" sz="1200" dirty="0"/>
              <a:t>практики: Волго-Вятское ГУ Банка России , </a:t>
            </a:r>
            <a:r>
              <a:rPr lang="ru-RU" sz="1200" dirty="0" smtClean="0"/>
              <a:t>Аверина Елена Сергеевна, </a:t>
            </a:r>
            <a:r>
              <a:rPr lang="ru-RU" sz="1200" dirty="0"/>
              <a:t>Руководитель направления отдела финансовой грамотности Управления по связям с общественностью и финансовой грамотности </a:t>
            </a:r>
            <a:r>
              <a:rPr lang="ru-RU" sz="1200" dirty="0" smtClean="0"/>
              <a:t>ВВГУ, </a:t>
            </a:r>
            <a:r>
              <a:rPr lang="en-US" sz="1200" dirty="0" smtClean="0"/>
              <a:t>249-54-94</a:t>
            </a:r>
            <a:r>
              <a:rPr lang="en-US" sz="1200" dirty="0"/>
              <a:t>, </a:t>
            </a:r>
            <a:r>
              <a:rPr lang="en-US" sz="1200" dirty="0" smtClean="0"/>
              <a:t>22media@cbr.ru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91" y="1682440"/>
            <a:ext cx="4896256" cy="1185166"/>
          </a:xfrm>
        </p:spPr>
        <p:txBody>
          <a:bodyPr>
            <a:normAutofit/>
          </a:bodyPr>
          <a:lstStyle/>
          <a:p>
            <a:r>
              <a:rPr lang="ru-RU" sz="2000" dirty="0"/>
              <a:t>Просветительский видеопроект «Профессионалы против мошенников»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6" y="403057"/>
            <a:ext cx="1731063" cy="4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145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коло </a:t>
            </a:r>
            <a:r>
              <a:rPr lang="ru-RU" dirty="0"/>
              <a:t>400 тысяч просмотров в социальных сетях</a:t>
            </a:r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930582"/>
            <a:ext cx="5874068" cy="868334"/>
          </a:xfrm>
        </p:spPr>
        <p:txBody>
          <a:bodyPr/>
          <a:lstStyle/>
          <a:p>
            <a:r>
              <a:rPr lang="ru-RU" dirty="0" smtClean="0"/>
              <a:t>Целевая аудитория: </a:t>
            </a:r>
            <a:r>
              <a:rPr lang="ru-RU" dirty="0" smtClean="0"/>
              <a:t>взрослое население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Охват аудитории: от 5 000 человек в год и выше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6486"/>
            <a:ext cx="6348919" cy="2561617"/>
          </a:xfrm>
          <a:custGeom>
            <a:avLst/>
            <a:gdLst>
              <a:gd name="connsiteX0" fmla="*/ 0 w 6348919"/>
              <a:gd name="connsiteY0" fmla="*/ 0 h 2555132"/>
              <a:gd name="connsiteX1" fmla="*/ 6348919 w 6348919"/>
              <a:gd name="connsiteY1" fmla="*/ 0 h 2555132"/>
              <a:gd name="connsiteX2" fmla="*/ 6348919 w 6348919"/>
              <a:gd name="connsiteY2" fmla="*/ 2555132 h 2555132"/>
              <a:gd name="connsiteX3" fmla="*/ 0 w 6348919"/>
              <a:gd name="connsiteY3" fmla="*/ 2555132 h 2555132"/>
              <a:gd name="connsiteX4" fmla="*/ 0 w 6348919"/>
              <a:gd name="connsiteY4" fmla="*/ 0 h 2555132"/>
              <a:gd name="connsiteX0" fmla="*/ 0 w 6348919"/>
              <a:gd name="connsiteY0" fmla="*/ 6485 h 2561617"/>
              <a:gd name="connsiteX1" fmla="*/ 5629072 w 6348919"/>
              <a:gd name="connsiteY1" fmla="*/ 0 h 2561617"/>
              <a:gd name="connsiteX2" fmla="*/ 6348919 w 6348919"/>
              <a:gd name="connsiteY2" fmla="*/ 2561617 h 2561617"/>
              <a:gd name="connsiteX3" fmla="*/ 0 w 6348919"/>
              <a:gd name="connsiteY3" fmla="*/ 2561617 h 2561617"/>
              <a:gd name="connsiteX4" fmla="*/ 0 w 6348919"/>
              <a:gd name="connsiteY4" fmla="*/ 6485 h 2561617"/>
              <a:gd name="connsiteX0" fmla="*/ 0 w 6348919"/>
              <a:gd name="connsiteY0" fmla="*/ 6485 h 2561617"/>
              <a:gd name="connsiteX1" fmla="*/ 5765259 w 6348919"/>
              <a:gd name="connsiteY1" fmla="*/ 0 h 2561617"/>
              <a:gd name="connsiteX2" fmla="*/ 6348919 w 6348919"/>
              <a:gd name="connsiteY2" fmla="*/ 2561617 h 2561617"/>
              <a:gd name="connsiteX3" fmla="*/ 0 w 6348919"/>
              <a:gd name="connsiteY3" fmla="*/ 2561617 h 2561617"/>
              <a:gd name="connsiteX4" fmla="*/ 0 w 6348919"/>
              <a:gd name="connsiteY4" fmla="*/ 6485 h 2561617"/>
              <a:gd name="connsiteX0" fmla="*/ 0 w 6348919"/>
              <a:gd name="connsiteY0" fmla="*/ 6485 h 2561617"/>
              <a:gd name="connsiteX1" fmla="*/ 5765259 w 6348919"/>
              <a:gd name="connsiteY1" fmla="*/ 0 h 2561617"/>
              <a:gd name="connsiteX2" fmla="*/ 6348919 w 6348919"/>
              <a:gd name="connsiteY2" fmla="*/ 2561617 h 2561617"/>
              <a:gd name="connsiteX3" fmla="*/ 0 w 6348919"/>
              <a:gd name="connsiteY3" fmla="*/ 2561617 h 2561617"/>
              <a:gd name="connsiteX4" fmla="*/ 0 w 6348919"/>
              <a:gd name="connsiteY4" fmla="*/ 6485 h 25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8919" h="2561617">
                <a:moveTo>
                  <a:pt x="0" y="6485"/>
                </a:moveTo>
                <a:lnTo>
                  <a:pt x="5765259" y="0"/>
                </a:lnTo>
                <a:lnTo>
                  <a:pt x="6348919" y="2561617"/>
                </a:lnTo>
                <a:lnTo>
                  <a:pt x="0" y="2561617"/>
                </a:lnTo>
                <a:lnTo>
                  <a:pt x="0" y="6485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практики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Серия видеороликов с участием представителей разных профессий. Известные актеры, химики, метеорологи, врачи, учителя рассказывают о том, как не попасться на уловки мошенников, каким правилам финансовой безопасности нужно следовать и </a:t>
            </a:r>
            <a:r>
              <a:rPr lang="ru-RU" dirty="0" smtClean="0"/>
              <a:t>пр.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роликах проводится аналогия между профессией героя и тем финансовым советам, </a:t>
            </a:r>
            <a:r>
              <a:rPr lang="ru-RU" dirty="0" smtClean="0"/>
              <a:t>который </a:t>
            </a:r>
            <a:r>
              <a:rPr lang="ru-RU" dirty="0"/>
              <a:t>он транслирует: например, актер говорит о том, что мошенники надевают разные маски и не стоит верить их плохой игре. Зрителей подкупает, что к ним обращается представитель профессии, за чьей деятельностью они наблюдают на рабочем месте, видят его в </a:t>
            </a:r>
            <a:r>
              <a:rPr lang="ru-RU" dirty="0" err="1"/>
              <a:t>соцсетях</a:t>
            </a:r>
            <a:r>
              <a:rPr lang="ru-RU" dirty="0"/>
              <a:t>, или, например, ходят на спектакли с его участием. У них уже сформировано доверие к этим личностям, а потому информация, которую они доносят, также воспринимается более </a:t>
            </a:r>
            <a:r>
              <a:rPr lang="ru-RU" dirty="0" smtClean="0"/>
              <a:t>внимательно.</a:t>
            </a:r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видеоролика уже созданы и опубликованы, главными героями в них стали известные нижегородцы - заслуженный артист России, ведущий актер нижегородского театра драмы – Сергей Блохин, а также шеф-повар литературного кафе «Безухов» Александр Голышев. Ролики распространялись в социальных сетях и на телеканалах.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383150"/>
            <a:ext cx="6888265" cy="682727"/>
          </a:xfrm>
        </p:spPr>
        <p:txBody>
          <a:bodyPr/>
          <a:lstStyle/>
          <a:p>
            <a:r>
              <a:rPr lang="ru-RU" sz="1200" b="0" dirty="0">
                <a:ea typeface="Helvetica Neue"/>
                <a:cs typeface="Helvetica Neue"/>
                <a:sym typeface="Helvetica Neue"/>
              </a:rPr>
              <a:t>Практика может быть тиражирована в любой регион РФ в случае привлечения к созданию </a:t>
            </a:r>
            <a:r>
              <a:rPr lang="ru-RU" sz="1200" b="0" dirty="0" smtClean="0">
                <a:ea typeface="Helvetica Neue"/>
                <a:cs typeface="Helvetica Neue"/>
                <a:sym typeface="Helvetica Neue"/>
              </a:rPr>
              <a:t>видеороликов</a:t>
            </a:r>
            <a:br>
              <a:rPr lang="ru-RU" sz="1200" b="0" dirty="0" smtClean="0">
                <a:ea typeface="Helvetica Neue"/>
                <a:cs typeface="Helvetica Neue"/>
                <a:sym typeface="Helvetica Neue"/>
              </a:rPr>
            </a:br>
            <a:r>
              <a:rPr lang="ru-RU" sz="1200" b="0" dirty="0" smtClean="0">
                <a:ea typeface="Helvetica Neue"/>
                <a:cs typeface="Helvetica Neue"/>
                <a:sym typeface="Helvetica Neue"/>
              </a:rPr>
              <a:t>по </a:t>
            </a:r>
            <a:r>
              <a:rPr lang="ru-RU" sz="1200" b="0" dirty="0">
                <a:ea typeface="Helvetica Neue"/>
                <a:cs typeface="Helvetica Neue"/>
                <a:sym typeface="Helvetica Neue"/>
              </a:rPr>
              <a:t>финансовой грамотности представителей различных профессиональных сообществ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4" b="6572"/>
          <a:stretch/>
        </p:blipFill>
        <p:spPr>
          <a:xfrm>
            <a:off x="506412" y="2863850"/>
            <a:ext cx="3908962" cy="1959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8889"/>
          <a:stretch/>
        </p:blipFill>
        <p:spPr>
          <a:xfrm>
            <a:off x="4489880" y="2863850"/>
            <a:ext cx="2551080" cy="1959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050"/>
          <a:stretch/>
        </p:blipFill>
        <p:spPr>
          <a:xfrm>
            <a:off x="7115466" y="1064224"/>
            <a:ext cx="1716114" cy="3758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" y="1059573"/>
            <a:ext cx="3125788" cy="1727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"/>
          <a:stretch/>
        </p:blipFill>
        <p:spPr>
          <a:xfrm rot="5400000">
            <a:off x="4519206" y="265231"/>
            <a:ext cx="1727409" cy="331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283</Words>
  <Application>Microsoft Office PowerPoint</Application>
  <PresentationFormat>Экран (16:9)</PresentationFormat>
  <Paragraphs>11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Helvetica Neue</vt:lpstr>
      <vt:lpstr>Helvetica Neue Light</vt:lpstr>
      <vt:lpstr>Helvetica Neue Medium</vt:lpstr>
      <vt:lpstr>Proxima Nova Rg</vt:lpstr>
      <vt:lpstr>White</vt:lpstr>
      <vt:lpstr>Просветительский видеопроект «Профессионалы против мошенников» </vt:lpstr>
      <vt:lpstr>Целевая аудитория: взрослое население Охват аудитории: от 5 000 человек в год и выше</vt:lpstr>
      <vt:lpstr>Описание практики</vt:lpstr>
      <vt:lpstr>Практика может быть тиражирована в любой регион РФ в случае привлечения к созданию видеороликов по финансовой грамотности представителей различных профессиональных сообществ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Денис Евгеньевич</dc:creator>
  <cp:lastModifiedBy>Кузнецов Денис Евгеньевич</cp:lastModifiedBy>
  <cp:revision>61</cp:revision>
  <dcterms:modified xsi:type="dcterms:W3CDTF">2025-04-08T07:22:07Z</dcterms:modified>
</cp:coreProperties>
</file>