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81D"/>
    <a:srgbClr val="26B7BC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-438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9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35346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финансовое просвещение детей и молодежи</a:t>
            </a:r>
          </a:p>
          <a:p>
            <a:r>
              <a:rPr lang="ru-RU" sz="1200" dirty="0"/>
              <a:t>Наименование субъекта </a:t>
            </a:r>
            <a:r>
              <a:rPr lang="ru-RU" sz="1200" dirty="0" smtClean="0"/>
              <a:t>:  Нижегородская область</a:t>
            </a:r>
            <a:endParaRPr lang="ru-RU" sz="1200" dirty="0"/>
          </a:p>
          <a:p>
            <a:r>
              <a:rPr lang="ru-RU" sz="1200" dirty="0"/>
              <a:t>Автор практики: Волго-Вятское ГУ Банка России , Аверина Елена Сергеевна, Руководитель направления отдела финансовой грамотности Управления по связям с общественностью и финансовой грамотности ВВГУ, </a:t>
            </a:r>
            <a:r>
              <a:rPr lang="en-US" sz="1200" dirty="0"/>
              <a:t>249-54-94, 22media@cbr.ru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62" y="1688236"/>
            <a:ext cx="3882523" cy="11851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ВИДЕОУРОК ДЛЯ ШКОЛЬНИКОВ</a:t>
            </a:r>
            <a:br>
              <a:rPr lang="ru-RU" sz="2000" dirty="0" smtClean="0"/>
            </a:br>
            <a:r>
              <a:rPr lang="ru-RU" sz="2000" dirty="0" smtClean="0"/>
              <a:t>«КТО ТАКИЕ ДРОППЕРЫ»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6" y="403057"/>
            <a:ext cx="1731063" cy="4337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07" y="409373"/>
            <a:ext cx="3744035" cy="15329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Короткий </a:t>
            </a:r>
            <a:r>
              <a:rPr lang="ru-RU" dirty="0" err="1"/>
              <a:t>видеоурок</a:t>
            </a:r>
            <a:r>
              <a:rPr lang="ru-RU" dirty="0"/>
              <a:t> создан по запросу Нижегородского института развития образования для региональных </a:t>
            </a:r>
            <a:r>
              <a:rPr lang="ru-RU" dirty="0" smtClean="0"/>
              <a:t>вставок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 err="1"/>
              <a:t>видеоурок</a:t>
            </a:r>
            <a:r>
              <a:rPr lang="ru-RU" dirty="0"/>
              <a:t> «Разговоры о важном</a:t>
            </a:r>
            <a:r>
              <a:rPr lang="ru-RU" dirty="0" smtClean="0"/>
              <a:t>».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Выбрана </a:t>
            </a:r>
            <a:r>
              <a:rPr lang="ru-RU" dirty="0"/>
              <a:t>актуальная тема – </a:t>
            </a:r>
            <a:r>
              <a:rPr lang="ru-RU" dirty="0" err="1"/>
              <a:t>дропперы</a:t>
            </a:r>
            <a:r>
              <a:rPr lang="ru-RU" dirty="0"/>
              <a:t>. Школьников предостерегают от участия в </a:t>
            </a:r>
            <a:r>
              <a:rPr lang="ru-RU" dirty="0" err="1"/>
              <a:t>дропперской</a:t>
            </a:r>
            <a:r>
              <a:rPr lang="ru-RU" dirty="0"/>
              <a:t> </a:t>
            </a:r>
            <a:r>
              <a:rPr lang="ru-RU" dirty="0" smtClean="0"/>
              <a:t>деятельности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пособничества мошенникам, рассказывают о схемах, которые используют злоумышленники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-16669" y="4442460"/>
            <a:ext cx="1900238" cy="701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6755" y="3114675"/>
            <a:ext cx="807245" cy="2028825"/>
          </a:xfrm>
          <a:prstGeom prst="rect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4476" y="2304311"/>
            <a:ext cx="4467711" cy="2052000"/>
            <a:chOff x="-14476" y="2304311"/>
            <a:chExt cx="4467711" cy="2052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4476" y="2304311"/>
              <a:ext cx="4467711" cy="2052000"/>
            </a:xfrm>
            <a:prstGeom prst="rect">
              <a:avLst/>
            </a:prstGeom>
            <a:solidFill>
              <a:srgbClr val="E3C81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Объект 2">
              <a:extLst>
                <a:ext uri="{FF2B5EF4-FFF2-40B4-BE49-F238E27FC236}">
                  <a16:creationId xmlns="" xmlns:a16="http://schemas.microsoft.com/office/drawing/2014/main" id="{DDDB393F-A165-FAE5-2E4F-8F3C2FD93F6F}"/>
                </a:ext>
              </a:extLst>
            </p:cNvPr>
            <p:cNvSpPr txBox="1">
              <a:spLocks/>
            </p:cNvSpPr>
            <p:nvPr/>
          </p:nvSpPr>
          <p:spPr>
            <a:xfrm>
              <a:off x="347361" y="2678280"/>
              <a:ext cx="3744035" cy="15329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>
              <a:noAutofit/>
            </a:bodyPr>
            <a:lstStyle>
              <a:lvl1pPr marL="214313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1pPr>
              <a:lvl2pPr marL="428625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2pPr>
              <a:lvl3pPr marL="642938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3pPr>
              <a:lvl4pPr marL="857250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4pPr>
              <a:lvl5pPr marL="1071563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5pPr>
              <a:lvl6pPr marL="1285875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1500188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1714500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1928813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indent="0" hangingPunct="1">
                <a:buNone/>
              </a:pPr>
              <a:r>
                <a:rPr lang="ru-RU" sz="3800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КТО ТАКИЕ </a:t>
              </a:r>
            </a:p>
            <a:p>
              <a:pPr marL="0" indent="0" hangingPunct="1">
                <a:buNone/>
              </a:pPr>
              <a:r>
                <a:rPr lang="ru-RU" sz="3800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ДРОППЕРЫ</a:t>
              </a:r>
              <a:endParaRPr lang="en-US" sz="3800" b="1" dirty="0" smtClean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1" y="3875116"/>
            <a:ext cx="5410549" cy="8683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Охвачены все школы Нижегородской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930582"/>
            <a:ext cx="5874068" cy="868334"/>
          </a:xfrm>
        </p:spPr>
        <p:txBody>
          <a:bodyPr/>
          <a:lstStyle/>
          <a:p>
            <a:r>
              <a:rPr lang="ru-RU" dirty="0" smtClean="0"/>
              <a:t>Целевая аудитория: школьники</a:t>
            </a:r>
            <a:br>
              <a:rPr lang="ru-RU" dirty="0" smtClean="0"/>
            </a:br>
            <a:r>
              <a:rPr lang="ru-RU" dirty="0" smtClean="0"/>
              <a:t>Охват аудитории: от 5 000 человек в год и выше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339840" cy="2560320"/>
          </a:xfrm>
          <a:custGeom>
            <a:avLst/>
            <a:gdLst>
              <a:gd name="connsiteX0" fmla="*/ 0 w 6339840"/>
              <a:gd name="connsiteY0" fmla="*/ 0 h 2560320"/>
              <a:gd name="connsiteX1" fmla="*/ 6339840 w 6339840"/>
              <a:gd name="connsiteY1" fmla="*/ 0 h 2560320"/>
              <a:gd name="connsiteX2" fmla="*/ 6339840 w 6339840"/>
              <a:gd name="connsiteY2" fmla="*/ 2560320 h 2560320"/>
              <a:gd name="connsiteX3" fmla="*/ 0 w 6339840"/>
              <a:gd name="connsiteY3" fmla="*/ 2560320 h 2560320"/>
              <a:gd name="connsiteX4" fmla="*/ 0 w 6339840"/>
              <a:gd name="connsiteY4" fmla="*/ 0 h 2560320"/>
              <a:gd name="connsiteX0" fmla="*/ 0 w 6339840"/>
              <a:gd name="connsiteY0" fmla="*/ 0 h 2560320"/>
              <a:gd name="connsiteX1" fmla="*/ 5791200 w 6339840"/>
              <a:gd name="connsiteY1" fmla="*/ 15240 h 2560320"/>
              <a:gd name="connsiteX2" fmla="*/ 6339840 w 6339840"/>
              <a:gd name="connsiteY2" fmla="*/ 2560320 h 2560320"/>
              <a:gd name="connsiteX3" fmla="*/ 0 w 6339840"/>
              <a:gd name="connsiteY3" fmla="*/ 2560320 h 2560320"/>
              <a:gd name="connsiteX4" fmla="*/ 0 w 6339840"/>
              <a:gd name="connsiteY4" fmla="*/ 0 h 2560320"/>
              <a:gd name="connsiteX0" fmla="*/ 0 w 6339840"/>
              <a:gd name="connsiteY0" fmla="*/ 0 h 2560320"/>
              <a:gd name="connsiteX1" fmla="*/ 5737860 w 6339840"/>
              <a:gd name="connsiteY1" fmla="*/ 7620 h 2560320"/>
              <a:gd name="connsiteX2" fmla="*/ 6339840 w 6339840"/>
              <a:gd name="connsiteY2" fmla="*/ 2560320 h 2560320"/>
              <a:gd name="connsiteX3" fmla="*/ 0 w 6339840"/>
              <a:gd name="connsiteY3" fmla="*/ 2560320 h 2560320"/>
              <a:gd name="connsiteX4" fmla="*/ 0 w 6339840"/>
              <a:gd name="connsiteY4" fmla="*/ 0 h 2560320"/>
              <a:gd name="connsiteX0" fmla="*/ 0 w 6339840"/>
              <a:gd name="connsiteY0" fmla="*/ 0 h 2560320"/>
              <a:gd name="connsiteX1" fmla="*/ 5756910 w 6339840"/>
              <a:gd name="connsiteY1" fmla="*/ 7620 h 2560320"/>
              <a:gd name="connsiteX2" fmla="*/ 6339840 w 6339840"/>
              <a:gd name="connsiteY2" fmla="*/ 2560320 h 2560320"/>
              <a:gd name="connsiteX3" fmla="*/ 0 w 6339840"/>
              <a:gd name="connsiteY3" fmla="*/ 2560320 h 2560320"/>
              <a:gd name="connsiteX4" fmla="*/ 0 w 6339840"/>
              <a:gd name="connsiteY4" fmla="*/ 0 h 2560320"/>
              <a:gd name="connsiteX0" fmla="*/ 0 w 6339840"/>
              <a:gd name="connsiteY0" fmla="*/ 0 h 2560320"/>
              <a:gd name="connsiteX1" fmla="*/ 5756910 w 6339840"/>
              <a:gd name="connsiteY1" fmla="*/ 7620 h 2560320"/>
              <a:gd name="connsiteX2" fmla="*/ 6339840 w 6339840"/>
              <a:gd name="connsiteY2" fmla="*/ 2560320 h 2560320"/>
              <a:gd name="connsiteX3" fmla="*/ 0 w 6339840"/>
              <a:gd name="connsiteY3" fmla="*/ 2560320 h 2560320"/>
              <a:gd name="connsiteX4" fmla="*/ 0 w 6339840"/>
              <a:gd name="connsiteY4" fmla="*/ 0 h 2560320"/>
              <a:gd name="connsiteX0" fmla="*/ 0 w 6339840"/>
              <a:gd name="connsiteY0" fmla="*/ 0 h 2560320"/>
              <a:gd name="connsiteX1" fmla="*/ 5742622 w 6339840"/>
              <a:gd name="connsiteY1" fmla="*/ 2858 h 2560320"/>
              <a:gd name="connsiteX2" fmla="*/ 6339840 w 6339840"/>
              <a:gd name="connsiteY2" fmla="*/ 2560320 h 2560320"/>
              <a:gd name="connsiteX3" fmla="*/ 0 w 6339840"/>
              <a:gd name="connsiteY3" fmla="*/ 2560320 h 2560320"/>
              <a:gd name="connsiteX4" fmla="*/ 0 w 6339840"/>
              <a:gd name="connsiteY4" fmla="*/ 0 h 2560320"/>
              <a:gd name="connsiteX0" fmla="*/ 0 w 6339840"/>
              <a:gd name="connsiteY0" fmla="*/ 0 h 2560320"/>
              <a:gd name="connsiteX1" fmla="*/ 5752147 w 6339840"/>
              <a:gd name="connsiteY1" fmla="*/ 7621 h 2560320"/>
              <a:gd name="connsiteX2" fmla="*/ 6339840 w 6339840"/>
              <a:gd name="connsiteY2" fmla="*/ 2560320 h 2560320"/>
              <a:gd name="connsiteX3" fmla="*/ 0 w 6339840"/>
              <a:gd name="connsiteY3" fmla="*/ 2560320 h 2560320"/>
              <a:gd name="connsiteX4" fmla="*/ 0 w 6339840"/>
              <a:gd name="connsiteY4" fmla="*/ 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9840" h="2560320">
                <a:moveTo>
                  <a:pt x="0" y="0"/>
                </a:moveTo>
                <a:lnTo>
                  <a:pt x="5752147" y="7621"/>
                </a:lnTo>
                <a:lnTo>
                  <a:pt x="633984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 может быть тиражирована в любой регион РФ в случае включения </a:t>
            </a:r>
            <a:r>
              <a:rPr lang="ru-RU" dirty="0" err="1"/>
              <a:t>видеоурока</a:t>
            </a:r>
            <a:r>
              <a:rPr lang="ru-RU" dirty="0"/>
              <a:t> в образовательную школьную программу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165748"/>
            <a:ext cx="7643813" cy="3615802"/>
          </a:xfr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86</Words>
  <Application>Microsoft Office PowerPoint</Application>
  <PresentationFormat>Экран (16:9)</PresentationFormat>
  <Paragraphs>11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White</vt:lpstr>
      <vt:lpstr>ВИДЕОУРОК ДЛЯ ШКОЛЬНИКОВ «КТО ТАКИЕ ДРОППЕРЫ»</vt:lpstr>
      <vt:lpstr>Презентация PowerPoint</vt:lpstr>
      <vt:lpstr>Целевая аудитория: школьники Охват аудитории: от 5 000 человек в год и выше</vt:lpstr>
      <vt:lpstr>Практика может быть тиражирована в любой регион РФ в случае включения видеоурока в образовательную школьную программу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Денис Евгеньевич</dc:creator>
  <cp:lastModifiedBy>Капустин Николай Сергеевич</cp:lastModifiedBy>
  <cp:revision>66</cp:revision>
  <dcterms:modified xsi:type="dcterms:W3CDTF">2025-04-16T09:31:53Z</dcterms:modified>
</cp:coreProperties>
</file>