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4" r:id="rId5"/>
    <p:sldId id="259" r:id="rId6"/>
    <p:sldId id="265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468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221A9-90D4-4E34-99B9-E20ABC4B204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10EF67E-99A7-4C94-A12D-EA615614A1CF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rPr>
            <a:t>увеличение коррупционных преступлений в различных сферах общества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C602F-642C-4C14-A70D-273866F76A2E}" type="parTrans" cxnId="{FECE60E2-0A63-47AC-BE58-30BD3C83E37D}">
      <dgm:prSet/>
      <dgm:spPr/>
      <dgm:t>
        <a:bodyPr/>
        <a:lstStyle/>
        <a:p>
          <a:endParaRPr lang="ru-RU" sz="1600"/>
        </a:p>
      </dgm:t>
    </dgm:pt>
    <dgm:pt modelId="{138162AF-DF1F-4F98-A313-64872E68EBAF}" type="sibTrans" cxnId="{FECE60E2-0A63-47AC-BE58-30BD3C83E37D}">
      <dgm:prSet/>
      <dgm:spPr/>
      <dgm:t>
        <a:bodyPr/>
        <a:lstStyle/>
        <a:p>
          <a:endParaRPr lang="ru-RU" sz="1600"/>
        </a:p>
      </dgm:t>
    </dgm:pt>
    <dgm:pt modelId="{02967AE9-698F-4B75-A1D6-E9138E343288}">
      <dgm:prSet phldrT="[Текст]" custT="1"/>
      <dgm:spPr/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 информированность детей </a:t>
          </a:r>
          <a:r>
            <a:rPr lang="ru-RU" sz="1400" b="0">
              <a:latin typeface="Times New Roman" panose="02020603050405020304" pitchFamily="18" charset="0"/>
              <a:cs typeface="Times New Roman" panose="02020603050405020304" pitchFamily="18" charset="0"/>
            </a:rPr>
            <a:t>и молодежи 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 понятиях коррупции</a:t>
          </a:r>
        </a:p>
      </dgm:t>
    </dgm:pt>
    <dgm:pt modelId="{D92DD3DC-CA74-4735-A378-34FB0842E9C9}" type="parTrans" cxnId="{2504B320-70E6-4C03-99FE-3725B0AF1530}">
      <dgm:prSet/>
      <dgm:spPr/>
      <dgm:t>
        <a:bodyPr/>
        <a:lstStyle/>
        <a:p>
          <a:endParaRPr lang="ru-RU" sz="1600"/>
        </a:p>
      </dgm:t>
    </dgm:pt>
    <dgm:pt modelId="{ACD7ADC3-472A-4BBF-A9C3-86316D3B7698}" type="sibTrans" cxnId="{2504B320-70E6-4C03-99FE-3725B0AF1530}">
      <dgm:prSet/>
      <dgm:spPr/>
      <dgm:t>
        <a:bodyPr/>
        <a:lstStyle/>
        <a:p>
          <a:endParaRPr lang="ru-RU" sz="1600"/>
        </a:p>
      </dgm:t>
    </dgm:pt>
    <dgm:pt modelId="{B599EF5C-CB0C-45DE-B3F3-6FB8072B9602}">
      <dgm:prSet phldrT="[Текст]" custT="1"/>
      <dgm:spPr/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недостаточность знаний детей и молодежи о последствиях коррупционных действий </a:t>
          </a:r>
        </a:p>
      </dgm:t>
    </dgm:pt>
    <dgm:pt modelId="{29D55B61-9755-4B78-AEE8-5B0465F6CC57}" type="parTrans" cxnId="{95164452-05CF-453F-AEFD-3E608DDC9358}">
      <dgm:prSet/>
      <dgm:spPr/>
      <dgm:t>
        <a:bodyPr/>
        <a:lstStyle/>
        <a:p>
          <a:endParaRPr lang="ru-RU" sz="1600"/>
        </a:p>
      </dgm:t>
    </dgm:pt>
    <dgm:pt modelId="{D6ECCAA5-4468-4A63-9948-7C46DBCA99A4}" type="sibTrans" cxnId="{95164452-05CF-453F-AEFD-3E608DDC9358}">
      <dgm:prSet/>
      <dgm:spPr/>
      <dgm:t>
        <a:bodyPr/>
        <a:lstStyle/>
        <a:p>
          <a:endParaRPr lang="ru-RU" sz="1600"/>
        </a:p>
      </dgm:t>
    </dgm:pt>
    <dgm:pt modelId="{91DCF0CA-D2C6-4458-BF34-0667A7D5A2DF}" type="pres">
      <dgm:prSet presAssocID="{D6C221A9-90D4-4E34-99B9-E20ABC4B2049}" presName="Name0" presStyleCnt="0">
        <dgm:presLayoutVars>
          <dgm:chMax val="7"/>
          <dgm:chPref val="7"/>
          <dgm:dir/>
        </dgm:presLayoutVars>
      </dgm:prSet>
      <dgm:spPr/>
    </dgm:pt>
    <dgm:pt modelId="{5CD1C0F0-1D3B-4CCB-9C04-7D6900F5877F}" type="pres">
      <dgm:prSet presAssocID="{D6C221A9-90D4-4E34-99B9-E20ABC4B2049}" presName="Name1" presStyleCnt="0"/>
      <dgm:spPr/>
    </dgm:pt>
    <dgm:pt modelId="{5BDB1F27-BCDD-41F0-99E3-7FEAFBAE970C}" type="pres">
      <dgm:prSet presAssocID="{D6C221A9-90D4-4E34-99B9-E20ABC4B2049}" presName="cycle" presStyleCnt="0"/>
      <dgm:spPr/>
    </dgm:pt>
    <dgm:pt modelId="{ED63B534-772B-4A1E-94A8-BA6F57B2436A}" type="pres">
      <dgm:prSet presAssocID="{D6C221A9-90D4-4E34-99B9-E20ABC4B2049}" presName="srcNode" presStyleLbl="node1" presStyleIdx="0" presStyleCnt="3"/>
      <dgm:spPr/>
    </dgm:pt>
    <dgm:pt modelId="{F4338DA6-B2E9-4745-B2B7-003EB5E323D2}" type="pres">
      <dgm:prSet presAssocID="{D6C221A9-90D4-4E34-99B9-E20ABC4B2049}" presName="conn" presStyleLbl="parChTrans1D2" presStyleIdx="0" presStyleCnt="1"/>
      <dgm:spPr/>
    </dgm:pt>
    <dgm:pt modelId="{6390075F-E209-4957-AE8F-F8D32E3563A7}" type="pres">
      <dgm:prSet presAssocID="{D6C221A9-90D4-4E34-99B9-E20ABC4B2049}" presName="extraNode" presStyleLbl="node1" presStyleIdx="0" presStyleCnt="3"/>
      <dgm:spPr/>
    </dgm:pt>
    <dgm:pt modelId="{5E07C5CC-5C20-4F0D-844D-E6E2B6BC1F0B}" type="pres">
      <dgm:prSet presAssocID="{D6C221A9-90D4-4E34-99B9-E20ABC4B2049}" presName="dstNode" presStyleLbl="node1" presStyleIdx="0" presStyleCnt="3"/>
      <dgm:spPr/>
    </dgm:pt>
    <dgm:pt modelId="{8C2EF921-D903-40BC-A1FA-AD41EC6C7B51}" type="pres">
      <dgm:prSet presAssocID="{010EF67E-99A7-4C94-A12D-EA615614A1CF}" presName="text_1" presStyleLbl="node1" presStyleIdx="0" presStyleCnt="3" custScaleX="98198" custLinFactNeighborX="544" custLinFactNeighborY="9353">
        <dgm:presLayoutVars>
          <dgm:bulletEnabled val="1"/>
        </dgm:presLayoutVars>
      </dgm:prSet>
      <dgm:spPr/>
    </dgm:pt>
    <dgm:pt modelId="{21E95A73-DFFA-4ED9-9637-64A0DF023FB5}" type="pres">
      <dgm:prSet presAssocID="{010EF67E-99A7-4C94-A12D-EA615614A1CF}" presName="accent_1" presStyleCnt="0"/>
      <dgm:spPr/>
    </dgm:pt>
    <dgm:pt modelId="{846B66EE-9F59-455B-B244-F33DFAE2BACE}" type="pres">
      <dgm:prSet presAssocID="{010EF67E-99A7-4C94-A12D-EA615614A1CF}" presName="accentRepeatNode" presStyleLbl="solidFgAcc1" presStyleIdx="0" presStyleCnt="3"/>
      <dgm:spPr/>
    </dgm:pt>
    <dgm:pt modelId="{D30A99BC-3E6F-4BBD-81A4-F1D82BE070FF}" type="pres">
      <dgm:prSet presAssocID="{02967AE9-698F-4B75-A1D6-E9138E343288}" presName="text_2" presStyleLbl="node1" presStyleIdx="1" presStyleCnt="3">
        <dgm:presLayoutVars>
          <dgm:bulletEnabled val="1"/>
        </dgm:presLayoutVars>
      </dgm:prSet>
      <dgm:spPr/>
    </dgm:pt>
    <dgm:pt modelId="{D6299214-F358-4F24-BBFC-E51FF2777F0E}" type="pres">
      <dgm:prSet presAssocID="{02967AE9-698F-4B75-A1D6-E9138E343288}" presName="accent_2" presStyleCnt="0"/>
      <dgm:spPr/>
    </dgm:pt>
    <dgm:pt modelId="{D0A58045-CFDE-46C4-9FDE-463EF6927201}" type="pres">
      <dgm:prSet presAssocID="{02967AE9-698F-4B75-A1D6-E9138E343288}" presName="accentRepeatNode" presStyleLbl="solidFgAcc1" presStyleIdx="1" presStyleCnt="3"/>
      <dgm:spPr/>
    </dgm:pt>
    <dgm:pt modelId="{112A0B6C-E532-474E-A333-073D7E477041}" type="pres">
      <dgm:prSet presAssocID="{B599EF5C-CB0C-45DE-B3F3-6FB8072B9602}" presName="text_3" presStyleLbl="node1" presStyleIdx="2" presStyleCnt="3">
        <dgm:presLayoutVars>
          <dgm:bulletEnabled val="1"/>
        </dgm:presLayoutVars>
      </dgm:prSet>
      <dgm:spPr/>
    </dgm:pt>
    <dgm:pt modelId="{707D7EF6-ECE8-41D1-A037-B473BFF91686}" type="pres">
      <dgm:prSet presAssocID="{B599EF5C-CB0C-45DE-B3F3-6FB8072B9602}" presName="accent_3" presStyleCnt="0"/>
      <dgm:spPr/>
    </dgm:pt>
    <dgm:pt modelId="{1677D419-EB06-4720-A7C8-5D8760CF01E7}" type="pres">
      <dgm:prSet presAssocID="{B599EF5C-CB0C-45DE-B3F3-6FB8072B9602}" presName="accentRepeatNode" presStyleLbl="solidFgAcc1" presStyleIdx="2" presStyleCnt="3"/>
      <dgm:spPr/>
    </dgm:pt>
  </dgm:ptLst>
  <dgm:cxnLst>
    <dgm:cxn modelId="{36F80E1F-28E0-4567-A329-0E0CEF7ED5A5}" type="presOf" srcId="{02967AE9-698F-4B75-A1D6-E9138E343288}" destId="{D30A99BC-3E6F-4BBD-81A4-F1D82BE070FF}" srcOrd="0" destOrd="0" presId="urn:microsoft.com/office/officeart/2008/layout/VerticalCurvedList"/>
    <dgm:cxn modelId="{2504B320-70E6-4C03-99FE-3725B0AF1530}" srcId="{D6C221A9-90D4-4E34-99B9-E20ABC4B2049}" destId="{02967AE9-698F-4B75-A1D6-E9138E343288}" srcOrd="1" destOrd="0" parTransId="{D92DD3DC-CA74-4735-A378-34FB0842E9C9}" sibTransId="{ACD7ADC3-472A-4BBF-A9C3-86316D3B7698}"/>
    <dgm:cxn modelId="{40A4032B-32CB-4626-A056-EAF37A29B7B5}" type="presOf" srcId="{D6C221A9-90D4-4E34-99B9-E20ABC4B2049}" destId="{91DCF0CA-D2C6-4458-BF34-0667A7D5A2DF}" srcOrd="0" destOrd="0" presId="urn:microsoft.com/office/officeart/2008/layout/VerticalCurvedList"/>
    <dgm:cxn modelId="{22C4FA6B-1454-4EE7-9F61-781FD450AB8C}" type="presOf" srcId="{B599EF5C-CB0C-45DE-B3F3-6FB8072B9602}" destId="{112A0B6C-E532-474E-A333-073D7E477041}" srcOrd="0" destOrd="0" presId="urn:microsoft.com/office/officeart/2008/layout/VerticalCurvedList"/>
    <dgm:cxn modelId="{95164452-05CF-453F-AEFD-3E608DDC9358}" srcId="{D6C221A9-90D4-4E34-99B9-E20ABC4B2049}" destId="{B599EF5C-CB0C-45DE-B3F3-6FB8072B9602}" srcOrd="2" destOrd="0" parTransId="{29D55B61-9755-4B78-AEE8-5B0465F6CC57}" sibTransId="{D6ECCAA5-4468-4A63-9948-7C46DBCA99A4}"/>
    <dgm:cxn modelId="{91857FA0-6D8A-4817-B015-FD11FDBF607A}" type="presOf" srcId="{138162AF-DF1F-4F98-A313-64872E68EBAF}" destId="{F4338DA6-B2E9-4745-B2B7-003EB5E323D2}" srcOrd="0" destOrd="0" presId="urn:microsoft.com/office/officeart/2008/layout/VerticalCurvedList"/>
    <dgm:cxn modelId="{4B2AC6D5-E3EE-4E3C-B4BE-58975BC3394A}" type="presOf" srcId="{010EF67E-99A7-4C94-A12D-EA615614A1CF}" destId="{8C2EF921-D903-40BC-A1FA-AD41EC6C7B51}" srcOrd="0" destOrd="0" presId="urn:microsoft.com/office/officeart/2008/layout/VerticalCurvedList"/>
    <dgm:cxn modelId="{FECE60E2-0A63-47AC-BE58-30BD3C83E37D}" srcId="{D6C221A9-90D4-4E34-99B9-E20ABC4B2049}" destId="{010EF67E-99A7-4C94-A12D-EA615614A1CF}" srcOrd="0" destOrd="0" parTransId="{F06C602F-642C-4C14-A70D-273866F76A2E}" sibTransId="{138162AF-DF1F-4F98-A313-64872E68EBAF}"/>
    <dgm:cxn modelId="{FF738B37-67D8-4431-B68A-F9A4C30F8CCC}" type="presParOf" srcId="{91DCF0CA-D2C6-4458-BF34-0667A7D5A2DF}" destId="{5CD1C0F0-1D3B-4CCB-9C04-7D6900F5877F}" srcOrd="0" destOrd="0" presId="urn:microsoft.com/office/officeart/2008/layout/VerticalCurvedList"/>
    <dgm:cxn modelId="{54EB7D42-0BB0-4D2A-A76F-C61F9D79124C}" type="presParOf" srcId="{5CD1C0F0-1D3B-4CCB-9C04-7D6900F5877F}" destId="{5BDB1F27-BCDD-41F0-99E3-7FEAFBAE970C}" srcOrd="0" destOrd="0" presId="urn:microsoft.com/office/officeart/2008/layout/VerticalCurvedList"/>
    <dgm:cxn modelId="{1CABA117-B6B2-43C8-BAB6-C0DD973A9B2A}" type="presParOf" srcId="{5BDB1F27-BCDD-41F0-99E3-7FEAFBAE970C}" destId="{ED63B534-772B-4A1E-94A8-BA6F57B2436A}" srcOrd="0" destOrd="0" presId="urn:microsoft.com/office/officeart/2008/layout/VerticalCurvedList"/>
    <dgm:cxn modelId="{6A74D3CD-9918-4349-85AA-E87AE13F006A}" type="presParOf" srcId="{5BDB1F27-BCDD-41F0-99E3-7FEAFBAE970C}" destId="{F4338DA6-B2E9-4745-B2B7-003EB5E323D2}" srcOrd="1" destOrd="0" presId="urn:microsoft.com/office/officeart/2008/layout/VerticalCurvedList"/>
    <dgm:cxn modelId="{E62F921F-6D0B-471C-AA45-7E63EB9738B6}" type="presParOf" srcId="{5BDB1F27-BCDD-41F0-99E3-7FEAFBAE970C}" destId="{6390075F-E209-4957-AE8F-F8D32E3563A7}" srcOrd="2" destOrd="0" presId="urn:microsoft.com/office/officeart/2008/layout/VerticalCurvedList"/>
    <dgm:cxn modelId="{02CE0831-6579-409D-93B2-71ADCD247BE2}" type="presParOf" srcId="{5BDB1F27-BCDD-41F0-99E3-7FEAFBAE970C}" destId="{5E07C5CC-5C20-4F0D-844D-E6E2B6BC1F0B}" srcOrd="3" destOrd="0" presId="urn:microsoft.com/office/officeart/2008/layout/VerticalCurvedList"/>
    <dgm:cxn modelId="{0EF9F158-6B2E-4018-BDF0-75F8F1B64A22}" type="presParOf" srcId="{5CD1C0F0-1D3B-4CCB-9C04-7D6900F5877F}" destId="{8C2EF921-D903-40BC-A1FA-AD41EC6C7B51}" srcOrd="1" destOrd="0" presId="urn:microsoft.com/office/officeart/2008/layout/VerticalCurvedList"/>
    <dgm:cxn modelId="{6BDC7182-C222-43A0-A1E5-679952A8A864}" type="presParOf" srcId="{5CD1C0F0-1D3B-4CCB-9C04-7D6900F5877F}" destId="{21E95A73-DFFA-4ED9-9637-64A0DF023FB5}" srcOrd="2" destOrd="0" presId="urn:microsoft.com/office/officeart/2008/layout/VerticalCurvedList"/>
    <dgm:cxn modelId="{2C76D4BD-2260-4E4E-B52A-DA9D9B66B7AE}" type="presParOf" srcId="{21E95A73-DFFA-4ED9-9637-64A0DF023FB5}" destId="{846B66EE-9F59-455B-B244-F33DFAE2BACE}" srcOrd="0" destOrd="0" presId="urn:microsoft.com/office/officeart/2008/layout/VerticalCurvedList"/>
    <dgm:cxn modelId="{66348354-3DA9-4727-98FD-8A2CB41E61EA}" type="presParOf" srcId="{5CD1C0F0-1D3B-4CCB-9C04-7D6900F5877F}" destId="{D30A99BC-3E6F-4BBD-81A4-F1D82BE070FF}" srcOrd="3" destOrd="0" presId="urn:microsoft.com/office/officeart/2008/layout/VerticalCurvedList"/>
    <dgm:cxn modelId="{96EF0866-9429-4545-8787-D9B9F13BA33C}" type="presParOf" srcId="{5CD1C0F0-1D3B-4CCB-9C04-7D6900F5877F}" destId="{D6299214-F358-4F24-BBFC-E51FF2777F0E}" srcOrd="4" destOrd="0" presId="urn:microsoft.com/office/officeart/2008/layout/VerticalCurvedList"/>
    <dgm:cxn modelId="{BF8E8E2F-9B68-4105-A1BD-AB941FA2E526}" type="presParOf" srcId="{D6299214-F358-4F24-BBFC-E51FF2777F0E}" destId="{D0A58045-CFDE-46C4-9FDE-463EF6927201}" srcOrd="0" destOrd="0" presId="urn:microsoft.com/office/officeart/2008/layout/VerticalCurvedList"/>
    <dgm:cxn modelId="{4CC26201-A543-4D5F-81F1-C37567E3E2F2}" type="presParOf" srcId="{5CD1C0F0-1D3B-4CCB-9C04-7D6900F5877F}" destId="{112A0B6C-E532-474E-A333-073D7E477041}" srcOrd="5" destOrd="0" presId="urn:microsoft.com/office/officeart/2008/layout/VerticalCurvedList"/>
    <dgm:cxn modelId="{A6689227-C5A3-416C-BB25-E93939E11B02}" type="presParOf" srcId="{5CD1C0F0-1D3B-4CCB-9C04-7D6900F5877F}" destId="{707D7EF6-ECE8-41D1-A037-B473BFF91686}" srcOrd="6" destOrd="0" presId="urn:microsoft.com/office/officeart/2008/layout/VerticalCurvedList"/>
    <dgm:cxn modelId="{31F96F42-BE52-47A2-BA7E-82768B4B74AB}" type="presParOf" srcId="{707D7EF6-ECE8-41D1-A037-B473BFF91686}" destId="{1677D419-EB06-4720-A7C8-5D8760CF01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38DA6-B2E9-4745-B2B7-003EB5E323D2}">
      <dsp:nvSpPr>
        <dsp:cNvPr id="0" name=""/>
        <dsp:cNvSpPr/>
      </dsp:nvSpPr>
      <dsp:spPr>
        <a:xfrm>
          <a:off x="-2929606" y="-451325"/>
          <a:ext cx="3495238" cy="3495238"/>
        </a:xfrm>
        <a:prstGeom prst="blockArc">
          <a:avLst>
            <a:gd name="adj1" fmla="val 18900000"/>
            <a:gd name="adj2" fmla="val 2700000"/>
            <a:gd name="adj3" fmla="val 61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EF921-D903-40BC-A1FA-AD41EC6C7B51}">
      <dsp:nvSpPr>
        <dsp:cNvPr id="0" name=""/>
        <dsp:cNvSpPr/>
      </dsp:nvSpPr>
      <dsp:spPr>
        <a:xfrm>
          <a:off x="448564" y="307755"/>
          <a:ext cx="5768358" cy="518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57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rPr>
            <a:t>увеличение коррупционных преступлений в различных сферах общества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564" y="307755"/>
        <a:ext cx="5768358" cy="518517"/>
      </dsp:txXfrm>
    </dsp:sp>
    <dsp:sp modelId="{846B66EE-9F59-455B-B244-F33DFAE2BACE}">
      <dsp:nvSpPr>
        <dsp:cNvPr id="0" name=""/>
        <dsp:cNvSpPr/>
      </dsp:nvSpPr>
      <dsp:spPr>
        <a:xfrm>
          <a:off x="39608" y="194444"/>
          <a:ext cx="648147" cy="648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30A99BC-3E6F-4BBD-81A4-F1D82BE070FF}">
      <dsp:nvSpPr>
        <dsp:cNvPr id="0" name=""/>
        <dsp:cNvSpPr/>
      </dsp:nvSpPr>
      <dsp:spPr>
        <a:xfrm>
          <a:off x="552162" y="1037035"/>
          <a:ext cx="5685730" cy="518517"/>
        </a:xfrm>
        <a:prstGeom prst="rect">
          <a:avLst/>
        </a:prstGeom>
        <a:gradFill rotWithShape="0">
          <a:gsLst>
            <a:gs pos="0">
              <a:schemeClr val="accent4">
                <a:hueOff val="-844705"/>
                <a:satOff val="-21518"/>
                <a:lumOff val="7745"/>
                <a:alphaOff val="0"/>
                <a:tint val="50000"/>
                <a:satMod val="300000"/>
              </a:schemeClr>
            </a:gs>
            <a:gs pos="35000">
              <a:schemeClr val="accent4">
                <a:hueOff val="-844705"/>
                <a:satOff val="-21518"/>
                <a:lumOff val="7745"/>
                <a:alphaOff val="0"/>
                <a:tint val="37000"/>
                <a:satMod val="300000"/>
              </a:schemeClr>
            </a:gs>
            <a:gs pos="100000">
              <a:schemeClr val="accent4">
                <a:hueOff val="-844705"/>
                <a:satOff val="-21518"/>
                <a:lumOff val="7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57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 информированность детей </a:t>
          </a: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и молодежи 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понятиях коррупции</a:t>
          </a:r>
        </a:p>
      </dsp:txBody>
      <dsp:txXfrm>
        <a:off x="552162" y="1037035"/>
        <a:ext cx="5685730" cy="518517"/>
      </dsp:txXfrm>
    </dsp:sp>
    <dsp:sp modelId="{D0A58045-CFDE-46C4-9FDE-463EF6927201}">
      <dsp:nvSpPr>
        <dsp:cNvPr id="0" name=""/>
        <dsp:cNvSpPr/>
      </dsp:nvSpPr>
      <dsp:spPr>
        <a:xfrm>
          <a:off x="228089" y="972220"/>
          <a:ext cx="648147" cy="648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844705"/>
              <a:satOff val="-21518"/>
              <a:lumOff val="7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12A0B6C-E532-474E-A333-073D7E477041}">
      <dsp:nvSpPr>
        <dsp:cNvPr id="0" name=""/>
        <dsp:cNvSpPr/>
      </dsp:nvSpPr>
      <dsp:spPr>
        <a:xfrm>
          <a:off x="363681" y="1814811"/>
          <a:ext cx="5874212" cy="518517"/>
        </a:xfrm>
        <a:prstGeom prst="rect">
          <a:avLst/>
        </a:prstGeom>
        <a:gradFill rotWithShape="0">
          <a:gsLst>
            <a:gs pos="0">
              <a:schemeClr val="accent4">
                <a:hueOff val="-1689410"/>
                <a:satOff val="-43035"/>
                <a:lumOff val="15490"/>
                <a:alphaOff val="0"/>
                <a:tint val="50000"/>
                <a:satMod val="300000"/>
              </a:schemeClr>
            </a:gs>
            <a:gs pos="35000">
              <a:schemeClr val="accent4">
                <a:hueOff val="-1689410"/>
                <a:satOff val="-43035"/>
                <a:lumOff val="15490"/>
                <a:alphaOff val="0"/>
                <a:tint val="37000"/>
                <a:satMod val="300000"/>
              </a:schemeClr>
            </a:gs>
            <a:gs pos="100000">
              <a:schemeClr val="accent4">
                <a:hueOff val="-1689410"/>
                <a:satOff val="-43035"/>
                <a:lumOff val="15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157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недостаточность знаний детей и молодежи о последствиях коррупционных действий </a:t>
          </a:r>
        </a:p>
      </dsp:txBody>
      <dsp:txXfrm>
        <a:off x="363681" y="1814811"/>
        <a:ext cx="5874212" cy="518517"/>
      </dsp:txXfrm>
    </dsp:sp>
    <dsp:sp modelId="{1677D419-EB06-4720-A7C8-5D8760CF01E7}">
      <dsp:nvSpPr>
        <dsp:cNvPr id="0" name=""/>
        <dsp:cNvSpPr/>
      </dsp:nvSpPr>
      <dsp:spPr>
        <a:xfrm>
          <a:off x="39608" y="1749996"/>
          <a:ext cx="648147" cy="648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689410"/>
              <a:satOff val="-43035"/>
              <a:lumOff val="1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97083" y="3625159"/>
            <a:ext cx="8846917" cy="101445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бразовательные и просветительские проекты финансовой грамотности для детей и молодежи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субъекта: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Красникова Анна Владимировна, з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аведующий кафедрой  экономической безопасности ФГБОУ ВО «Воронежский государственный технический университет»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1518341"/>
            <a:ext cx="6667500" cy="118516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Образовательно-просветительский проект «Молодежь против коррупции: знаем, учим, просвещаем»</a:t>
            </a:r>
          </a:p>
        </p:txBody>
      </p:sp>
      <p:pic>
        <p:nvPicPr>
          <p:cNvPr id="7" name="Рисунок 1320654280">
            <a:extLst>
              <a:ext uri="{FF2B5EF4-FFF2-40B4-BE49-F238E27FC236}">
                <a16:creationId xmlns:a16="http://schemas.microsoft.com/office/drawing/2014/main" id="{2C36E415-02AB-4BA6-BBFD-C37E19ADD0B7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98947" y="227698"/>
            <a:ext cx="1055832" cy="101445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F5C26CE-2B95-4173-A8CD-664BAADCA7E4}"/>
              </a:ext>
            </a:extLst>
          </p:cNvPr>
          <p:cNvSpPr txBox="1"/>
          <p:nvPr/>
        </p:nvSpPr>
        <p:spPr>
          <a:xfrm>
            <a:off x="-1340594" y="179158"/>
            <a:ext cx="12010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Образовательно-просветительский проект </a:t>
            </a:r>
          </a:p>
          <a:p>
            <a:pPr algn="ctr"/>
            <a:r>
              <a:rPr lang="ru-RU" sz="1600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«Молодежь против коррупции: знаем, учим, просвещаем»</a:t>
            </a:r>
            <a:endParaRPr lang="ru-RU" sz="16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2CF114F-616F-4B6B-A723-156EDBCCBF79}"/>
              </a:ext>
            </a:extLst>
          </p:cNvPr>
          <p:cNvSpPr/>
          <p:nvPr/>
        </p:nvSpPr>
        <p:spPr>
          <a:xfrm>
            <a:off x="1388700" y="991904"/>
            <a:ext cx="6636328" cy="1276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комплексный образовательно-просветительский проект в сфере противодействия коррупционной деятельности и формирования антикоррупционного мышления, направленный на образование и просвещение детей и молодежи.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71BBC-480B-45A4-B77F-4CAB2BA860ED}"/>
              </a:ext>
            </a:extLst>
          </p:cNvPr>
          <p:cNvSpPr txBox="1"/>
          <p:nvPr/>
        </p:nvSpPr>
        <p:spPr>
          <a:xfrm>
            <a:off x="-341943" y="2268255"/>
            <a:ext cx="5951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/>
                <a:latin typeface="Times New Roman" panose="02020603050405020304" pitchFamily="18" charset="0"/>
              </a:rPr>
              <a:t>                                              Идея проекта</a:t>
            </a:r>
            <a:endParaRPr lang="ru-RU" sz="1600" dirty="0">
              <a:ln w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EDF0A-6DB8-4B7B-81BD-BB190DBE45EC}"/>
              </a:ext>
            </a:extLst>
          </p:cNvPr>
          <p:cNvSpPr txBox="1"/>
          <p:nvPr/>
        </p:nvSpPr>
        <p:spPr>
          <a:xfrm>
            <a:off x="1388700" y="2763109"/>
            <a:ext cx="6636328" cy="1532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/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 состоит в подготовке студентов специальности экономическая  безопасность,  которые станут наставниками  для детей и молодежи на основе собственных  проектов в игровой форме для проведения образовательных интенсивов в целях формирования антикоррупционного мышления путем получения комплексных компетенций по противодействию коррупции.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317C2EE-3DE8-4D8A-ADEB-BEF276A42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233267"/>
              </p:ext>
            </p:extLst>
          </p:nvPr>
        </p:nvGraphicFramePr>
        <p:xfrm>
          <a:off x="858323" y="442789"/>
          <a:ext cx="6269841" cy="25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208;p14">
            <a:extLst>
              <a:ext uri="{FF2B5EF4-FFF2-40B4-BE49-F238E27FC236}">
                <a16:creationId xmlns:a16="http://schemas.microsoft.com/office/drawing/2014/main" id="{71C7954B-D11F-403F-95E6-04638788C980}"/>
              </a:ext>
            </a:extLst>
          </p:cNvPr>
          <p:cNvSpPr txBox="1"/>
          <p:nvPr/>
        </p:nvSpPr>
        <p:spPr>
          <a:xfrm>
            <a:off x="1704108" y="204726"/>
            <a:ext cx="9550745" cy="2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Dela Gothic One"/>
                <a:cs typeface="Times New Roman" panose="02020603050405020304" pitchFamily="18" charset="0"/>
                <a:sym typeface="Dela Gothic One"/>
              </a:rPr>
              <a:t>                 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Dela Gothic One"/>
                <a:cs typeface="Times New Roman" panose="02020603050405020304" pitchFamily="18" charset="0"/>
                <a:sym typeface="Dela Gothic One"/>
              </a:rPr>
              <a:t>Основная проблема проекта  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Dela Gothic One"/>
              <a:cs typeface="Times New Roman" panose="02020603050405020304" pitchFamily="18" charset="0"/>
              <a:sym typeface="Dela Gothic O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FB096-7ECB-4A0E-8EBE-0F3EBF671345}"/>
              </a:ext>
            </a:extLst>
          </p:cNvPr>
          <p:cNvSpPr txBox="1"/>
          <p:nvPr/>
        </p:nvSpPr>
        <p:spPr>
          <a:xfrm>
            <a:off x="858323" y="3087258"/>
            <a:ext cx="7045035" cy="1046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"/>
              <a:tabLst>
                <a:tab pos="180340" algn="l"/>
              </a:tabLs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является продолжением разработанного проекта «КоррупцииНЕТ», который реализовывался  с сентября 2023 года  студентами ВГТУ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510;p26">
            <a:extLst>
              <a:ext uri="{FF2B5EF4-FFF2-40B4-BE49-F238E27FC236}">
                <a16:creationId xmlns:a16="http://schemas.microsoft.com/office/drawing/2014/main" id="{E3E08B7E-8EAA-4721-B68E-CA9EBA5B7925}"/>
              </a:ext>
            </a:extLst>
          </p:cNvPr>
          <p:cNvCxnSpPr>
            <a:cxnSpLocks/>
          </p:cNvCxnSpPr>
          <p:nvPr/>
        </p:nvCxnSpPr>
        <p:spPr>
          <a:xfrm>
            <a:off x="449396" y="2736654"/>
            <a:ext cx="8291186" cy="0"/>
          </a:xfrm>
          <a:prstGeom prst="straightConnector1">
            <a:avLst/>
          </a:prstGeom>
          <a:noFill/>
          <a:ln w="47625" cap="flat" cmpd="sng">
            <a:solidFill>
              <a:srgbClr val="512D1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11;p26">
            <a:extLst>
              <a:ext uri="{FF2B5EF4-FFF2-40B4-BE49-F238E27FC236}">
                <a16:creationId xmlns:a16="http://schemas.microsoft.com/office/drawing/2014/main" id="{5906AE9C-1E16-42E4-B8A7-B339CCC2907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6230" y="1361371"/>
            <a:ext cx="1172070" cy="10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13;p26">
            <a:extLst>
              <a:ext uri="{FF2B5EF4-FFF2-40B4-BE49-F238E27FC236}">
                <a16:creationId xmlns:a16="http://schemas.microsoft.com/office/drawing/2014/main" id="{CA98E72F-F201-4495-9734-A93A84040B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055" y="1395383"/>
            <a:ext cx="845327" cy="1061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27;p26">
            <a:extLst>
              <a:ext uri="{FF2B5EF4-FFF2-40B4-BE49-F238E27FC236}">
                <a16:creationId xmlns:a16="http://schemas.microsoft.com/office/drawing/2014/main" id="{08BBCF58-94F9-4165-B246-2B33FE045BFA}"/>
              </a:ext>
            </a:extLst>
          </p:cNvPr>
          <p:cNvSpPr txBox="1"/>
          <p:nvPr/>
        </p:nvSpPr>
        <p:spPr>
          <a:xfrm>
            <a:off x="518805" y="2885783"/>
            <a:ext cx="186408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Ш</a:t>
            </a: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кольники 9-11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классов школ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г. Воронежа и Воронежской области</a:t>
            </a:r>
          </a:p>
        </p:txBody>
      </p:sp>
      <p:sp>
        <p:nvSpPr>
          <p:cNvPr id="8" name="Google Shape;529;p26">
            <a:extLst>
              <a:ext uri="{FF2B5EF4-FFF2-40B4-BE49-F238E27FC236}">
                <a16:creationId xmlns:a16="http://schemas.microsoft.com/office/drawing/2014/main" id="{317CCE33-09E4-4E61-A3E8-5E4989701F3D}"/>
              </a:ext>
            </a:extLst>
          </p:cNvPr>
          <p:cNvSpPr txBox="1"/>
          <p:nvPr/>
        </p:nvSpPr>
        <p:spPr>
          <a:xfrm>
            <a:off x="3229715" y="2885783"/>
            <a:ext cx="228768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Студенты </a:t>
            </a: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</a:rPr>
              <a:t>средних профессиональных образовательных организаций </a:t>
            </a:r>
          </a:p>
          <a:p>
            <a:pPr lvl="0" algn="ctr">
              <a:lnSpc>
                <a:spcPct val="120000"/>
              </a:lnSpc>
            </a:pP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г. Воронежа </a:t>
            </a:r>
            <a:r>
              <a:rPr lang="en-US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endParaRPr sz="1400" b="0" dirty="0">
              <a:solidFill>
                <a:srgbClr val="403535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</a:endParaRPr>
          </a:p>
        </p:txBody>
      </p:sp>
      <p:sp>
        <p:nvSpPr>
          <p:cNvPr id="9" name="Google Shape;531;p26">
            <a:extLst>
              <a:ext uri="{FF2B5EF4-FFF2-40B4-BE49-F238E27FC236}">
                <a16:creationId xmlns:a16="http://schemas.microsoft.com/office/drawing/2014/main" id="{FC3434E6-C9D6-4536-A160-ECC871BECCB0}"/>
              </a:ext>
            </a:extLst>
          </p:cNvPr>
          <p:cNvSpPr txBox="1"/>
          <p:nvPr/>
        </p:nvSpPr>
        <p:spPr>
          <a:xfrm>
            <a:off x="6517727" y="2876884"/>
            <a:ext cx="173181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Студенты высших образовательных организаций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г. Воронежа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579;p29">
            <a:extLst>
              <a:ext uri="{FF2B5EF4-FFF2-40B4-BE49-F238E27FC236}">
                <a16:creationId xmlns:a16="http://schemas.microsoft.com/office/drawing/2014/main" id="{9AAC66B3-A9F8-4F60-B1ED-EBA7908CE9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233" b="79535"/>
          <a:stretch/>
        </p:blipFill>
        <p:spPr>
          <a:xfrm>
            <a:off x="3529380" y="1395383"/>
            <a:ext cx="1294597" cy="11666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25;p26">
            <a:extLst>
              <a:ext uri="{FF2B5EF4-FFF2-40B4-BE49-F238E27FC236}">
                <a16:creationId xmlns:a16="http://schemas.microsoft.com/office/drawing/2014/main" id="{DBF25E79-043E-47E0-BC7C-22C1996BBF5C}"/>
              </a:ext>
            </a:extLst>
          </p:cNvPr>
          <p:cNvSpPr txBox="1"/>
          <p:nvPr/>
        </p:nvSpPr>
        <p:spPr>
          <a:xfrm>
            <a:off x="2636800" y="432640"/>
            <a:ext cx="13624002" cy="2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Dela Gothic One"/>
                <a:cs typeface="Times New Roman" panose="02020603050405020304" pitchFamily="18" charset="0"/>
                <a:sym typeface="Dela Gothic One"/>
              </a:rPr>
              <a:t>         Основные целевые группы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Dela Gothic One"/>
              <a:cs typeface="Times New Roman" panose="02020603050405020304" pitchFamily="18" charset="0"/>
              <a:sym typeface="Dela Gothic One"/>
            </a:endParaRPr>
          </a:p>
        </p:txBody>
      </p:sp>
    </p:spTree>
    <p:extLst>
      <p:ext uri="{BB962C8B-B14F-4D97-AF65-F5344CB8AC3E}">
        <p14:creationId xmlns:p14="http://schemas.microsoft.com/office/powerpoint/2010/main" val="28226124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CF01E4-71C8-45EC-BF63-B7996AACE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3" t="26936" r="21079"/>
          <a:stretch/>
        </p:blipFill>
        <p:spPr>
          <a:xfrm>
            <a:off x="224127" y="233891"/>
            <a:ext cx="2590884" cy="1927417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9F101B-CF3E-4E3A-8416-9BB72AEEF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340"/>
          <a:stretch/>
        </p:blipFill>
        <p:spPr>
          <a:xfrm>
            <a:off x="2944091" y="288048"/>
            <a:ext cx="2435906" cy="187326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0FCED-B7E6-48AB-BDEB-8743A4EFCB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27" t="-1047" r="8590" b="-1"/>
          <a:stretch/>
        </p:blipFill>
        <p:spPr>
          <a:xfrm>
            <a:off x="3327066" y="2756422"/>
            <a:ext cx="2928307" cy="1975412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7" name="Picture 2" descr="https://sun9-28.userapi.com/impg/RVlheEl_UnKDVIXVLAOOr3Sjo83Ttgqzzgj0TQ/A_-Ou10kN80.jpg?size=1280x963&amp;quality=95&amp;sign=7eca2b38000bee175c1f5ac38bcc5685&amp;type=album">
            <a:extLst>
              <a:ext uri="{FF2B5EF4-FFF2-40B4-BE49-F238E27FC236}">
                <a16:creationId xmlns:a16="http://schemas.microsoft.com/office/drawing/2014/main" id="{148C0FC6-DCD7-48EB-A4F9-24A1E93B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2756422"/>
            <a:ext cx="2646218" cy="1990866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30.userapi.com/impg/iBypCjTNxaGKv48K1X5J8EVDTy9BS9n3NfGUow/feM1x-ZJalQ.jpg?size=1600x720&amp;quality=95&amp;sign=9d502e500204a84754e203796af61697&amp;type=album">
            <a:extLst>
              <a:ext uri="{FF2B5EF4-FFF2-40B4-BE49-F238E27FC236}">
                <a16:creationId xmlns:a16="http://schemas.microsoft.com/office/drawing/2014/main" id="{594AA574-9A43-40A1-89BA-E8F6ACEAF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7"/>
          <a:stretch/>
        </p:blipFill>
        <p:spPr bwMode="auto">
          <a:xfrm>
            <a:off x="5509077" y="288048"/>
            <a:ext cx="2852366" cy="1873260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BC49B-11A0-4EB6-8CBC-7EB0EA55763D}"/>
              </a:ext>
            </a:extLst>
          </p:cNvPr>
          <p:cNvSpPr txBox="1"/>
          <p:nvPr/>
        </p:nvSpPr>
        <p:spPr>
          <a:xfrm>
            <a:off x="6567055" y="3257438"/>
            <a:ext cx="25076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Квест по борьбе с коррупцией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DC8809-3D3E-46F9-92A5-CB288FDED140}"/>
              </a:ext>
            </a:extLst>
          </p:cNvPr>
          <p:cNvSpPr/>
          <p:nvPr/>
        </p:nvSpPr>
        <p:spPr>
          <a:xfrm>
            <a:off x="352171" y="1064103"/>
            <a:ext cx="3953172" cy="30152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  П</a:t>
            </a: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олучение школьниками компетенций по основам противодействия коррупции и обеспечения экономической безопасности.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  П</a:t>
            </a: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овышение у школьников, студентов ссузов и вузов уровня финансовой безопасности (личной, семейной, общественной).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 </a:t>
            </a: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Развитие школьниками и студентами ссузов навыков в области разработки проектов в рамках кейс-чемпионата.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 П</a:t>
            </a: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олучение навыков командной работы.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3CCB182-DE22-41E3-BC4A-98651A2CCA69}"/>
              </a:ext>
            </a:extLst>
          </p:cNvPr>
          <p:cNvSpPr/>
          <p:nvPr/>
        </p:nvSpPr>
        <p:spPr>
          <a:xfrm>
            <a:off x="4753806" y="1767920"/>
            <a:ext cx="3953172" cy="2467058"/>
          </a:xfrm>
          <a:prstGeom prst="roundRect">
            <a:avLst>
              <a:gd name="adj" fmla="val 1332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</a:t>
            </a: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оличество школьников,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обученных основам противодействия коррупции: 750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Количество студентов вузов и ссузов,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обученных основам обеспечения противодействия коррупции: 750 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Количество команд школьников,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студентов ссузов</a:t>
            </a:r>
            <a:r>
              <a:rPr lang="ru-RU" sz="1400" b="0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, </a:t>
            </a:r>
            <a:r>
              <a:rPr lang="ru-RU" sz="1400" b="0" i="0" u="none" strike="noStrike" cap="none" dirty="0">
                <a:solidFill>
                  <a:srgbClr val="40353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принявших участие в кейс-чемпионате по экономической безопасности: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2C29F-5BD2-4EE5-A0CB-0F38A7792CF8}"/>
              </a:ext>
            </a:extLst>
          </p:cNvPr>
          <p:cNvSpPr txBox="1"/>
          <p:nvPr/>
        </p:nvSpPr>
        <p:spPr>
          <a:xfrm>
            <a:off x="1168400" y="195270"/>
            <a:ext cx="528955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Результаты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98A59C-210A-4507-9D39-7C4E306BC4F3}"/>
              </a:ext>
            </a:extLst>
          </p:cNvPr>
          <p:cNvSpPr txBox="1"/>
          <p:nvPr/>
        </p:nvSpPr>
        <p:spPr>
          <a:xfrm>
            <a:off x="254000" y="666751"/>
            <a:ext cx="35115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Качественные результаты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44B5CC-805E-45AB-8B8E-64C585D6CBC5}"/>
              </a:ext>
            </a:extLst>
          </p:cNvPr>
          <p:cNvSpPr txBox="1"/>
          <p:nvPr/>
        </p:nvSpPr>
        <p:spPr>
          <a:xfrm>
            <a:off x="4267200" y="1292307"/>
            <a:ext cx="38481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2509817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312</Words>
  <Application>Microsoft Office PowerPoint</Application>
  <PresentationFormat>Экран (16:9)</PresentationFormat>
  <Paragraphs>37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Proxima Nova Rg</vt:lpstr>
      <vt:lpstr>Times New Roman</vt:lpstr>
      <vt:lpstr>Wingdings</vt:lpstr>
      <vt:lpstr>White</vt:lpstr>
      <vt:lpstr>Образовательно-просветительский проект «Молодежь против коррупции: знаем, учим, просвещаем»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burika_o</cp:lastModifiedBy>
  <cp:revision>77</cp:revision>
  <dcterms:modified xsi:type="dcterms:W3CDTF">2025-04-14T12:09:04Z</dcterms:modified>
</cp:coreProperties>
</file>